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6" r:id="rId2"/>
    <p:sldId id="339" r:id="rId3"/>
    <p:sldId id="294" r:id="rId4"/>
    <p:sldId id="295" r:id="rId5"/>
    <p:sldId id="296" r:id="rId6"/>
    <p:sldId id="297" r:id="rId7"/>
    <p:sldId id="300" r:id="rId8"/>
    <p:sldId id="293" r:id="rId9"/>
    <p:sldId id="298" r:id="rId10"/>
    <p:sldId id="352" r:id="rId11"/>
    <p:sldId id="351" r:id="rId12"/>
    <p:sldId id="312" r:id="rId13"/>
    <p:sldId id="313" r:id="rId14"/>
    <p:sldId id="314" r:id="rId15"/>
    <p:sldId id="315" r:id="rId16"/>
    <p:sldId id="311" r:id="rId17"/>
    <p:sldId id="316" r:id="rId18"/>
    <p:sldId id="341" r:id="rId19"/>
    <p:sldId id="342" r:id="rId20"/>
    <p:sldId id="343" r:id="rId21"/>
    <p:sldId id="345" r:id="rId22"/>
    <p:sldId id="344" r:id="rId23"/>
    <p:sldId id="346" r:id="rId24"/>
    <p:sldId id="347" r:id="rId25"/>
    <p:sldId id="348" r:id="rId26"/>
    <p:sldId id="349" r:id="rId27"/>
    <p:sldId id="350"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58" autoAdjust="0"/>
  </p:normalViewPr>
  <p:slideViewPr>
    <p:cSldViewPr>
      <p:cViewPr varScale="1">
        <p:scale>
          <a:sx n="60" d="100"/>
          <a:sy n="60" d="100"/>
        </p:scale>
        <p:origin x="146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1CA99E0-E95C-4F1B-B0F2-4565A2B40149}" type="datetimeFigureOut">
              <a:rPr lang="en-US" smtClean="0"/>
              <a:pPr/>
              <a:t>10/31/2016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6A2EA70-8A4C-40BF-A25E-4BD4BBF0DDA4}" type="slidenum">
              <a:rPr lang="en-US" smtClean="0"/>
              <a:pPr/>
              <a:t>‹#›</a:t>
            </a:fld>
            <a:endParaRPr lang="en-US"/>
          </a:p>
        </p:txBody>
      </p:sp>
    </p:spTree>
    <p:extLst>
      <p:ext uri="{BB962C8B-B14F-4D97-AF65-F5344CB8AC3E}">
        <p14:creationId xmlns:p14="http://schemas.microsoft.com/office/powerpoint/2010/main" val="599944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a:t>
            </a:fld>
            <a:endParaRPr lang="en-US"/>
          </a:p>
        </p:txBody>
      </p:sp>
    </p:spTree>
    <p:extLst>
      <p:ext uri="{BB962C8B-B14F-4D97-AF65-F5344CB8AC3E}">
        <p14:creationId xmlns:p14="http://schemas.microsoft.com/office/powerpoint/2010/main" val="288009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11</a:t>
            </a:fld>
            <a:endParaRPr lang="en-US"/>
          </a:p>
        </p:txBody>
      </p:sp>
    </p:spTree>
    <p:extLst>
      <p:ext uri="{BB962C8B-B14F-4D97-AF65-F5344CB8AC3E}">
        <p14:creationId xmlns:p14="http://schemas.microsoft.com/office/powerpoint/2010/main" val="2872233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12</a:t>
            </a:fld>
            <a:endParaRPr lang="en-US"/>
          </a:p>
        </p:txBody>
      </p:sp>
    </p:spTree>
    <p:extLst>
      <p:ext uri="{BB962C8B-B14F-4D97-AF65-F5344CB8AC3E}">
        <p14:creationId xmlns:p14="http://schemas.microsoft.com/office/powerpoint/2010/main" val="4037416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13</a:t>
            </a:fld>
            <a:endParaRPr lang="en-US"/>
          </a:p>
        </p:txBody>
      </p:sp>
    </p:spTree>
    <p:extLst>
      <p:ext uri="{BB962C8B-B14F-4D97-AF65-F5344CB8AC3E}">
        <p14:creationId xmlns:p14="http://schemas.microsoft.com/office/powerpoint/2010/main" val="567003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14</a:t>
            </a:fld>
            <a:endParaRPr lang="en-US"/>
          </a:p>
        </p:txBody>
      </p:sp>
    </p:spTree>
    <p:extLst>
      <p:ext uri="{BB962C8B-B14F-4D97-AF65-F5344CB8AC3E}">
        <p14:creationId xmlns:p14="http://schemas.microsoft.com/office/powerpoint/2010/main" val="972902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15</a:t>
            </a:fld>
            <a:endParaRPr lang="en-US"/>
          </a:p>
        </p:txBody>
      </p:sp>
    </p:spTree>
    <p:extLst>
      <p:ext uri="{BB962C8B-B14F-4D97-AF65-F5344CB8AC3E}">
        <p14:creationId xmlns:p14="http://schemas.microsoft.com/office/powerpoint/2010/main" val="66382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16</a:t>
            </a:fld>
            <a:endParaRPr lang="en-US"/>
          </a:p>
        </p:txBody>
      </p:sp>
    </p:spTree>
    <p:extLst>
      <p:ext uri="{BB962C8B-B14F-4D97-AF65-F5344CB8AC3E}">
        <p14:creationId xmlns:p14="http://schemas.microsoft.com/office/powerpoint/2010/main" val="358517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HMMs are used all over the place.</a:t>
            </a:r>
            <a:r>
              <a:rPr lang="en-US" baseline="0" dirty="0" smtClean="0"/>
              <a:t> They’re used for speech recognition in HMMs. Here observations are acoustic signals, states are phonemes in words. HMMs are used for machine translation where observations are words and states are translation options (</a:t>
            </a:r>
            <a:r>
              <a:rPr lang="en-US" baseline="0" dirty="0" err="1" smtClean="0"/>
              <a:t>ie</a:t>
            </a:r>
            <a:r>
              <a:rPr lang="en-US" baseline="0" dirty="0" smtClean="0"/>
              <a:t> what word in </a:t>
            </a:r>
            <a:r>
              <a:rPr lang="en-US" baseline="0" dirty="0" err="1" smtClean="0"/>
              <a:t>german</a:t>
            </a:r>
            <a:r>
              <a:rPr lang="en-US" baseline="0" dirty="0" smtClean="0"/>
              <a:t> should we translate this word in </a:t>
            </a:r>
            <a:r>
              <a:rPr lang="en-US" baseline="0" dirty="0" err="1" smtClean="0"/>
              <a:t>english</a:t>
            </a:r>
            <a:r>
              <a:rPr lang="en-US" baseline="0" dirty="0" smtClean="0"/>
              <a:t> to?) in robot tracking </a:t>
            </a:r>
            <a:r>
              <a:rPr lang="en-US" baseline="0" dirty="0" err="1" smtClean="0"/>
              <a:t>hmm’s</a:t>
            </a:r>
            <a:r>
              <a:rPr lang="en-US" baseline="0" dirty="0" smtClean="0"/>
              <a:t> are used to localize where the robot is located in space. Here observations are range readings and states are positions on a map. We’ll see some of these examples in a little more depth later.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C101891-9506-EA48-AA77-8CF087EF26BB}" type="slidenum">
              <a:rPr lang="en-US" smtClean="0"/>
              <a:pPr/>
              <a:t>17</a:t>
            </a:fld>
            <a:endParaRPr lang="en-US"/>
          </a:p>
        </p:txBody>
      </p:sp>
    </p:spTree>
    <p:extLst>
      <p:ext uri="{BB962C8B-B14F-4D97-AF65-F5344CB8AC3E}">
        <p14:creationId xmlns:p14="http://schemas.microsoft.com/office/powerpoint/2010/main" val="2840110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18</a:t>
            </a:fld>
            <a:endParaRPr lang="en-US"/>
          </a:p>
        </p:txBody>
      </p:sp>
    </p:spTree>
    <p:extLst>
      <p:ext uri="{BB962C8B-B14F-4D97-AF65-F5344CB8AC3E}">
        <p14:creationId xmlns:p14="http://schemas.microsoft.com/office/powerpoint/2010/main" val="1868062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19</a:t>
            </a:fld>
            <a:endParaRPr lang="en-US"/>
          </a:p>
        </p:txBody>
      </p:sp>
    </p:spTree>
    <p:extLst>
      <p:ext uri="{BB962C8B-B14F-4D97-AF65-F5344CB8AC3E}">
        <p14:creationId xmlns:p14="http://schemas.microsoft.com/office/powerpoint/2010/main" val="4148200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20</a:t>
            </a:fld>
            <a:endParaRPr lang="en-US"/>
          </a:p>
        </p:txBody>
      </p:sp>
    </p:spTree>
    <p:extLst>
      <p:ext uri="{BB962C8B-B14F-4D97-AF65-F5344CB8AC3E}">
        <p14:creationId xmlns:p14="http://schemas.microsoft.com/office/powerpoint/2010/main" val="157702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a:t>
            </a:fld>
            <a:endParaRPr lang="en-US"/>
          </a:p>
        </p:txBody>
      </p:sp>
    </p:spTree>
    <p:extLst>
      <p:ext uri="{BB962C8B-B14F-4D97-AF65-F5344CB8AC3E}">
        <p14:creationId xmlns:p14="http://schemas.microsoft.com/office/powerpoint/2010/main" val="623940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21</a:t>
            </a:fld>
            <a:endParaRPr lang="en-US"/>
          </a:p>
        </p:txBody>
      </p:sp>
    </p:spTree>
    <p:extLst>
      <p:ext uri="{BB962C8B-B14F-4D97-AF65-F5344CB8AC3E}">
        <p14:creationId xmlns:p14="http://schemas.microsoft.com/office/powerpoint/2010/main" val="1415723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22</a:t>
            </a:fld>
            <a:endParaRPr lang="en-US"/>
          </a:p>
        </p:txBody>
      </p:sp>
    </p:spTree>
    <p:extLst>
      <p:ext uri="{BB962C8B-B14F-4D97-AF65-F5344CB8AC3E}">
        <p14:creationId xmlns:p14="http://schemas.microsoft.com/office/powerpoint/2010/main" val="2619077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23</a:t>
            </a:fld>
            <a:endParaRPr lang="en-US"/>
          </a:p>
        </p:txBody>
      </p:sp>
    </p:spTree>
    <p:extLst>
      <p:ext uri="{BB962C8B-B14F-4D97-AF65-F5344CB8AC3E}">
        <p14:creationId xmlns:p14="http://schemas.microsoft.com/office/powerpoint/2010/main" val="4132864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24</a:t>
            </a:fld>
            <a:endParaRPr lang="en-US"/>
          </a:p>
        </p:txBody>
      </p:sp>
    </p:spTree>
    <p:extLst>
      <p:ext uri="{BB962C8B-B14F-4D97-AF65-F5344CB8AC3E}">
        <p14:creationId xmlns:p14="http://schemas.microsoft.com/office/powerpoint/2010/main" val="2909720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25</a:t>
            </a:fld>
            <a:endParaRPr lang="en-US"/>
          </a:p>
        </p:txBody>
      </p:sp>
    </p:spTree>
    <p:extLst>
      <p:ext uri="{BB962C8B-B14F-4D97-AF65-F5344CB8AC3E}">
        <p14:creationId xmlns:p14="http://schemas.microsoft.com/office/powerpoint/2010/main" val="1439571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26</a:t>
            </a:fld>
            <a:endParaRPr lang="en-US"/>
          </a:p>
        </p:txBody>
      </p:sp>
    </p:spTree>
    <p:extLst>
      <p:ext uri="{BB962C8B-B14F-4D97-AF65-F5344CB8AC3E}">
        <p14:creationId xmlns:p14="http://schemas.microsoft.com/office/powerpoint/2010/main" val="69932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27</a:t>
            </a:fld>
            <a:endParaRPr lang="en-US"/>
          </a:p>
        </p:txBody>
      </p:sp>
    </p:spTree>
    <p:extLst>
      <p:ext uri="{BB962C8B-B14F-4D97-AF65-F5344CB8AC3E}">
        <p14:creationId xmlns:p14="http://schemas.microsoft.com/office/powerpoint/2010/main" val="346730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3</a:t>
            </a:fld>
            <a:endParaRPr lang="en-US"/>
          </a:p>
        </p:txBody>
      </p:sp>
    </p:spTree>
    <p:extLst>
      <p:ext uri="{BB962C8B-B14F-4D97-AF65-F5344CB8AC3E}">
        <p14:creationId xmlns:p14="http://schemas.microsoft.com/office/powerpoint/2010/main" val="362802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4</a:t>
            </a:fld>
            <a:endParaRPr lang="en-US"/>
          </a:p>
        </p:txBody>
      </p:sp>
    </p:spTree>
    <p:extLst>
      <p:ext uri="{BB962C8B-B14F-4D97-AF65-F5344CB8AC3E}">
        <p14:creationId xmlns:p14="http://schemas.microsoft.com/office/powerpoint/2010/main" val="3892521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example is</a:t>
            </a:r>
            <a:r>
              <a:rPr lang="en-US" baseline="0" dirty="0" smtClean="0"/>
              <a:t> described </a:t>
            </a:r>
            <a:r>
              <a:rPr lang="en-US" baseline="0" smtClean="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5</a:t>
            </a:fld>
            <a:endParaRPr lang="en-US"/>
          </a:p>
        </p:txBody>
      </p:sp>
    </p:spTree>
    <p:extLst>
      <p:ext uri="{BB962C8B-B14F-4D97-AF65-F5344CB8AC3E}">
        <p14:creationId xmlns:p14="http://schemas.microsoft.com/office/powerpoint/2010/main" val="235187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example is</a:t>
            </a:r>
            <a:r>
              <a:rPr lang="en-US" baseline="0" dirty="0" smtClean="0"/>
              <a:t> described </a:t>
            </a:r>
            <a:r>
              <a:rPr lang="en-US" baseline="0" smtClean="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6</a:t>
            </a:fld>
            <a:endParaRPr lang="en-US"/>
          </a:p>
        </p:txBody>
      </p:sp>
    </p:spTree>
    <p:extLst>
      <p:ext uri="{BB962C8B-B14F-4D97-AF65-F5344CB8AC3E}">
        <p14:creationId xmlns:p14="http://schemas.microsoft.com/office/powerpoint/2010/main" val="1160374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example is</a:t>
            </a:r>
            <a:r>
              <a:rPr lang="en-US" baseline="0" dirty="0" smtClean="0"/>
              <a:t> described </a:t>
            </a:r>
            <a:r>
              <a:rPr lang="en-US" baseline="0" smtClean="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7</a:t>
            </a:fld>
            <a:endParaRPr lang="en-US"/>
          </a:p>
        </p:txBody>
      </p:sp>
    </p:spTree>
    <p:extLst>
      <p:ext uri="{BB962C8B-B14F-4D97-AF65-F5344CB8AC3E}">
        <p14:creationId xmlns:p14="http://schemas.microsoft.com/office/powerpoint/2010/main" val="3995688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8</a:t>
            </a:fld>
            <a:endParaRPr lang="en-US"/>
          </a:p>
        </p:txBody>
      </p:sp>
    </p:spTree>
    <p:extLst>
      <p:ext uri="{BB962C8B-B14F-4D97-AF65-F5344CB8AC3E}">
        <p14:creationId xmlns:p14="http://schemas.microsoft.com/office/powerpoint/2010/main" val="3968071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9</a:t>
            </a:fld>
            <a:endParaRPr lang="en-US"/>
          </a:p>
        </p:txBody>
      </p:sp>
    </p:spTree>
    <p:extLst>
      <p:ext uri="{BB962C8B-B14F-4D97-AF65-F5344CB8AC3E}">
        <p14:creationId xmlns:p14="http://schemas.microsoft.com/office/powerpoint/2010/main" val="142298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97502A0-2A22-4053-87DB-A49A1760D22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7ECFB2-8AE7-463F-BA78-3395A84F799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8AD993-E1A1-4830-9832-91AF7F474AE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7D7D2A-1BAE-400D-B4B6-AE94372DC02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9C1415-B1A8-492C-B7C6-94B7FBFAE23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5DF07F-76C4-454F-B8DD-1935FAB6C5A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BAFC8E3-4FC0-4047-B5D6-F758D3251C1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BC26D4-932C-478F-A230-EF4C62E6E87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C9A9634-C294-488D-8DB4-6764EAD2AD6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6CCE15-091A-4D6A-B3E0-FCFCC42F8FB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71354DA-5701-411B-AE15-165F911C3A8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5899897-58A2-4F66-9561-F3C35773659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554162"/>
          </a:xfrm>
        </p:spPr>
        <p:txBody>
          <a:bodyPr/>
          <a:lstStyle/>
          <a:p>
            <a:r>
              <a:rPr lang="en-US" dirty="0" smtClean="0"/>
              <a:t>Probabilistic reasoning over time</a:t>
            </a:r>
            <a:br>
              <a:rPr lang="en-US" dirty="0" smtClean="0"/>
            </a:br>
            <a:r>
              <a:rPr lang="en-US" dirty="0" smtClean="0"/>
              <a:t>Ch. 15, 17</a:t>
            </a:r>
            <a:endParaRPr lang="en-US" dirty="0"/>
          </a:p>
        </p:txBody>
      </p:sp>
      <p:pic>
        <p:nvPicPr>
          <p:cNvPr id="5" name="Picture 4"/>
          <p:cNvPicPr>
            <a:picLocks noChangeAspect="1"/>
          </p:cNvPicPr>
          <p:nvPr/>
        </p:nvPicPr>
        <p:blipFill>
          <a:blip r:embed="rId3"/>
          <a:stretch>
            <a:fillRect/>
          </a:stretch>
        </p:blipFill>
        <p:spPr>
          <a:xfrm>
            <a:off x="2286000" y="2147315"/>
            <a:ext cx="4495800" cy="440588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Bayes net inference</a:t>
            </a:r>
            <a:endParaRPr lang="en-US" dirty="0"/>
          </a:p>
        </p:txBody>
      </p:sp>
      <p:sp>
        <p:nvSpPr>
          <p:cNvPr id="3" name="Content Placeholder 2"/>
          <p:cNvSpPr>
            <a:spLocks noGrp="1"/>
          </p:cNvSpPr>
          <p:nvPr>
            <p:ph idx="1"/>
          </p:nvPr>
        </p:nvSpPr>
        <p:spPr/>
        <p:txBody>
          <a:bodyPr/>
          <a:lstStyle/>
          <a:p>
            <a:r>
              <a:rPr lang="en-US" dirty="0" smtClean="0"/>
              <a:t>Computational complexity</a:t>
            </a:r>
          </a:p>
          <a:p>
            <a:r>
              <a:rPr lang="en-US" dirty="0" smtClean="0"/>
              <a:t>Special cases</a:t>
            </a:r>
          </a:p>
          <a:p>
            <a:r>
              <a:rPr lang="en-US" dirty="0" smtClean="0"/>
              <a:t>Parameter learning</a:t>
            </a:r>
            <a:endParaRPr lang="en-US" dirty="0"/>
          </a:p>
        </p:txBody>
      </p:sp>
    </p:spTree>
    <p:extLst>
      <p:ext uri="{BB962C8B-B14F-4D97-AF65-F5344CB8AC3E}">
        <p14:creationId xmlns:p14="http://schemas.microsoft.com/office/powerpoint/2010/main" val="78199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Review: HMMs</a:t>
            </a:r>
            <a:endParaRPr lang="en-US" dirty="0"/>
          </a:p>
        </p:txBody>
      </p:sp>
      <p:sp>
        <p:nvSpPr>
          <p:cNvPr id="3" name="Content Placeholder 2"/>
          <p:cNvSpPr>
            <a:spLocks noGrp="1"/>
          </p:cNvSpPr>
          <p:nvPr>
            <p:ph idx="1"/>
          </p:nvPr>
        </p:nvSpPr>
        <p:spPr>
          <a:xfrm>
            <a:off x="228600" y="1219200"/>
            <a:ext cx="8763000" cy="4678363"/>
          </a:xfrm>
        </p:spPr>
        <p:txBody>
          <a:bodyPr/>
          <a:lstStyle/>
          <a:p>
            <a:r>
              <a:rPr lang="en-US" sz="2800" dirty="0" smtClean="0"/>
              <a:t>Transition model: </a:t>
            </a:r>
            <a:r>
              <a:rPr lang="en-US" sz="2800" dirty="0" smtClean="0">
                <a:solidFill>
                  <a:srgbClr val="0000FF"/>
                </a:solidFill>
              </a:rPr>
              <a:t>P(X</a:t>
            </a:r>
            <a:r>
              <a:rPr lang="en-US" sz="2800" i="1" baseline="-25000" dirty="0" smtClean="0">
                <a:solidFill>
                  <a:srgbClr val="0000FF"/>
                </a:solidFill>
              </a:rPr>
              <a:t>t</a:t>
            </a:r>
            <a:r>
              <a:rPr lang="en-US" sz="2800" dirty="0" smtClean="0">
                <a:solidFill>
                  <a:srgbClr val="0000FF"/>
                </a:solidFill>
              </a:rPr>
              <a:t> | </a:t>
            </a:r>
            <a:r>
              <a:rPr lang="en-US" sz="2800" b="1" dirty="0" smtClean="0">
                <a:solidFill>
                  <a:srgbClr val="0000FF"/>
                </a:solidFill>
              </a:rPr>
              <a:t>X</a:t>
            </a:r>
            <a:r>
              <a:rPr lang="en-US" sz="2800" baseline="-25000" dirty="0" smtClean="0">
                <a:solidFill>
                  <a:srgbClr val="0000FF"/>
                </a:solidFill>
              </a:rPr>
              <a:t>0:</a:t>
            </a:r>
            <a:r>
              <a:rPr lang="en-US" sz="2800" i="1" baseline="-25000" dirty="0" smtClean="0">
                <a:solidFill>
                  <a:srgbClr val="0000FF"/>
                </a:solidFill>
              </a:rPr>
              <a:t>t</a:t>
            </a:r>
            <a:r>
              <a:rPr lang="en-US" sz="2800" baseline="-25000" dirty="0" smtClean="0">
                <a:solidFill>
                  <a:srgbClr val="0000FF"/>
                </a:solidFill>
              </a:rPr>
              <a:t>-1</a:t>
            </a:r>
            <a:r>
              <a:rPr lang="en-US" sz="2800" dirty="0" smtClean="0">
                <a:solidFill>
                  <a:srgbClr val="0000FF"/>
                </a:solidFill>
              </a:rPr>
              <a:t>) = P(X</a:t>
            </a:r>
            <a:r>
              <a:rPr lang="en-US" sz="2800" i="1" baseline="-25000" dirty="0" smtClean="0">
                <a:solidFill>
                  <a:srgbClr val="0000FF"/>
                </a:solidFill>
              </a:rPr>
              <a:t>t</a:t>
            </a:r>
            <a:r>
              <a:rPr lang="en-US" sz="2800" dirty="0" smtClean="0">
                <a:solidFill>
                  <a:srgbClr val="0000FF"/>
                </a:solidFill>
              </a:rPr>
              <a:t> | X</a:t>
            </a:r>
            <a:r>
              <a:rPr lang="en-US" sz="2800" i="1" baseline="-25000" dirty="0" smtClean="0">
                <a:solidFill>
                  <a:srgbClr val="0000FF"/>
                </a:solidFill>
              </a:rPr>
              <a:t>t</a:t>
            </a:r>
            <a:r>
              <a:rPr lang="en-US" sz="2800" baseline="-25000" dirty="0" smtClean="0">
                <a:solidFill>
                  <a:srgbClr val="0000FF"/>
                </a:solidFill>
              </a:rPr>
              <a:t>-1</a:t>
            </a:r>
            <a:r>
              <a:rPr lang="en-US" sz="2800" dirty="0" smtClean="0">
                <a:solidFill>
                  <a:srgbClr val="0000FF"/>
                </a:solidFill>
              </a:rPr>
              <a:t>) </a:t>
            </a:r>
            <a:endParaRPr lang="en-US" sz="2800" dirty="0" smtClean="0"/>
          </a:p>
          <a:p>
            <a:r>
              <a:rPr lang="en-US" sz="2800" dirty="0" smtClean="0"/>
              <a:t>Observation model:</a:t>
            </a:r>
            <a:r>
              <a:rPr lang="en-US" sz="2800" dirty="0" smtClean="0">
                <a:solidFill>
                  <a:srgbClr val="0000FF"/>
                </a:solidFill>
              </a:rPr>
              <a:t> P(E</a:t>
            </a:r>
            <a:r>
              <a:rPr lang="en-US" sz="2800" i="1" baseline="-25000" dirty="0" smtClean="0">
                <a:solidFill>
                  <a:srgbClr val="0000FF"/>
                </a:solidFill>
              </a:rPr>
              <a:t>t</a:t>
            </a:r>
            <a:r>
              <a:rPr lang="en-US" sz="2800" dirty="0" smtClean="0">
                <a:solidFill>
                  <a:srgbClr val="0000FF"/>
                </a:solidFill>
              </a:rPr>
              <a:t> | </a:t>
            </a:r>
            <a:r>
              <a:rPr lang="en-US" sz="2800" b="1" dirty="0" smtClean="0">
                <a:solidFill>
                  <a:srgbClr val="0000FF"/>
                </a:solidFill>
              </a:rPr>
              <a:t>X</a:t>
            </a:r>
            <a:r>
              <a:rPr lang="en-US" sz="2800" baseline="-25000" dirty="0" smtClean="0">
                <a:solidFill>
                  <a:srgbClr val="0000FF"/>
                </a:solidFill>
              </a:rPr>
              <a:t>0:</a:t>
            </a:r>
            <a:r>
              <a:rPr lang="en-US" sz="2800" i="1" baseline="-25000" dirty="0" smtClean="0">
                <a:solidFill>
                  <a:srgbClr val="0000FF"/>
                </a:solidFill>
              </a:rPr>
              <a:t>t</a:t>
            </a:r>
            <a:r>
              <a:rPr lang="en-US" sz="2800" dirty="0" smtClean="0">
                <a:solidFill>
                  <a:srgbClr val="0000FF"/>
                </a:solidFill>
              </a:rPr>
              <a:t>, </a:t>
            </a:r>
            <a:r>
              <a:rPr lang="en-US" sz="2800" b="1" dirty="0" smtClean="0">
                <a:solidFill>
                  <a:srgbClr val="0000FF"/>
                </a:solidFill>
              </a:rPr>
              <a:t>E</a:t>
            </a:r>
            <a:r>
              <a:rPr lang="en-US" sz="2800" baseline="-25000" dirty="0" smtClean="0">
                <a:solidFill>
                  <a:srgbClr val="0000FF"/>
                </a:solidFill>
              </a:rPr>
              <a:t>1:</a:t>
            </a:r>
            <a:r>
              <a:rPr lang="en-US" sz="2800" i="1" baseline="-25000" dirty="0" smtClean="0">
                <a:solidFill>
                  <a:srgbClr val="0000FF"/>
                </a:solidFill>
              </a:rPr>
              <a:t>t</a:t>
            </a:r>
            <a:r>
              <a:rPr lang="en-US" sz="2800" baseline="-25000" dirty="0" smtClean="0">
                <a:solidFill>
                  <a:srgbClr val="0000FF"/>
                </a:solidFill>
              </a:rPr>
              <a:t>-1</a:t>
            </a:r>
            <a:r>
              <a:rPr lang="en-US" sz="2800" dirty="0" smtClean="0">
                <a:solidFill>
                  <a:srgbClr val="0000FF"/>
                </a:solidFill>
              </a:rPr>
              <a:t>)  = P(E</a:t>
            </a:r>
            <a:r>
              <a:rPr lang="en-US" sz="2800" i="1" baseline="-25000" dirty="0" smtClean="0">
                <a:solidFill>
                  <a:srgbClr val="0000FF"/>
                </a:solidFill>
              </a:rPr>
              <a:t>t</a:t>
            </a:r>
            <a:r>
              <a:rPr lang="en-US" sz="2800" dirty="0" smtClean="0">
                <a:solidFill>
                  <a:srgbClr val="0000FF"/>
                </a:solidFill>
              </a:rPr>
              <a:t> | X</a:t>
            </a:r>
            <a:r>
              <a:rPr lang="en-US" sz="2800" i="1" baseline="-25000" dirty="0" smtClean="0">
                <a:solidFill>
                  <a:srgbClr val="0000FF"/>
                </a:solidFill>
              </a:rPr>
              <a:t>t</a:t>
            </a:r>
            <a:r>
              <a:rPr lang="en-US" sz="2800" dirty="0" smtClean="0">
                <a:solidFill>
                  <a:srgbClr val="0000FF"/>
                </a:solidFill>
              </a:rPr>
              <a:t>) </a:t>
            </a:r>
          </a:p>
          <a:p>
            <a:r>
              <a:rPr lang="en-US" sz="2800" dirty="0" smtClean="0"/>
              <a:t>How do we compute the full joint </a:t>
            </a:r>
            <a:r>
              <a:rPr lang="en-US" sz="2800" dirty="0" smtClean="0">
                <a:solidFill>
                  <a:srgbClr val="0000FF"/>
                </a:solidFill>
              </a:rPr>
              <a:t>P(</a:t>
            </a:r>
            <a:r>
              <a:rPr lang="en-US" sz="2800" b="1" dirty="0" smtClean="0">
                <a:solidFill>
                  <a:srgbClr val="0000FF"/>
                </a:solidFill>
              </a:rPr>
              <a:t>X</a:t>
            </a:r>
            <a:r>
              <a:rPr lang="en-US" sz="2800" baseline="-25000" dirty="0" smtClean="0">
                <a:solidFill>
                  <a:srgbClr val="0000FF"/>
                </a:solidFill>
              </a:rPr>
              <a:t>0:</a:t>
            </a:r>
            <a:r>
              <a:rPr lang="en-US" sz="2800" i="1" baseline="-25000" dirty="0" smtClean="0">
                <a:solidFill>
                  <a:srgbClr val="0000FF"/>
                </a:solidFill>
              </a:rPr>
              <a:t>t</a:t>
            </a:r>
            <a:r>
              <a:rPr lang="en-US" sz="2800" dirty="0" smtClean="0">
                <a:solidFill>
                  <a:srgbClr val="0000FF"/>
                </a:solidFill>
              </a:rPr>
              <a:t>, </a:t>
            </a:r>
            <a:r>
              <a:rPr lang="en-US" sz="2800" b="1" dirty="0" smtClean="0">
                <a:solidFill>
                  <a:srgbClr val="0000FF"/>
                </a:solidFill>
              </a:rPr>
              <a:t>E</a:t>
            </a:r>
            <a:r>
              <a:rPr lang="en-US" sz="2800" baseline="-25000" dirty="0" smtClean="0">
                <a:solidFill>
                  <a:srgbClr val="0000FF"/>
                </a:solidFill>
              </a:rPr>
              <a:t>1:</a:t>
            </a:r>
            <a:r>
              <a:rPr lang="en-US" sz="2800" i="1" baseline="-25000" dirty="0" smtClean="0">
                <a:solidFill>
                  <a:srgbClr val="0000FF"/>
                </a:solidFill>
              </a:rPr>
              <a:t>t</a:t>
            </a:r>
            <a:r>
              <a:rPr lang="en-US" sz="2800" dirty="0" smtClean="0">
                <a:solidFill>
                  <a:srgbClr val="0000FF"/>
                </a:solidFill>
              </a:rPr>
              <a:t>)</a:t>
            </a:r>
            <a:r>
              <a:rPr lang="en-US" sz="2800" dirty="0" smtClean="0"/>
              <a:t>?</a:t>
            </a:r>
          </a:p>
        </p:txBody>
      </p:sp>
      <p:sp>
        <p:nvSpPr>
          <p:cNvPr id="11" name="Oval 10"/>
          <p:cNvSpPr/>
          <p:nvPr/>
        </p:nvSpPr>
        <p:spPr>
          <a:xfrm>
            <a:off x="8382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0</a:t>
            </a:r>
            <a:endParaRPr lang="en-US" sz="2400" dirty="0"/>
          </a:p>
        </p:txBody>
      </p:sp>
      <p:sp>
        <p:nvSpPr>
          <p:cNvPr id="12" name="Oval 11"/>
          <p:cNvSpPr/>
          <p:nvPr/>
        </p:nvSpPr>
        <p:spPr>
          <a:xfrm>
            <a:off x="2133600" y="58782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baseline="-25000" dirty="0" smtClean="0">
                <a:solidFill>
                  <a:srgbClr val="0000FF"/>
                </a:solidFill>
              </a:rPr>
              <a:t>1</a:t>
            </a:r>
            <a:endParaRPr lang="en-US" sz="2400" dirty="0"/>
          </a:p>
        </p:txBody>
      </p:sp>
      <p:sp>
        <p:nvSpPr>
          <p:cNvPr id="13" name="Oval 12"/>
          <p:cNvSpPr/>
          <p:nvPr/>
        </p:nvSpPr>
        <p:spPr>
          <a:xfrm>
            <a:off x="21336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1</a:t>
            </a:r>
            <a:endParaRPr lang="en-US" sz="2400" dirty="0"/>
          </a:p>
        </p:txBody>
      </p:sp>
      <p:sp>
        <p:nvSpPr>
          <p:cNvPr id="14" name="Oval 13"/>
          <p:cNvSpPr/>
          <p:nvPr/>
        </p:nvSpPr>
        <p:spPr>
          <a:xfrm>
            <a:off x="57912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i="1" baseline="-25000" dirty="0" smtClean="0">
                <a:solidFill>
                  <a:srgbClr val="0000FF"/>
                </a:solidFill>
              </a:rPr>
              <a:t>t</a:t>
            </a:r>
            <a:r>
              <a:rPr lang="en-US" sz="2400" baseline="-25000" dirty="0" smtClean="0">
                <a:solidFill>
                  <a:srgbClr val="0000FF"/>
                </a:solidFill>
              </a:rPr>
              <a:t>-1</a:t>
            </a:r>
            <a:endParaRPr lang="en-US" sz="2400" dirty="0"/>
          </a:p>
        </p:txBody>
      </p:sp>
      <p:sp>
        <p:nvSpPr>
          <p:cNvPr id="15" name="Oval 14"/>
          <p:cNvSpPr/>
          <p:nvPr/>
        </p:nvSpPr>
        <p:spPr>
          <a:xfrm>
            <a:off x="57912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i="1" baseline="-25000" dirty="0" smtClean="0">
                <a:solidFill>
                  <a:srgbClr val="0000FF"/>
                </a:solidFill>
              </a:rPr>
              <a:t>t</a:t>
            </a:r>
            <a:r>
              <a:rPr lang="en-US" sz="2400" baseline="-25000" dirty="0" smtClean="0">
                <a:solidFill>
                  <a:srgbClr val="0000FF"/>
                </a:solidFill>
              </a:rPr>
              <a:t>-1</a:t>
            </a:r>
            <a:endParaRPr lang="en-US" sz="2400" dirty="0"/>
          </a:p>
        </p:txBody>
      </p:sp>
      <p:sp>
        <p:nvSpPr>
          <p:cNvPr id="16" name="Oval 15"/>
          <p:cNvSpPr/>
          <p:nvPr/>
        </p:nvSpPr>
        <p:spPr>
          <a:xfrm>
            <a:off x="70866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i="1" baseline="-25000" dirty="0" smtClean="0">
                <a:solidFill>
                  <a:srgbClr val="0000FF"/>
                </a:solidFill>
              </a:rPr>
              <a:t>t</a:t>
            </a:r>
            <a:endParaRPr lang="en-US" sz="2400" i="1" dirty="0"/>
          </a:p>
        </p:txBody>
      </p:sp>
      <p:sp>
        <p:nvSpPr>
          <p:cNvPr id="17" name="Oval 16"/>
          <p:cNvSpPr/>
          <p:nvPr/>
        </p:nvSpPr>
        <p:spPr>
          <a:xfrm>
            <a:off x="70866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i="1" baseline="-25000" dirty="0" smtClean="0">
                <a:solidFill>
                  <a:srgbClr val="0000FF"/>
                </a:solidFill>
              </a:rPr>
              <a:t>t</a:t>
            </a:r>
            <a:endParaRPr lang="en-US" sz="2400" i="1" dirty="0"/>
          </a:p>
        </p:txBody>
      </p:sp>
      <p:cxnSp>
        <p:nvCxnSpPr>
          <p:cNvPr id="19" name="Straight Arrow Connector 18"/>
          <p:cNvCxnSpPr>
            <a:stCxn id="11" idx="6"/>
            <a:endCxn id="13" idx="2"/>
          </p:cNvCxnSpPr>
          <p:nvPr/>
        </p:nvCxnSpPr>
        <p:spPr>
          <a:xfrm>
            <a:off x="1752600" y="52251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05600" y="5181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2394857" y="56823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60532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73486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0480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4102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686181" y="4800600"/>
            <a:ext cx="800219" cy="830997"/>
          </a:xfrm>
          <a:prstGeom prst="rect">
            <a:avLst/>
          </a:prstGeom>
          <a:noFill/>
        </p:spPr>
        <p:txBody>
          <a:bodyPr wrap="none" rtlCol="0">
            <a:spAutoFit/>
          </a:bodyPr>
          <a:lstStyle/>
          <a:p>
            <a:r>
              <a:rPr lang="en-US" sz="4800" dirty="0" smtClean="0"/>
              <a:t>…</a:t>
            </a:r>
            <a:endParaRPr lang="en-US" sz="4800" dirty="0"/>
          </a:p>
        </p:txBody>
      </p:sp>
      <p:sp>
        <p:nvSpPr>
          <p:cNvPr id="38" name="Oval 37"/>
          <p:cNvSpPr/>
          <p:nvPr/>
        </p:nvSpPr>
        <p:spPr>
          <a:xfrm>
            <a:off x="34290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baseline="-25000" dirty="0" smtClean="0">
                <a:solidFill>
                  <a:srgbClr val="0000FF"/>
                </a:solidFill>
              </a:rPr>
              <a:t>2</a:t>
            </a:r>
            <a:endParaRPr lang="en-US" sz="2400" dirty="0"/>
          </a:p>
        </p:txBody>
      </p:sp>
      <p:sp>
        <p:nvSpPr>
          <p:cNvPr id="39" name="Oval 38"/>
          <p:cNvSpPr/>
          <p:nvPr/>
        </p:nvSpPr>
        <p:spPr>
          <a:xfrm>
            <a:off x="34290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2</a:t>
            </a:r>
            <a:endParaRPr lang="en-US" sz="2400" dirty="0"/>
          </a:p>
        </p:txBody>
      </p:sp>
      <p:cxnSp>
        <p:nvCxnSpPr>
          <p:cNvPr id="40" name="Straight Arrow Connector 39"/>
          <p:cNvCxnSpPr>
            <a:stCxn id="39" idx="4"/>
            <a:endCxn id="38" idx="0"/>
          </p:cNvCxnSpPr>
          <p:nvPr/>
        </p:nvCxnSpPr>
        <p:spPr>
          <a:xfrm rot="5400000">
            <a:off x="3690257" y="56714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343400" y="52133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nvGraphicFramePr>
        <p:xfrm>
          <a:off x="766763" y="3048000"/>
          <a:ext cx="7531100" cy="1219200"/>
        </p:xfrm>
        <a:graphic>
          <a:graphicData uri="http://schemas.openxmlformats.org/presentationml/2006/ole">
            <mc:AlternateContent xmlns:mc="http://schemas.openxmlformats.org/markup-compatibility/2006">
              <mc:Choice xmlns:v="urn:schemas-microsoft-com:vml" Requires="v">
                <p:oleObj spid="_x0000_s12298" name="Equation" r:id="rId4" imgW="2666880" imgH="431640" progId="Equation.3">
                  <p:embed/>
                </p:oleObj>
              </mc:Choice>
              <mc:Fallback>
                <p:oleObj name="Equation" r:id="rId4" imgW="26668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3" y="3048000"/>
                        <a:ext cx="7531100" cy="1219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1689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HMM inference tasks</a:t>
            </a:r>
            <a:endParaRPr lang="en-US" dirty="0"/>
          </a:p>
        </p:txBody>
      </p:sp>
      <p:sp>
        <p:nvSpPr>
          <p:cNvPr id="3" name="Content Placeholder 2"/>
          <p:cNvSpPr>
            <a:spLocks noGrp="1"/>
          </p:cNvSpPr>
          <p:nvPr>
            <p:ph idx="1"/>
          </p:nvPr>
        </p:nvSpPr>
        <p:spPr>
          <a:xfrm>
            <a:off x="228600" y="1143000"/>
            <a:ext cx="8686800" cy="4983163"/>
          </a:xfrm>
        </p:spPr>
        <p:txBody>
          <a:bodyPr/>
          <a:lstStyle/>
          <a:p>
            <a:r>
              <a:rPr lang="en-US" sz="2400" b="1" dirty="0" smtClean="0"/>
              <a:t>Filtering: </a:t>
            </a:r>
            <a:r>
              <a:rPr lang="en-US" sz="2400" dirty="0" smtClean="0"/>
              <a:t>what is the distribution over the current state X</a:t>
            </a:r>
            <a:r>
              <a:rPr lang="en-US" sz="2400" baseline="-25000" dirty="0" smtClean="0"/>
              <a:t>t</a:t>
            </a:r>
            <a:r>
              <a:rPr lang="en-US" sz="2400" dirty="0" smtClean="0"/>
              <a:t> given all the evidence so far, </a:t>
            </a:r>
            <a:r>
              <a:rPr lang="en-US" sz="2400" b="1" dirty="0" smtClean="0"/>
              <a:t>e</a:t>
            </a:r>
            <a:r>
              <a:rPr lang="en-US" sz="2400" baseline="-25000" dirty="0" smtClean="0"/>
              <a:t>1:t</a:t>
            </a:r>
            <a:r>
              <a:rPr lang="en-US" sz="2400" dirty="0" smtClean="0"/>
              <a:t> ?</a:t>
            </a:r>
          </a:p>
          <a:p>
            <a:pPr lvl="1"/>
            <a:r>
              <a:rPr lang="en-US" sz="2000" dirty="0" smtClean="0"/>
              <a:t>The forward algorithm</a:t>
            </a:r>
          </a:p>
        </p:txBody>
      </p:sp>
      <p:sp>
        <p:nvSpPr>
          <p:cNvPr id="4" name="Oval 3"/>
          <p:cNvSpPr/>
          <p:nvPr/>
        </p:nvSpPr>
        <p:spPr>
          <a:xfrm>
            <a:off x="2286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0</a:t>
            </a:r>
            <a:endParaRPr lang="en-US" sz="2400" dirty="0"/>
          </a:p>
        </p:txBody>
      </p:sp>
      <p:sp>
        <p:nvSpPr>
          <p:cNvPr id="5" name="Oval 4"/>
          <p:cNvSpPr/>
          <p:nvPr/>
        </p:nvSpPr>
        <p:spPr>
          <a:xfrm>
            <a:off x="1524000" y="5802086"/>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baseline="-25000" dirty="0" smtClean="0">
                <a:solidFill>
                  <a:srgbClr val="0000FF"/>
                </a:solidFill>
              </a:rPr>
              <a:t>1</a:t>
            </a:r>
            <a:endParaRPr lang="en-US" sz="2400" dirty="0"/>
          </a:p>
        </p:txBody>
      </p:sp>
      <p:sp>
        <p:nvSpPr>
          <p:cNvPr id="6" name="Oval 5"/>
          <p:cNvSpPr/>
          <p:nvPr/>
        </p:nvSpPr>
        <p:spPr>
          <a:xfrm>
            <a:off x="15240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1</a:t>
            </a:r>
            <a:endParaRPr lang="en-US" sz="2400" dirty="0"/>
          </a:p>
        </p:txBody>
      </p:sp>
      <p:sp>
        <p:nvSpPr>
          <p:cNvPr id="7" name="Oval 6"/>
          <p:cNvSpPr/>
          <p:nvPr/>
        </p:nvSpPr>
        <p:spPr>
          <a:xfrm>
            <a:off x="66294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i="1" baseline="-25000" dirty="0" smtClean="0">
                <a:solidFill>
                  <a:srgbClr val="0000FF"/>
                </a:solidFill>
              </a:rPr>
              <a:t>t</a:t>
            </a:r>
            <a:r>
              <a:rPr lang="en-US" sz="2400" baseline="-25000" dirty="0" smtClean="0">
                <a:solidFill>
                  <a:srgbClr val="0000FF"/>
                </a:solidFill>
              </a:rPr>
              <a:t>-1</a:t>
            </a:r>
            <a:endParaRPr lang="en-US" sz="2400" dirty="0"/>
          </a:p>
        </p:txBody>
      </p:sp>
      <p:sp>
        <p:nvSpPr>
          <p:cNvPr id="8" name="Oval 7"/>
          <p:cNvSpPr/>
          <p:nvPr/>
        </p:nvSpPr>
        <p:spPr>
          <a:xfrm>
            <a:off x="66294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i="1" baseline="-25000" dirty="0" smtClean="0">
                <a:solidFill>
                  <a:srgbClr val="0000FF"/>
                </a:solidFill>
              </a:rPr>
              <a:t>t</a:t>
            </a:r>
            <a:r>
              <a:rPr lang="en-US" sz="2400" baseline="-25000" dirty="0" smtClean="0">
                <a:solidFill>
                  <a:srgbClr val="0000FF"/>
                </a:solidFill>
              </a:rPr>
              <a:t>-1</a:t>
            </a:r>
            <a:endParaRPr lang="en-US" sz="2400" dirty="0"/>
          </a:p>
        </p:txBody>
      </p:sp>
      <p:sp>
        <p:nvSpPr>
          <p:cNvPr id="9" name="Oval 8"/>
          <p:cNvSpPr/>
          <p:nvPr/>
        </p:nvSpPr>
        <p:spPr>
          <a:xfrm>
            <a:off x="79248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i="1" baseline="-25000" dirty="0" smtClean="0">
                <a:solidFill>
                  <a:srgbClr val="0000FF"/>
                </a:solidFill>
              </a:rPr>
              <a:t>t</a:t>
            </a:r>
            <a:endParaRPr lang="en-US" sz="2400" i="1" dirty="0"/>
          </a:p>
        </p:txBody>
      </p:sp>
      <p:sp>
        <p:nvSpPr>
          <p:cNvPr id="10" name="Oval 9"/>
          <p:cNvSpPr/>
          <p:nvPr/>
        </p:nvSpPr>
        <p:spPr>
          <a:xfrm>
            <a:off x="79248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i="1" baseline="-25000" dirty="0" smtClean="0">
                <a:solidFill>
                  <a:srgbClr val="0000FF"/>
                </a:solidFill>
              </a:rPr>
              <a:t>t</a:t>
            </a:r>
            <a:endParaRPr lang="en-US" sz="2400" i="1" dirty="0"/>
          </a:p>
        </p:txBody>
      </p:sp>
      <p:cxnSp>
        <p:nvCxnSpPr>
          <p:cNvPr id="11" name="Straight Arrow Connector 10"/>
          <p:cNvCxnSpPr>
            <a:stCxn id="4" idx="6"/>
            <a:endCxn id="6" idx="2"/>
          </p:cNvCxnSpPr>
          <p:nvPr/>
        </p:nvCxnSpPr>
        <p:spPr>
          <a:xfrm>
            <a:off x="1143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543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5" idx="0"/>
          </p:cNvCxnSpPr>
          <p:nvPr/>
        </p:nvCxnSpPr>
        <p:spPr>
          <a:xfrm rot="5400000">
            <a:off x="1785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891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8186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438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248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24381" y="4724400"/>
            <a:ext cx="800219" cy="830997"/>
          </a:xfrm>
          <a:prstGeom prst="rect">
            <a:avLst/>
          </a:prstGeom>
          <a:noFill/>
        </p:spPr>
        <p:txBody>
          <a:bodyPr wrap="none" rtlCol="0">
            <a:spAutoFit/>
          </a:bodyPr>
          <a:lstStyle/>
          <a:p>
            <a:r>
              <a:rPr lang="en-US" sz="4800" dirty="0" smtClean="0"/>
              <a:t>…</a:t>
            </a:r>
            <a:endParaRPr lang="en-US" sz="4800" dirty="0"/>
          </a:p>
        </p:txBody>
      </p:sp>
      <p:sp>
        <p:nvSpPr>
          <p:cNvPr id="19" name="Oval 18"/>
          <p:cNvSpPr/>
          <p:nvPr/>
        </p:nvSpPr>
        <p:spPr>
          <a:xfrm>
            <a:off x="42672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00FF"/>
                </a:solidFill>
              </a:rPr>
              <a:t>E</a:t>
            </a:r>
            <a:r>
              <a:rPr lang="en-US" sz="2400" i="1" baseline="-25000" dirty="0" err="1" smtClean="0">
                <a:solidFill>
                  <a:srgbClr val="0000FF"/>
                </a:solidFill>
              </a:rPr>
              <a:t>k</a:t>
            </a:r>
            <a:endParaRPr lang="en-US" sz="2400" i="1" dirty="0"/>
          </a:p>
        </p:txBody>
      </p:sp>
      <p:sp>
        <p:nvSpPr>
          <p:cNvPr id="20" name="Oval 19"/>
          <p:cNvSpPr/>
          <p:nvPr/>
        </p:nvSpPr>
        <p:spPr>
          <a:xfrm>
            <a:off x="42672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00FF"/>
                </a:solidFill>
              </a:rPr>
              <a:t>X</a:t>
            </a:r>
            <a:r>
              <a:rPr lang="en-US" sz="2400" i="1" baseline="-25000" dirty="0" err="1" smtClean="0">
                <a:solidFill>
                  <a:srgbClr val="0000FF"/>
                </a:solidFill>
              </a:rPr>
              <a:t>k</a:t>
            </a:r>
            <a:endParaRPr lang="en-US" sz="2400" i="1" dirty="0"/>
          </a:p>
        </p:txBody>
      </p:sp>
      <p:cxnSp>
        <p:nvCxnSpPr>
          <p:cNvPr id="21" name="Straight Arrow Connector 20"/>
          <p:cNvCxnSpPr>
            <a:stCxn id="20" idx="4"/>
            <a:endCxn id="19" idx="0"/>
          </p:cNvCxnSpPr>
          <p:nvPr/>
        </p:nvCxnSpPr>
        <p:spPr>
          <a:xfrm rot="5400000">
            <a:off x="4528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81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763723" y="3886200"/>
            <a:ext cx="1304077" cy="830997"/>
          </a:xfrm>
          <a:prstGeom prst="rect">
            <a:avLst/>
          </a:prstGeom>
          <a:noFill/>
        </p:spPr>
        <p:txBody>
          <a:bodyPr wrap="square" rtlCol="0">
            <a:spAutoFit/>
          </a:bodyPr>
          <a:lstStyle/>
          <a:p>
            <a:pPr algn="ctr"/>
            <a:r>
              <a:rPr lang="en-US" sz="2400" dirty="0" smtClean="0">
                <a:solidFill>
                  <a:srgbClr val="FF0000"/>
                </a:solidFill>
              </a:rPr>
              <a:t>Query variable</a:t>
            </a:r>
            <a:endParaRPr lang="en-US" sz="2400" dirty="0">
              <a:solidFill>
                <a:srgbClr val="FF0000"/>
              </a:solidFill>
            </a:endParaRPr>
          </a:p>
        </p:txBody>
      </p:sp>
      <p:sp>
        <p:nvSpPr>
          <p:cNvPr id="24" name="TextBox 23"/>
          <p:cNvSpPr txBox="1"/>
          <p:nvPr/>
        </p:nvSpPr>
        <p:spPr>
          <a:xfrm>
            <a:off x="3352800" y="6396335"/>
            <a:ext cx="2771913" cy="461665"/>
          </a:xfrm>
          <a:prstGeom prst="rect">
            <a:avLst/>
          </a:prstGeom>
          <a:noFill/>
        </p:spPr>
        <p:txBody>
          <a:bodyPr wrap="none" rtlCol="0">
            <a:spAutoFit/>
          </a:bodyPr>
          <a:lstStyle/>
          <a:p>
            <a:r>
              <a:rPr lang="en-US" sz="2400" dirty="0" smtClean="0">
                <a:solidFill>
                  <a:srgbClr val="FF00FF"/>
                </a:solidFill>
              </a:rPr>
              <a:t>Evidence variables</a:t>
            </a:r>
            <a:endParaRPr lang="en-US" sz="2400" dirty="0">
              <a:solidFill>
                <a:srgbClr val="FF00FF"/>
              </a:solidFill>
            </a:endParaRPr>
          </a:p>
        </p:txBody>
      </p:sp>
      <p:sp>
        <p:nvSpPr>
          <p:cNvPr id="25" name="TextBox 24"/>
          <p:cNvSpPr txBox="1"/>
          <p:nvPr/>
        </p:nvSpPr>
        <p:spPr>
          <a:xfrm>
            <a:off x="2857381" y="4724400"/>
            <a:ext cx="800219" cy="830997"/>
          </a:xfrm>
          <a:prstGeom prst="rect">
            <a:avLst/>
          </a:prstGeom>
          <a:noFill/>
        </p:spPr>
        <p:txBody>
          <a:bodyPr wrap="none" rtlCol="0">
            <a:spAutoFit/>
          </a:bodyPr>
          <a:lstStyle/>
          <a:p>
            <a:r>
              <a:rPr lang="en-US" sz="4800" dirty="0" smtClean="0"/>
              <a:t>…</a:t>
            </a:r>
            <a:endParaRPr lang="en-US" sz="4800" dirty="0"/>
          </a:p>
        </p:txBody>
      </p:sp>
      <p:cxnSp>
        <p:nvCxnSpPr>
          <p:cNvPr id="26" name="Straight Arrow Connector 25"/>
          <p:cNvCxnSpPr/>
          <p:nvPr/>
        </p:nvCxnSpPr>
        <p:spPr>
          <a:xfrm>
            <a:off x="3861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172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HMM inference tasks</a:t>
            </a:r>
            <a:endParaRPr lang="en-US" dirty="0"/>
          </a:p>
        </p:txBody>
      </p:sp>
      <p:sp>
        <p:nvSpPr>
          <p:cNvPr id="3" name="Content Placeholder 2"/>
          <p:cNvSpPr>
            <a:spLocks noGrp="1"/>
          </p:cNvSpPr>
          <p:nvPr>
            <p:ph idx="1"/>
          </p:nvPr>
        </p:nvSpPr>
        <p:spPr>
          <a:xfrm>
            <a:off x="228600" y="1143000"/>
            <a:ext cx="8686800" cy="4983163"/>
          </a:xfrm>
        </p:spPr>
        <p:txBody>
          <a:bodyPr/>
          <a:lstStyle/>
          <a:p>
            <a:r>
              <a:rPr lang="en-US" sz="2400" b="1" dirty="0" smtClean="0"/>
              <a:t>Filtering: </a:t>
            </a:r>
            <a:r>
              <a:rPr lang="en-US" sz="2400" dirty="0" smtClean="0"/>
              <a:t>what is the distribution over the current state X</a:t>
            </a:r>
            <a:r>
              <a:rPr lang="en-US" sz="2400" baseline="-25000" dirty="0" smtClean="0"/>
              <a:t>t</a:t>
            </a:r>
            <a:r>
              <a:rPr lang="en-US" sz="2400" dirty="0" smtClean="0"/>
              <a:t> given all the evidence so far, </a:t>
            </a:r>
            <a:r>
              <a:rPr lang="en-US" sz="2400" b="1" dirty="0" smtClean="0"/>
              <a:t>e</a:t>
            </a:r>
            <a:r>
              <a:rPr lang="en-US" sz="2400" baseline="-25000" dirty="0" smtClean="0"/>
              <a:t>1:t</a:t>
            </a:r>
            <a:r>
              <a:rPr lang="en-US" sz="2400" dirty="0" smtClean="0"/>
              <a:t> ?</a:t>
            </a:r>
            <a:endParaRPr lang="en-US" sz="2400" baseline="-25000" dirty="0" smtClean="0"/>
          </a:p>
          <a:p>
            <a:r>
              <a:rPr lang="en-US" sz="2400" b="1" dirty="0" smtClean="0"/>
              <a:t>Smoothing:</a:t>
            </a:r>
            <a:r>
              <a:rPr lang="en-US" sz="2400" dirty="0" smtClean="0"/>
              <a:t> what is the distribution of some state X</a:t>
            </a:r>
            <a:r>
              <a:rPr lang="en-US" sz="2400" baseline="-25000" dirty="0" smtClean="0"/>
              <a:t>k</a:t>
            </a:r>
            <a:r>
              <a:rPr lang="en-US" sz="2400" dirty="0" smtClean="0"/>
              <a:t> given the entire observation sequence </a:t>
            </a:r>
            <a:r>
              <a:rPr lang="en-US" sz="2400" b="1" dirty="0" smtClean="0"/>
              <a:t>e</a:t>
            </a:r>
            <a:r>
              <a:rPr lang="en-US" sz="2400" baseline="-25000" dirty="0" smtClean="0"/>
              <a:t>1:t</a:t>
            </a:r>
            <a:r>
              <a:rPr lang="en-US" sz="2400" dirty="0" smtClean="0"/>
              <a:t>?</a:t>
            </a:r>
          </a:p>
          <a:p>
            <a:pPr lvl="1"/>
            <a:r>
              <a:rPr lang="en-US" sz="2000" dirty="0" smtClean="0"/>
              <a:t>The forward-backward algorithm</a:t>
            </a:r>
          </a:p>
        </p:txBody>
      </p:sp>
      <p:sp>
        <p:nvSpPr>
          <p:cNvPr id="23" name="Oval 22"/>
          <p:cNvSpPr/>
          <p:nvPr/>
        </p:nvSpPr>
        <p:spPr>
          <a:xfrm>
            <a:off x="2286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0</a:t>
            </a:r>
            <a:endParaRPr lang="en-US" sz="2400" dirty="0"/>
          </a:p>
        </p:txBody>
      </p:sp>
      <p:sp>
        <p:nvSpPr>
          <p:cNvPr id="24" name="Oval 23"/>
          <p:cNvSpPr/>
          <p:nvPr/>
        </p:nvSpPr>
        <p:spPr>
          <a:xfrm>
            <a:off x="1524000" y="5802086"/>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baseline="-25000" dirty="0" smtClean="0">
                <a:solidFill>
                  <a:srgbClr val="0000FF"/>
                </a:solidFill>
              </a:rPr>
              <a:t>1</a:t>
            </a:r>
            <a:endParaRPr lang="en-US" sz="2400" dirty="0"/>
          </a:p>
        </p:txBody>
      </p:sp>
      <p:sp>
        <p:nvSpPr>
          <p:cNvPr id="25" name="Oval 24"/>
          <p:cNvSpPr/>
          <p:nvPr/>
        </p:nvSpPr>
        <p:spPr>
          <a:xfrm>
            <a:off x="15240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1</a:t>
            </a:r>
            <a:endParaRPr lang="en-US" sz="2400" dirty="0"/>
          </a:p>
        </p:txBody>
      </p:sp>
      <p:sp>
        <p:nvSpPr>
          <p:cNvPr id="26" name="Oval 25"/>
          <p:cNvSpPr/>
          <p:nvPr/>
        </p:nvSpPr>
        <p:spPr>
          <a:xfrm>
            <a:off x="66294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i="1" baseline="-25000" dirty="0" smtClean="0">
                <a:solidFill>
                  <a:srgbClr val="0000FF"/>
                </a:solidFill>
              </a:rPr>
              <a:t>t</a:t>
            </a:r>
            <a:r>
              <a:rPr lang="en-US" sz="2400" baseline="-25000" dirty="0" smtClean="0">
                <a:solidFill>
                  <a:srgbClr val="0000FF"/>
                </a:solidFill>
              </a:rPr>
              <a:t>-1</a:t>
            </a:r>
            <a:endParaRPr lang="en-US" sz="2400" dirty="0"/>
          </a:p>
        </p:txBody>
      </p:sp>
      <p:sp>
        <p:nvSpPr>
          <p:cNvPr id="27" name="Oval 26"/>
          <p:cNvSpPr/>
          <p:nvPr/>
        </p:nvSpPr>
        <p:spPr>
          <a:xfrm>
            <a:off x="66294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i="1" baseline="-25000" dirty="0" smtClean="0">
                <a:solidFill>
                  <a:srgbClr val="0000FF"/>
                </a:solidFill>
              </a:rPr>
              <a:t>t</a:t>
            </a:r>
            <a:r>
              <a:rPr lang="en-US" sz="2400" baseline="-25000" dirty="0" smtClean="0">
                <a:solidFill>
                  <a:srgbClr val="0000FF"/>
                </a:solidFill>
              </a:rPr>
              <a:t>-1</a:t>
            </a:r>
            <a:endParaRPr lang="en-US" sz="2400" dirty="0"/>
          </a:p>
        </p:txBody>
      </p:sp>
      <p:sp>
        <p:nvSpPr>
          <p:cNvPr id="28" name="Oval 27"/>
          <p:cNvSpPr/>
          <p:nvPr/>
        </p:nvSpPr>
        <p:spPr>
          <a:xfrm>
            <a:off x="79248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i="1" baseline="-25000" dirty="0" smtClean="0">
                <a:solidFill>
                  <a:srgbClr val="0000FF"/>
                </a:solidFill>
              </a:rPr>
              <a:t>t</a:t>
            </a:r>
            <a:endParaRPr lang="en-US" sz="2400" i="1" dirty="0"/>
          </a:p>
        </p:txBody>
      </p:sp>
      <p:cxnSp>
        <p:nvCxnSpPr>
          <p:cNvPr id="30" name="Straight Arrow Connector 29"/>
          <p:cNvCxnSpPr>
            <a:stCxn id="23" idx="6"/>
            <a:endCxn id="25" idx="2"/>
          </p:cNvCxnSpPr>
          <p:nvPr/>
        </p:nvCxnSpPr>
        <p:spPr>
          <a:xfrm>
            <a:off x="1143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543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24" idx="0"/>
          </p:cNvCxnSpPr>
          <p:nvPr/>
        </p:nvCxnSpPr>
        <p:spPr>
          <a:xfrm rot="5400000">
            <a:off x="1785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6891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8186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438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248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24381" y="4724400"/>
            <a:ext cx="800219" cy="830997"/>
          </a:xfrm>
          <a:prstGeom prst="rect">
            <a:avLst/>
          </a:prstGeom>
          <a:noFill/>
        </p:spPr>
        <p:txBody>
          <a:bodyPr wrap="none" rtlCol="0">
            <a:spAutoFit/>
          </a:bodyPr>
          <a:lstStyle/>
          <a:p>
            <a:r>
              <a:rPr lang="en-US" sz="4800" dirty="0" smtClean="0"/>
              <a:t>…</a:t>
            </a:r>
            <a:endParaRPr lang="en-US" sz="4800" dirty="0"/>
          </a:p>
        </p:txBody>
      </p:sp>
      <p:sp>
        <p:nvSpPr>
          <p:cNvPr id="38" name="Oval 37"/>
          <p:cNvSpPr/>
          <p:nvPr/>
        </p:nvSpPr>
        <p:spPr>
          <a:xfrm>
            <a:off x="42672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00FF"/>
                </a:solidFill>
              </a:rPr>
              <a:t>E</a:t>
            </a:r>
            <a:r>
              <a:rPr lang="en-US" sz="2400" i="1" baseline="-25000" dirty="0" err="1" smtClean="0">
                <a:solidFill>
                  <a:srgbClr val="0000FF"/>
                </a:solidFill>
              </a:rPr>
              <a:t>k</a:t>
            </a:r>
            <a:endParaRPr lang="en-US" sz="2400" i="1" dirty="0"/>
          </a:p>
        </p:txBody>
      </p:sp>
      <p:sp>
        <p:nvSpPr>
          <p:cNvPr id="39" name="Oval 38"/>
          <p:cNvSpPr/>
          <p:nvPr/>
        </p:nvSpPr>
        <p:spPr>
          <a:xfrm>
            <a:off x="42672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00FF"/>
                </a:solidFill>
              </a:rPr>
              <a:t>X</a:t>
            </a:r>
            <a:r>
              <a:rPr lang="en-US" sz="2400" i="1" baseline="-25000" dirty="0" err="1" smtClean="0">
                <a:solidFill>
                  <a:srgbClr val="0000FF"/>
                </a:solidFill>
              </a:rPr>
              <a:t>k</a:t>
            </a:r>
            <a:endParaRPr lang="en-US" sz="2400" i="1" dirty="0"/>
          </a:p>
        </p:txBody>
      </p:sp>
      <p:cxnSp>
        <p:nvCxnSpPr>
          <p:cNvPr id="40" name="Straight Arrow Connector 39"/>
          <p:cNvCxnSpPr>
            <a:stCxn id="39" idx="4"/>
            <a:endCxn id="38" idx="0"/>
          </p:cNvCxnSpPr>
          <p:nvPr/>
        </p:nvCxnSpPr>
        <p:spPr>
          <a:xfrm rot="5400000">
            <a:off x="4528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181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857381" y="4724400"/>
            <a:ext cx="800219" cy="830997"/>
          </a:xfrm>
          <a:prstGeom prst="rect">
            <a:avLst/>
          </a:prstGeom>
          <a:noFill/>
        </p:spPr>
        <p:txBody>
          <a:bodyPr wrap="none" rtlCol="0">
            <a:spAutoFit/>
          </a:bodyPr>
          <a:lstStyle/>
          <a:p>
            <a:r>
              <a:rPr lang="en-US" sz="4800" dirty="0" smtClean="0"/>
              <a:t>…</a:t>
            </a:r>
            <a:endParaRPr lang="en-US" sz="4800" dirty="0"/>
          </a:p>
        </p:txBody>
      </p:sp>
      <p:cxnSp>
        <p:nvCxnSpPr>
          <p:cNvPr id="45" name="Straight Arrow Connector 44"/>
          <p:cNvCxnSpPr/>
          <p:nvPr/>
        </p:nvCxnSpPr>
        <p:spPr>
          <a:xfrm>
            <a:off x="3861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9248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i="1" baseline="-25000" dirty="0" smtClean="0">
                <a:solidFill>
                  <a:srgbClr val="0000FF"/>
                </a:solidFill>
              </a:rPr>
              <a:t>t</a:t>
            </a:r>
            <a:endParaRPr lang="en-US" sz="2400" i="1" dirty="0"/>
          </a:p>
        </p:txBody>
      </p:sp>
    </p:spTree>
    <p:extLst>
      <p:ext uri="{BB962C8B-B14F-4D97-AF65-F5344CB8AC3E}">
        <p14:creationId xmlns:p14="http://schemas.microsoft.com/office/powerpoint/2010/main" val="3434776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HMM inference tasks</a:t>
            </a:r>
            <a:endParaRPr lang="en-US" dirty="0"/>
          </a:p>
        </p:txBody>
      </p:sp>
      <p:sp>
        <p:nvSpPr>
          <p:cNvPr id="3" name="Content Placeholder 2"/>
          <p:cNvSpPr>
            <a:spLocks noGrp="1"/>
          </p:cNvSpPr>
          <p:nvPr>
            <p:ph idx="1"/>
          </p:nvPr>
        </p:nvSpPr>
        <p:spPr>
          <a:xfrm>
            <a:off x="228600" y="1143000"/>
            <a:ext cx="8686800" cy="4983163"/>
          </a:xfrm>
        </p:spPr>
        <p:txBody>
          <a:bodyPr/>
          <a:lstStyle/>
          <a:p>
            <a:r>
              <a:rPr lang="en-US" sz="2400" b="1" dirty="0" smtClean="0"/>
              <a:t>Filtering: </a:t>
            </a:r>
            <a:r>
              <a:rPr lang="en-US" sz="2400" dirty="0" smtClean="0"/>
              <a:t>what is the distribution over the current state X</a:t>
            </a:r>
            <a:r>
              <a:rPr lang="en-US" sz="2400" baseline="-25000" dirty="0" smtClean="0"/>
              <a:t>t</a:t>
            </a:r>
            <a:r>
              <a:rPr lang="en-US" sz="2400" dirty="0" smtClean="0"/>
              <a:t> given all the evidence so far, </a:t>
            </a:r>
            <a:r>
              <a:rPr lang="en-US" sz="2400" b="1" dirty="0" smtClean="0"/>
              <a:t>e</a:t>
            </a:r>
            <a:r>
              <a:rPr lang="en-US" sz="2400" baseline="-25000" dirty="0" smtClean="0"/>
              <a:t>1:t</a:t>
            </a:r>
            <a:r>
              <a:rPr lang="en-US" sz="2400" dirty="0" smtClean="0"/>
              <a:t> ?</a:t>
            </a:r>
            <a:endParaRPr lang="en-US" sz="2400" baseline="-25000" dirty="0" smtClean="0"/>
          </a:p>
          <a:p>
            <a:r>
              <a:rPr lang="en-US" sz="2400" b="1" dirty="0" smtClean="0"/>
              <a:t>Smoothing:</a:t>
            </a:r>
            <a:r>
              <a:rPr lang="en-US" sz="2400" dirty="0" smtClean="0"/>
              <a:t> what is the distribution of some state X</a:t>
            </a:r>
            <a:r>
              <a:rPr lang="en-US" sz="2400" baseline="-25000" dirty="0" smtClean="0"/>
              <a:t>k</a:t>
            </a:r>
            <a:r>
              <a:rPr lang="en-US" sz="2400" dirty="0" smtClean="0"/>
              <a:t> given the entire observation sequence </a:t>
            </a:r>
            <a:r>
              <a:rPr lang="en-US" sz="2400" b="1" dirty="0" smtClean="0"/>
              <a:t>e</a:t>
            </a:r>
            <a:r>
              <a:rPr lang="en-US" sz="2400" baseline="-25000" dirty="0" smtClean="0"/>
              <a:t>1:t</a:t>
            </a:r>
            <a:r>
              <a:rPr lang="en-US" sz="2400" dirty="0" smtClean="0"/>
              <a:t>?</a:t>
            </a:r>
          </a:p>
          <a:p>
            <a:r>
              <a:rPr lang="en-US" sz="2400" b="1" dirty="0" smtClean="0"/>
              <a:t>Evaluation:</a:t>
            </a:r>
            <a:r>
              <a:rPr lang="en-US" sz="2400" dirty="0" smtClean="0"/>
              <a:t> compute the probability of a given observation sequence </a:t>
            </a:r>
            <a:r>
              <a:rPr lang="en-US" sz="2400" b="1" dirty="0" smtClean="0"/>
              <a:t>e</a:t>
            </a:r>
            <a:r>
              <a:rPr lang="en-US" sz="2400" baseline="-25000" dirty="0" smtClean="0"/>
              <a:t>1:t</a:t>
            </a:r>
            <a:endParaRPr lang="en-US" sz="2400" dirty="0" smtClean="0"/>
          </a:p>
        </p:txBody>
      </p:sp>
      <p:sp>
        <p:nvSpPr>
          <p:cNvPr id="23" name="Oval 22"/>
          <p:cNvSpPr/>
          <p:nvPr/>
        </p:nvSpPr>
        <p:spPr>
          <a:xfrm>
            <a:off x="2286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0</a:t>
            </a:r>
            <a:endParaRPr lang="en-US" sz="2400" dirty="0"/>
          </a:p>
        </p:txBody>
      </p:sp>
      <p:sp>
        <p:nvSpPr>
          <p:cNvPr id="24" name="Oval 23"/>
          <p:cNvSpPr/>
          <p:nvPr/>
        </p:nvSpPr>
        <p:spPr>
          <a:xfrm>
            <a:off x="1524000" y="5802086"/>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baseline="-25000" dirty="0" smtClean="0">
                <a:solidFill>
                  <a:srgbClr val="0000FF"/>
                </a:solidFill>
              </a:rPr>
              <a:t>1</a:t>
            </a:r>
            <a:endParaRPr lang="en-US" sz="2400" dirty="0"/>
          </a:p>
        </p:txBody>
      </p:sp>
      <p:sp>
        <p:nvSpPr>
          <p:cNvPr id="25" name="Oval 24"/>
          <p:cNvSpPr/>
          <p:nvPr/>
        </p:nvSpPr>
        <p:spPr>
          <a:xfrm>
            <a:off x="1524000" y="4887686"/>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1</a:t>
            </a:r>
            <a:endParaRPr lang="en-US" sz="2400" dirty="0"/>
          </a:p>
        </p:txBody>
      </p:sp>
      <p:sp>
        <p:nvSpPr>
          <p:cNvPr id="26" name="Oval 25"/>
          <p:cNvSpPr/>
          <p:nvPr/>
        </p:nvSpPr>
        <p:spPr>
          <a:xfrm>
            <a:off x="6629400" y="5791200"/>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i="1" baseline="-25000" dirty="0" smtClean="0">
                <a:solidFill>
                  <a:srgbClr val="0000FF"/>
                </a:solidFill>
              </a:rPr>
              <a:t>t</a:t>
            </a:r>
            <a:r>
              <a:rPr lang="en-US" sz="2400" baseline="-25000" dirty="0" smtClean="0">
                <a:solidFill>
                  <a:srgbClr val="0000FF"/>
                </a:solidFill>
              </a:rPr>
              <a:t>-1</a:t>
            </a:r>
            <a:endParaRPr lang="en-US" sz="2400" dirty="0"/>
          </a:p>
        </p:txBody>
      </p:sp>
      <p:sp>
        <p:nvSpPr>
          <p:cNvPr id="27" name="Oval 26"/>
          <p:cNvSpPr/>
          <p:nvPr/>
        </p:nvSpPr>
        <p:spPr>
          <a:xfrm>
            <a:off x="66294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i="1" baseline="-25000" dirty="0" smtClean="0">
                <a:solidFill>
                  <a:srgbClr val="0000FF"/>
                </a:solidFill>
              </a:rPr>
              <a:t>t</a:t>
            </a:r>
            <a:r>
              <a:rPr lang="en-US" sz="2400" baseline="-25000" dirty="0" smtClean="0">
                <a:solidFill>
                  <a:srgbClr val="0000FF"/>
                </a:solidFill>
              </a:rPr>
              <a:t>-1</a:t>
            </a:r>
            <a:endParaRPr lang="en-US" sz="2400" dirty="0"/>
          </a:p>
        </p:txBody>
      </p:sp>
      <p:sp>
        <p:nvSpPr>
          <p:cNvPr id="28" name="Oval 27"/>
          <p:cNvSpPr/>
          <p:nvPr/>
        </p:nvSpPr>
        <p:spPr>
          <a:xfrm>
            <a:off x="7924800" y="5791200"/>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i="1" baseline="-25000" dirty="0" smtClean="0">
                <a:solidFill>
                  <a:srgbClr val="0000FF"/>
                </a:solidFill>
              </a:rPr>
              <a:t>t</a:t>
            </a:r>
            <a:endParaRPr lang="en-US" sz="2400" i="1" dirty="0"/>
          </a:p>
        </p:txBody>
      </p:sp>
      <p:cxnSp>
        <p:nvCxnSpPr>
          <p:cNvPr id="30" name="Straight Arrow Connector 29"/>
          <p:cNvCxnSpPr>
            <a:stCxn id="23" idx="6"/>
            <a:endCxn id="25" idx="2"/>
          </p:cNvCxnSpPr>
          <p:nvPr/>
        </p:nvCxnSpPr>
        <p:spPr>
          <a:xfrm>
            <a:off x="1143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543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24" idx="0"/>
          </p:cNvCxnSpPr>
          <p:nvPr/>
        </p:nvCxnSpPr>
        <p:spPr>
          <a:xfrm rot="5400000">
            <a:off x="1785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6891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8186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438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248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24381" y="4724400"/>
            <a:ext cx="800219" cy="830997"/>
          </a:xfrm>
          <a:prstGeom prst="rect">
            <a:avLst/>
          </a:prstGeom>
          <a:noFill/>
        </p:spPr>
        <p:txBody>
          <a:bodyPr wrap="none" rtlCol="0">
            <a:spAutoFit/>
          </a:bodyPr>
          <a:lstStyle/>
          <a:p>
            <a:r>
              <a:rPr lang="en-US" sz="4800" dirty="0" smtClean="0"/>
              <a:t>…</a:t>
            </a:r>
            <a:endParaRPr lang="en-US" sz="4800" dirty="0"/>
          </a:p>
        </p:txBody>
      </p:sp>
      <p:sp>
        <p:nvSpPr>
          <p:cNvPr id="38" name="Oval 37"/>
          <p:cNvSpPr/>
          <p:nvPr/>
        </p:nvSpPr>
        <p:spPr>
          <a:xfrm>
            <a:off x="4267200" y="5791200"/>
            <a:ext cx="914400" cy="52251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00FF"/>
                </a:solidFill>
              </a:rPr>
              <a:t>E</a:t>
            </a:r>
            <a:r>
              <a:rPr lang="en-US" sz="2400" i="1" baseline="-25000" dirty="0" err="1" smtClean="0">
                <a:solidFill>
                  <a:srgbClr val="0000FF"/>
                </a:solidFill>
              </a:rPr>
              <a:t>k</a:t>
            </a:r>
            <a:endParaRPr lang="en-US" sz="2400" i="1" dirty="0"/>
          </a:p>
        </p:txBody>
      </p:sp>
      <p:sp>
        <p:nvSpPr>
          <p:cNvPr id="39" name="Oval 38"/>
          <p:cNvSpPr/>
          <p:nvPr/>
        </p:nvSpPr>
        <p:spPr>
          <a:xfrm>
            <a:off x="42672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00FF"/>
                </a:solidFill>
              </a:rPr>
              <a:t>X</a:t>
            </a:r>
            <a:r>
              <a:rPr lang="en-US" sz="2400" i="1" baseline="-25000" dirty="0" err="1" smtClean="0">
                <a:solidFill>
                  <a:srgbClr val="0000FF"/>
                </a:solidFill>
              </a:rPr>
              <a:t>k</a:t>
            </a:r>
            <a:endParaRPr lang="en-US" sz="2400" i="1" dirty="0"/>
          </a:p>
        </p:txBody>
      </p:sp>
      <p:cxnSp>
        <p:nvCxnSpPr>
          <p:cNvPr id="40" name="Straight Arrow Connector 39"/>
          <p:cNvCxnSpPr>
            <a:stCxn id="39" idx="4"/>
            <a:endCxn id="38" idx="0"/>
          </p:cNvCxnSpPr>
          <p:nvPr/>
        </p:nvCxnSpPr>
        <p:spPr>
          <a:xfrm rot="5400000">
            <a:off x="4528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181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857381" y="4724400"/>
            <a:ext cx="800219" cy="830997"/>
          </a:xfrm>
          <a:prstGeom prst="rect">
            <a:avLst/>
          </a:prstGeom>
          <a:noFill/>
        </p:spPr>
        <p:txBody>
          <a:bodyPr wrap="none" rtlCol="0">
            <a:spAutoFit/>
          </a:bodyPr>
          <a:lstStyle/>
          <a:p>
            <a:r>
              <a:rPr lang="en-US" sz="4800" dirty="0" smtClean="0"/>
              <a:t>…</a:t>
            </a:r>
            <a:endParaRPr lang="en-US" sz="4800" dirty="0"/>
          </a:p>
        </p:txBody>
      </p:sp>
      <p:cxnSp>
        <p:nvCxnSpPr>
          <p:cNvPr id="45" name="Straight Arrow Connector 44"/>
          <p:cNvCxnSpPr/>
          <p:nvPr/>
        </p:nvCxnSpPr>
        <p:spPr>
          <a:xfrm>
            <a:off x="3861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924800" y="4876800"/>
            <a:ext cx="914400" cy="52251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i="1" baseline="-25000" dirty="0" smtClean="0">
                <a:solidFill>
                  <a:srgbClr val="0000FF"/>
                </a:solidFill>
              </a:rPr>
              <a:t>t</a:t>
            </a:r>
            <a:endParaRPr lang="en-US" sz="2400" i="1" dirty="0"/>
          </a:p>
        </p:txBody>
      </p:sp>
    </p:spTree>
    <p:extLst>
      <p:ext uri="{BB962C8B-B14F-4D97-AF65-F5344CB8AC3E}">
        <p14:creationId xmlns:p14="http://schemas.microsoft.com/office/powerpoint/2010/main" val="42825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HMM inference tasks</a:t>
            </a:r>
            <a:endParaRPr lang="en-US" dirty="0"/>
          </a:p>
        </p:txBody>
      </p:sp>
      <p:sp>
        <p:nvSpPr>
          <p:cNvPr id="3" name="Content Placeholder 2"/>
          <p:cNvSpPr>
            <a:spLocks noGrp="1"/>
          </p:cNvSpPr>
          <p:nvPr>
            <p:ph idx="1"/>
          </p:nvPr>
        </p:nvSpPr>
        <p:spPr>
          <a:xfrm>
            <a:off x="228600" y="1143000"/>
            <a:ext cx="8686800" cy="4983163"/>
          </a:xfrm>
        </p:spPr>
        <p:txBody>
          <a:bodyPr/>
          <a:lstStyle/>
          <a:p>
            <a:r>
              <a:rPr lang="en-US" sz="2400" b="1" dirty="0" smtClean="0"/>
              <a:t>Filtering: </a:t>
            </a:r>
            <a:r>
              <a:rPr lang="en-US" sz="2400" dirty="0" smtClean="0"/>
              <a:t>what is the distribution over the current state X</a:t>
            </a:r>
            <a:r>
              <a:rPr lang="en-US" sz="2400" baseline="-25000" dirty="0" smtClean="0"/>
              <a:t>t</a:t>
            </a:r>
            <a:r>
              <a:rPr lang="en-US" sz="2400" dirty="0" smtClean="0"/>
              <a:t> given all the evidence so far, </a:t>
            </a:r>
            <a:r>
              <a:rPr lang="en-US" sz="2400" b="1" dirty="0" smtClean="0"/>
              <a:t>e</a:t>
            </a:r>
            <a:r>
              <a:rPr lang="en-US" sz="2400" baseline="-25000" dirty="0" smtClean="0"/>
              <a:t>1:t</a:t>
            </a:r>
          </a:p>
          <a:p>
            <a:r>
              <a:rPr lang="en-US" sz="2400" b="1" dirty="0" smtClean="0"/>
              <a:t>Smoothing:</a:t>
            </a:r>
            <a:r>
              <a:rPr lang="en-US" sz="2400" dirty="0" smtClean="0"/>
              <a:t> what is the distribution of some state X</a:t>
            </a:r>
            <a:r>
              <a:rPr lang="en-US" sz="2400" baseline="-25000" dirty="0" smtClean="0"/>
              <a:t>k</a:t>
            </a:r>
            <a:r>
              <a:rPr lang="en-US" sz="2400" dirty="0" smtClean="0"/>
              <a:t> given the entire observation sequence </a:t>
            </a:r>
            <a:r>
              <a:rPr lang="en-US" sz="2400" b="1" dirty="0" smtClean="0"/>
              <a:t>e</a:t>
            </a:r>
            <a:r>
              <a:rPr lang="en-US" sz="2400" baseline="-25000" dirty="0" smtClean="0"/>
              <a:t>1:t</a:t>
            </a:r>
            <a:r>
              <a:rPr lang="en-US" sz="2400" dirty="0" smtClean="0"/>
              <a:t>?</a:t>
            </a:r>
          </a:p>
          <a:p>
            <a:r>
              <a:rPr lang="en-US" sz="2400" b="1" dirty="0" smtClean="0"/>
              <a:t>Evaluation:</a:t>
            </a:r>
            <a:r>
              <a:rPr lang="en-US" sz="2400" dirty="0" smtClean="0"/>
              <a:t> compute the probability of a given observation sequence </a:t>
            </a:r>
            <a:r>
              <a:rPr lang="en-US" sz="2400" b="1" dirty="0" smtClean="0"/>
              <a:t>e</a:t>
            </a:r>
            <a:r>
              <a:rPr lang="en-US" sz="2400" baseline="-25000" dirty="0" smtClean="0"/>
              <a:t>1:t</a:t>
            </a:r>
            <a:endParaRPr lang="en-US" sz="2400" dirty="0" smtClean="0"/>
          </a:p>
          <a:p>
            <a:r>
              <a:rPr lang="en-US" sz="2400" b="1" dirty="0" smtClean="0"/>
              <a:t>Decoding: </a:t>
            </a:r>
            <a:r>
              <a:rPr lang="en-US" sz="2400" dirty="0" smtClean="0"/>
              <a:t>what is the most likely state sequence </a:t>
            </a:r>
            <a:r>
              <a:rPr lang="en-US" sz="2400" b="1" dirty="0" smtClean="0"/>
              <a:t>X</a:t>
            </a:r>
            <a:r>
              <a:rPr lang="en-US" sz="2400" baseline="-25000" dirty="0" smtClean="0"/>
              <a:t>0:t</a:t>
            </a:r>
            <a:r>
              <a:rPr lang="en-US" sz="2400" dirty="0" smtClean="0"/>
              <a:t> given the observation sequence </a:t>
            </a:r>
            <a:r>
              <a:rPr lang="en-US" sz="2400" b="1" dirty="0" smtClean="0"/>
              <a:t>e</a:t>
            </a:r>
            <a:r>
              <a:rPr lang="en-US" sz="2400" baseline="-25000" dirty="0" smtClean="0"/>
              <a:t>1:t</a:t>
            </a:r>
            <a:r>
              <a:rPr lang="en-US" sz="2400" dirty="0" smtClean="0"/>
              <a:t>?</a:t>
            </a:r>
          </a:p>
          <a:p>
            <a:pPr lvl="1"/>
            <a:r>
              <a:rPr lang="en-US" sz="2000" dirty="0" smtClean="0"/>
              <a:t>The Viterbi algorithm</a:t>
            </a:r>
          </a:p>
        </p:txBody>
      </p:sp>
      <p:sp>
        <p:nvSpPr>
          <p:cNvPr id="23" name="Oval 22"/>
          <p:cNvSpPr/>
          <p:nvPr/>
        </p:nvSpPr>
        <p:spPr>
          <a:xfrm>
            <a:off x="228600" y="4887686"/>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0</a:t>
            </a:r>
            <a:endParaRPr lang="en-US" sz="2400" dirty="0"/>
          </a:p>
        </p:txBody>
      </p:sp>
      <p:sp>
        <p:nvSpPr>
          <p:cNvPr id="24" name="Oval 23"/>
          <p:cNvSpPr/>
          <p:nvPr/>
        </p:nvSpPr>
        <p:spPr>
          <a:xfrm>
            <a:off x="1524000" y="5802086"/>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baseline="-25000" dirty="0" smtClean="0">
                <a:solidFill>
                  <a:srgbClr val="0000FF"/>
                </a:solidFill>
              </a:rPr>
              <a:t>1</a:t>
            </a:r>
            <a:endParaRPr lang="en-US" sz="2400" dirty="0"/>
          </a:p>
        </p:txBody>
      </p:sp>
      <p:sp>
        <p:nvSpPr>
          <p:cNvPr id="25" name="Oval 24"/>
          <p:cNvSpPr/>
          <p:nvPr/>
        </p:nvSpPr>
        <p:spPr>
          <a:xfrm>
            <a:off x="1524000" y="4887686"/>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1</a:t>
            </a:r>
            <a:endParaRPr lang="en-US" sz="2400" dirty="0"/>
          </a:p>
        </p:txBody>
      </p:sp>
      <p:sp>
        <p:nvSpPr>
          <p:cNvPr id="26" name="Oval 25"/>
          <p:cNvSpPr/>
          <p:nvPr/>
        </p:nvSpPr>
        <p:spPr>
          <a:xfrm>
            <a:off x="66294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i="1" baseline="-25000" dirty="0" smtClean="0">
                <a:solidFill>
                  <a:srgbClr val="0000FF"/>
                </a:solidFill>
              </a:rPr>
              <a:t>t</a:t>
            </a:r>
            <a:r>
              <a:rPr lang="en-US" sz="2400" baseline="-25000" dirty="0" smtClean="0">
                <a:solidFill>
                  <a:srgbClr val="0000FF"/>
                </a:solidFill>
              </a:rPr>
              <a:t>-1</a:t>
            </a:r>
            <a:endParaRPr lang="en-US" sz="2400" dirty="0"/>
          </a:p>
        </p:txBody>
      </p:sp>
      <p:sp>
        <p:nvSpPr>
          <p:cNvPr id="27" name="Oval 26"/>
          <p:cNvSpPr/>
          <p:nvPr/>
        </p:nvSpPr>
        <p:spPr>
          <a:xfrm>
            <a:off x="66294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i="1" baseline="-25000" dirty="0" smtClean="0">
                <a:solidFill>
                  <a:srgbClr val="0000FF"/>
                </a:solidFill>
              </a:rPr>
              <a:t>t</a:t>
            </a:r>
            <a:r>
              <a:rPr lang="en-US" sz="2400" baseline="-25000" dirty="0" smtClean="0">
                <a:solidFill>
                  <a:srgbClr val="0000FF"/>
                </a:solidFill>
              </a:rPr>
              <a:t>-1</a:t>
            </a:r>
            <a:endParaRPr lang="en-US" sz="2400" dirty="0"/>
          </a:p>
        </p:txBody>
      </p:sp>
      <p:sp>
        <p:nvSpPr>
          <p:cNvPr id="28" name="Oval 27"/>
          <p:cNvSpPr/>
          <p:nvPr/>
        </p:nvSpPr>
        <p:spPr>
          <a:xfrm>
            <a:off x="79248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i="1" baseline="-25000" dirty="0" smtClean="0">
                <a:solidFill>
                  <a:srgbClr val="0000FF"/>
                </a:solidFill>
              </a:rPr>
              <a:t>t</a:t>
            </a:r>
            <a:endParaRPr lang="en-US" sz="2400" i="1" dirty="0"/>
          </a:p>
        </p:txBody>
      </p:sp>
      <p:cxnSp>
        <p:nvCxnSpPr>
          <p:cNvPr id="30" name="Straight Arrow Connector 29"/>
          <p:cNvCxnSpPr>
            <a:stCxn id="23" idx="6"/>
            <a:endCxn id="25" idx="2"/>
          </p:cNvCxnSpPr>
          <p:nvPr/>
        </p:nvCxnSpPr>
        <p:spPr>
          <a:xfrm>
            <a:off x="1143000" y="51489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543800" y="51054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5" idx="4"/>
            <a:endCxn id="24" idx="0"/>
          </p:cNvCxnSpPr>
          <p:nvPr/>
        </p:nvCxnSpPr>
        <p:spPr>
          <a:xfrm rot="5400000">
            <a:off x="1785257" y="56061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68914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8186851" y="56053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438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248400" y="51480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24381" y="4724400"/>
            <a:ext cx="800219" cy="830997"/>
          </a:xfrm>
          <a:prstGeom prst="rect">
            <a:avLst/>
          </a:prstGeom>
          <a:noFill/>
        </p:spPr>
        <p:txBody>
          <a:bodyPr wrap="none" rtlCol="0">
            <a:spAutoFit/>
          </a:bodyPr>
          <a:lstStyle/>
          <a:p>
            <a:r>
              <a:rPr lang="en-US" sz="4800" dirty="0" smtClean="0"/>
              <a:t>…</a:t>
            </a:r>
            <a:endParaRPr lang="en-US" sz="4800" dirty="0"/>
          </a:p>
        </p:txBody>
      </p:sp>
      <p:sp>
        <p:nvSpPr>
          <p:cNvPr id="38" name="Oval 37"/>
          <p:cNvSpPr/>
          <p:nvPr/>
        </p:nvSpPr>
        <p:spPr>
          <a:xfrm>
            <a:off x="4267200" y="5791200"/>
            <a:ext cx="914400" cy="522514"/>
          </a:xfrm>
          <a:prstGeom prst="ellipse">
            <a:avLst/>
          </a:prstGeom>
          <a:no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00FF"/>
                </a:solidFill>
              </a:rPr>
              <a:t>E</a:t>
            </a:r>
            <a:r>
              <a:rPr lang="en-US" sz="2400" i="1" baseline="-25000" dirty="0" err="1" smtClean="0">
                <a:solidFill>
                  <a:srgbClr val="0000FF"/>
                </a:solidFill>
              </a:rPr>
              <a:t>k</a:t>
            </a:r>
            <a:endParaRPr lang="en-US" sz="2400" i="1" dirty="0"/>
          </a:p>
        </p:txBody>
      </p:sp>
      <p:sp>
        <p:nvSpPr>
          <p:cNvPr id="39" name="Oval 38"/>
          <p:cNvSpPr/>
          <p:nvPr/>
        </p:nvSpPr>
        <p:spPr>
          <a:xfrm>
            <a:off x="42672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0000FF"/>
                </a:solidFill>
              </a:rPr>
              <a:t>X</a:t>
            </a:r>
            <a:r>
              <a:rPr lang="en-US" sz="2400" i="1" baseline="-25000" dirty="0" err="1" smtClean="0">
                <a:solidFill>
                  <a:srgbClr val="0000FF"/>
                </a:solidFill>
              </a:rPr>
              <a:t>k</a:t>
            </a:r>
            <a:endParaRPr lang="en-US" sz="2400" i="1" dirty="0"/>
          </a:p>
        </p:txBody>
      </p:sp>
      <p:cxnSp>
        <p:nvCxnSpPr>
          <p:cNvPr id="40" name="Straight Arrow Connector 39"/>
          <p:cNvCxnSpPr>
            <a:stCxn id="39" idx="4"/>
            <a:endCxn id="38" idx="0"/>
          </p:cNvCxnSpPr>
          <p:nvPr/>
        </p:nvCxnSpPr>
        <p:spPr>
          <a:xfrm rot="5400000">
            <a:off x="4528457" y="55952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181600" y="51371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857381" y="4724400"/>
            <a:ext cx="800219" cy="830997"/>
          </a:xfrm>
          <a:prstGeom prst="rect">
            <a:avLst/>
          </a:prstGeom>
          <a:noFill/>
        </p:spPr>
        <p:txBody>
          <a:bodyPr wrap="none" rtlCol="0">
            <a:spAutoFit/>
          </a:bodyPr>
          <a:lstStyle/>
          <a:p>
            <a:r>
              <a:rPr lang="en-US" sz="4800" dirty="0" smtClean="0"/>
              <a:t>…</a:t>
            </a:r>
            <a:endParaRPr lang="en-US" sz="4800" dirty="0"/>
          </a:p>
        </p:txBody>
      </p:sp>
      <p:cxnSp>
        <p:nvCxnSpPr>
          <p:cNvPr id="45" name="Straight Arrow Connector 44"/>
          <p:cNvCxnSpPr/>
          <p:nvPr/>
        </p:nvCxnSpPr>
        <p:spPr>
          <a:xfrm>
            <a:off x="3861816" y="513892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924800" y="4876800"/>
            <a:ext cx="914400" cy="522514"/>
          </a:xfrm>
          <a:prstGeom prst="ellipse">
            <a:avLst/>
          </a:prstGeom>
          <a:solidFill>
            <a:schemeClr val="bg2">
              <a:lumMod val="40000"/>
              <a:lumOff val="6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i="1" baseline="-25000" dirty="0" smtClean="0">
                <a:solidFill>
                  <a:srgbClr val="0000FF"/>
                </a:solidFill>
              </a:rPr>
              <a:t>t</a:t>
            </a:r>
            <a:endParaRPr lang="en-US" sz="2400" i="1" dirty="0"/>
          </a:p>
        </p:txBody>
      </p:sp>
    </p:spTree>
    <p:extLst>
      <p:ext uri="{BB962C8B-B14F-4D97-AF65-F5344CB8AC3E}">
        <p14:creationId xmlns:p14="http://schemas.microsoft.com/office/powerpoint/2010/main" val="2335765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 Learning and Inference</a:t>
            </a:r>
            <a:endParaRPr lang="en-US" dirty="0"/>
          </a:p>
        </p:txBody>
      </p:sp>
      <p:sp>
        <p:nvSpPr>
          <p:cNvPr id="3" name="Content Placeholder 2"/>
          <p:cNvSpPr>
            <a:spLocks noGrp="1"/>
          </p:cNvSpPr>
          <p:nvPr>
            <p:ph idx="1"/>
          </p:nvPr>
        </p:nvSpPr>
        <p:spPr>
          <a:xfrm>
            <a:off x="228600" y="1447800"/>
            <a:ext cx="8686800" cy="4525963"/>
          </a:xfrm>
        </p:spPr>
        <p:txBody>
          <a:bodyPr/>
          <a:lstStyle/>
          <a:p>
            <a:r>
              <a:rPr lang="en-US" sz="2400" dirty="0" smtClean="0"/>
              <a:t>Inference tasks</a:t>
            </a:r>
          </a:p>
          <a:p>
            <a:pPr lvl="1"/>
            <a:r>
              <a:rPr lang="en-US" sz="2400" b="1" dirty="0" smtClean="0"/>
              <a:t>Filtering: </a:t>
            </a:r>
            <a:r>
              <a:rPr lang="en-US" sz="2400" dirty="0" smtClean="0"/>
              <a:t>what is the distribution over the current state X</a:t>
            </a:r>
            <a:r>
              <a:rPr lang="en-US" sz="2400" baseline="-25000" dirty="0" smtClean="0"/>
              <a:t>t</a:t>
            </a:r>
            <a:r>
              <a:rPr lang="en-US" sz="2400" dirty="0" smtClean="0"/>
              <a:t> given all the evidence so far, </a:t>
            </a:r>
            <a:r>
              <a:rPr lang="en-US" sz="2400" b="1" dirty="0" smtClean="0"/>
              <a:t>e</a:t>
            </a:r>
            <a:r>
              <a:rPr lang="en-US" sz="2400" baseline="-25000" dirty="0" smtClean="0"/>
              <a:t>1:t</a:t>
            </a:r>
          </a:p>
          <a:p>
            <a:pPr lvl="1"/>
            <a:r>
              <a:rPr lang="en-US" sz="2400" b="1" dirty="0" smtClean="0"/>
              <a:t>Smoothing:</a:t>
            </a:r>
            <a:r>
              <a:rPr lang="en-US" sz="2400" dirty="0" smtClean="0"/>
              <a:t> what is the distribution of some state X</a:t>
            </a:r>
            <a:r>
              <a:rPr lang="en-US" sz="2400" baseline="-25000" dirty="0" smtClean="0"/>
              <a:t>k</a:t>
            </a:r>
            <a:r>
              <a:rPr lang="en-US" sz="2400" dirty="0" smtClean="0"/>
              <a:t> given the entire observation sequence </a:t>
            </a:r>
            <a:r>
              <a:rPr lang="en-US" sz="2400" b="1" dirty="0" smtClean="0"/>
              <a:t>e</a:t>
            </a:r>
            <a:r>
              <a:rPr lang="en-US" sz="2400" baseline="-25000" dirty="0" smtClean="0"/>
              <a:t>1:t</a:t>
            </a:r>
            <a:r>
              <a:rPr lang="en-US" sz="2400" dirty="0" smtClean="0"/>
              <a:t>?</a:t>
            </a:r>
          </a:p>
          <a:p>
            <a:pPr lvl="1"/>
            <a:r>
              <a:rPr lang="en-US" sz="2400" b="1" dirty="0" smtClean="0"/>
              <a:t>Evaluation:</a:t>
            </a:r>
            <a:r>
              <a:rPr lang="en-US" sz="2400" dirty="0" smtClean="0"/>
              <a:t> compute the probability of a given observation sequence </a:t>
            </a:r>
            <a:r>
              <a:rPr lang="en-US" sz="2400" b="1" dirty="0" smtClean="0"/>
              <a:t>e</a:t>
            </a:r>
            <a:r>
              <a:rPr lang="en-US" sz="2400" baseline="-25000" dirty="0" smtClean="0"/>
              <a:t>1:t</a:t>
            </a:r>
            <a:endParaRPr lang="en-US" sz="2400" dirty="0" smtClean="0"/>
          </a:p>
          <a:p>
            <a:pPr lvl="1"/>
            <a:r>
              <a:rPr lang="en-US" sz="2400" b="1" dirty="0" smtClean="0"/>
              <a:t>Decoding: </a:t>
            </a:r>
            <a:r>
              <a:rPr lang="en-US" sz="2400" dirty="0" smtClean="0"/>
              <a:t>what is the most likely state sequence </a:t>
            </a:r>
            <a:r>
              <a:rPr lang="en-US" sz="2400" b="1" dirty="0" smtClean="0"/>
              <a:t>X</a:t>
            </a:r>
            <a:r>
              <a:rPr lang="en-US" sz="2400" baseline="-25000" dirty="0" smtClean="0"/>
              <a:t>0:t</a:t>
            </a:r>
            <a:r>
              <a:rPr lang="en-US" sz="2400" dirty="0" smtClean="0"/>
              <a:t> given the observation sequence </a:t>
            </a:r>
            <a:r>
              <a:rPr lang="en-US" sz="2400" b="1" dirty="0" smtClean="0"/>
              <a:t>e</a:t>
            </a:r>
            <a:r>
              <a:rPr lang="en-US" sz="2400" baseline="-25000" dirty="0" smtClean="0"/>
              <a:t>1:t</a:t>
            </a:r>
            <a:r>
              <a:rPr lang="en-US" sz="2400" dirty="0" smtClean="0"/>
              <a:t>?</a:t>
            </a:r>
          </a:p>
          <a:p>
            <a:r>
              <a:rPr lang="en-US" sz="2400" dirty="0" smtClean="0"/>
              <a:t>Learning</a:t>
            </a:r>
          </a:p>
          <a:p>
            <a:pPr lvl="1"/>
            <a:r>
              <a:rPr lang="en-US" sz="2400" dirty="0" smtClean="0"/>
              <a:t>Given a training sample of sequences, learn the model parameters (transition and emission probabilities)</a:t>
            </a:r>
          </a:p>
          <a:p>
            <a:pPr lvl="2"/>
            <a:r>
              <a:rPr lang="en-US" sz="2000" dirty="0" smtClean="0"/>
              <a:t>EM algorithm</a:t>
            </a:r>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638800" y="3657600"/>
            <a:ext cx="3200400" cy="858644"/>
          </a:xfrm>
          <a:prstGeom prst="rect">
            <a:avLst/>
          </a:prstGeom>
        </p:spPr>
      </p:pic>
      <p:sp>
        <p:nvSpPr>
          <p:cNvPr id="21506" name="Rectangle 2"/>
          <p:cNvSpPr>
            <a:spLocks noGrp="1" noChangeArrowheads="1"/>
          </p:cNvSpPr>
          <p:nvPr>
            <p:ph type="title"/>
          </p:nvPr>
        </p:nvSpPr>
        <p:spPr/>
        <p:txBody>
          <a:bodyPr/>
          <a:lstStyle/>
          <a:p>
            <a:r>
              <a:rPr lang="en-US" dirty="0" smtClean="0">
                <a:latin typeface="Arial" charset="0"/>
              </a:rPr>
              <a:t>Applications of HMMs</a:t>
            </a:r>
            <a:endParaRPr lang="en-US" dirty="0">
              <a:latin typeface="Arial" charset="0"/>
            </a:endParaRPr>
          </a:p>
        </p:txBody>
      </p:sp>
      <p:sp>
        <p:nvSpPr>
          <p:cNvPr id="21507" name="Rectangle 3"/>
          <p:cNvSpPr>
            <a:spLocks noGrp="1" noChangeArrowheads="1"/>
          </p:cNvSpPr>
          <p:nvPr>
            <p:ph type="body" idx="1"/>
          </p:nvPr>
        </p:nvSpPr>
        <p:spPr>
          <a:xfrm>
            <a:off x="76200" y="1600200"/>
            <a:ext cx="5715000" cy="4525963"/>
          </a:xfrm>
        </p:spPr>
        <p:txBody>
          <a:bodyPr>
            <a:normAutofit fontScale="92500"/>
          </a:bodyPr>
          <a:lstStyle/>
          <a:p>
            <a:pPr>
              <a:lnSpc>
                <a:spcPct val="90000"/>
              </a:lnSpc>
            </a:pPr>
            <a:r>
              <a:rPr lang="en-US" sz="2400" dirty="0">
                <a:latin typeface="Arial" charset="0"/>
              </a:rPr>
              <a:t>Speech recognition HMMs:</a:t>
            </a:r>
          </a:p>
          <a:p>
            <a:pPr lvl="1">
              <a:lnSpc>
                <a:spcPct val="90000"/>
              </a:lnSpc>
            </a:pPr>
            <a:r>
              <a:rPr lang="en-US" sz="2000" dirty="0">
                <a:latin typeface="Arial" charset="0"/>
              </a:rPr>
              <a:t>Observations are acoustic signals (continuous valued)</a:t>
            </a:r>
          </a:p>
          <a:p>
            <a:pPr lvl="1">
              <a:lnSpc>
                <a:spcPct val="90000"/>
              </a:lnSpc>
            </a:pPr>
            <a:r>
              <a:rPr lang="en-US" sz="2000" dirty="0">
                <a:latin typeface="Arial" charset="0"/>
              </a:rPr>
              <a:t>States are specific positions in specific words (so, tens of thousands)</a:t>
            </a:r>
          </a:p>
          <a:p>
            <a:pPr lvl="1">
              <a:lnSpc>
                <a:spcPct val="90000"/>
              </a:lnSpc>
            </a:pPr>
            <a:endParaRPr lang="en-US" sz="2000" dirty="0">
              <a:latin typeface="Arial" charset="0"/>
            </a:endParaRPr>
          </a:p>
          <a:p>
            <a:pPr>
              <a:lnSpc>
                <a:spcPct val="90000"/>
              </a:lnSpc>
            </a:pPr>
            <a:r>
              <a:rPr lang="en-US" sz="2400" dirty="0">
                <a:latin typeface="Arial" charset="0"/>
              </a:rPr>
              <a:t>Machine translation HMMs:</a:t>
            </a:r>
          </a:p>
          <a:p>
            <a:pPr lvl="1">
              <a:lnSpc>
                <a:spcPct val="90000"/>
              </a:lnSpc>
            </a:pPr>
            <a:r>
              <a:rPr lang="en-US" sz="2000" dirty="0">
                <a:latin typeface="Arial" charset="0"/>
              </a:rPr>
              <a:t>Observations are words (tens of thousands)</a:t>
            </a:r>
          </a:p>
          <a:p>
            <a:pPr lvl="1">
              <a:lnSpc>
                <a:spcPct val="90000"/>
              </a:lnSpc>
            </a:pPr>
            <a:r>
              <a:rPr lang="en-US" sz="2000" dirty="0">
                <a:latin typeface="Arial" charset="0"/>
              </a:rPr>
              <a:t>States are translation options</a:t>
            </a:r>
          </a:p>
          <a:p>
            <a:pPr lvl="1">
              <a:lnSpc>
                <a:spcPct val="90000"/>
              </a:lnSpc>
            </a:pPr>
            <a:endParaRPr lang="en-US" sz="2000" dirty="0">
              <a:latin typeface="Arial" charset="0"/>
            </a:endParaRPr>
          </a:p>
          <a:p>
            <a:pPr>
              <a:lnSpc>
                <a:spcPct val="90000"/>
              </a:lnSpc>
            </a:pPr>
            <a:r>
              <a:rPr lang="en-US" sz="2400" dirty="0">
                <a:latin typeface="Arial" charset="0"/>
              </a:rPr>
              <a:t>Robot tracking:</a:t>
            </a:r>
          </a:p>
          <a:p>
            <a:pPr lvl="1">
              <a:lnSpc>
                <a:spcPct val="90000"/>
              </a:lnSpc>
            </a:pPr>
            <a:r>
              <a:rPr lang="en-US" sz="2000" dirty="0">
                <a:latin typeface="Arial" charset="0"/>
              </a:rPr>
              <a:t>Observations are range readings (continuous)</a:t>
            </a:r>
          </a:p>
          <a:p>
            <a:pPr lvl="1">
              <a:lnSpc>
                <a:spcPct val="90000"/>
              </a:lnSpc>
            </a:pPr>
            <a:r>
              <a:rPr lang="en-US" sz="2000" dirty="0">
                <a:latin typeface="Arial" charset="0"/>
              </a:rPr>
              <a:t>States are positions on a map (continuous)</a:t>
            </a:r>
          </a:p>
          <a:p>
            <a:pPr lvl="1">
              <a:lnSpc>
                <a:spcPct val="90000"/>
              </a:lnSpc>
            </a:pPr>
            <a:endParaRPr lang="en-US" sz="2000" dirty="0">
              <a:latin typeface="Arial" charset="0"/>
            </a:endParaRPr>
          </a:p>
        </p:txBody>
      </p:sp>
      <p:pic>
        <p:nvPicPr>
          <p:cNvPr id="2" name="Picture 1"/>
          <p:cNvPicPr>
            <a:picLocks noChangeAspect="1"/>
          </p:cNvPicPr>
          <p:nvPr/>
        </p:nvPicPr>
        <p:blipFill>
          <a:blip r:embed="rId4"/>
          <a:stretch>
            <a:fillRect/>
          </a:stretch>
        </p:blipFill>
        <p:spPr>
          <a:xfrm>
            <a:off x="6629400" y="1447800"/>
            <a:ext cx="1905000" cy="1857375"/>
          </a:xfrm>
          <a:prstGeom prst="rect">
            <a:avLst/>
          </a:prstGeom>
        </p:spPr>
      </p:pic>
      <p:pic>
        <p:nvPicPr>
          <p:cNvPr id="4" name="Picture 3"/>
          <p:cNvPicPr>
            <a:picLocks noChangeAspect="1"/>
          </p:cNvPicPr>
          <p:nvPr/>
        </p:nvPicPr>
        <p:blipFill>
          <a:blip r:embed="rId5"/>
          <a:stretch>
            <a:fillRect/>
          </a:stretch>
        </p:blipFill>
        <p:spPr>
          <a:xfrm>
            <a:off x="6248400" y="4800600"/>
            <a:ext cx="2538211" cy="1905000"/>
          </a:xfrm>
          <a:prstGeom prst="rect">
            <a:avLst/>
          </a:prstGeom>
        </p:spPr>
      </p:pic>
      <p:sp>
        <p:nvSpPr>
          <p:cNvPr id="5" name="TextBox 4"/>
          <p:cNvSpPr txBox="1"/>
          <p:nvPr/>
        </p:nvSpPr>
        <p:spPr>
          <a:xfrm>
            <a:off x="152400" y="6474023"/>
            <a:ext cx="1877813" cy="307777"/>
          </a:xfrm>
          <a:prstGeom prst="rect">
            <a:avLst/>
          </a:prstGeom>
          <a:noFill/>
        </p:spPr>
        <p:txBody>
          <a:bodyPr wrap="none" rtlCol="0">
            <a:spAutoFit/>
          </a:bodyPr>
          <a:lstStyle/>
          <a:p>
            <a:r>
              <a:rPr lang="en-US" sz="1400" dirty="0" smtClean="0"/>
              <a:t>Source: Tamara Berg</a:t>
            </a:r>
            <a:endParaRPr lang="en-US" sz="1400" dirty="0"/>
          </a:p>
        </p:txBody>
      </p:sp>
    </p:spTree>
    <p:extLst>
      <p:ext uri="{BB962C8B-B14F-4D97-AF65-F5344CB8AC3E}">
        <p14:creationId xmlns:p14="http://schemas.microsoft.com/office/powerpoint/2010/main" val="995434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HMMs: Speech recognition</a:t>
            </a: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smtClean="0"/>
              <a:t>“Noisy channel” model of speech</a:t>
            </a:r>
            <a:endParaRPr lang="en-US" dirty="0"/>
          </a:p>
        </p:txBody>
      </p:sp>
      <p:pic>
        <p:nvPicPr>
          <p:cNvPr id="4" name="Picture 6" descr="noisy"/>
          <p:cNvPicPr>
            <a:picLocks noChangeAspect="1" noChangeArrowheads="1"/>
          </p:cNvPicPr>
          <p:nvPr/>
        </p:nvPicPr>
        <p:blipFill>
          <a:blip r:embed="rId3" cstate="print"/>
          <a:srcRect/>
          <a:stretch>
            <a:fillRect/>
          </a:stretch>
        </p:blipFill>
        <p:spPr bwMode="auto">
          <a:xfrm>
            <a:off x="508000" y="3262312"/>
            <a:ext cx="8178800" cy="1766888"/>
          </a:xfrm>
          <a:prstGeom prst="rect">
            <a:avLst/>
          </a:prstGeom>
          <a:noFill/>
        </p:spPr>
      </p:pic>
    </p:spTree>
    <p:extLst>
      <p:ext uri="{BB962C8B-B14F-4D97-AF65-F5344CB8AC3E}">
        <p14:creationId xmlns:p14="http://schemas.microsoft.com/office/powerpoint/2010/main" val="1887283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Speech feature extraction</a:t>
            </a:r>
            <a:endParaRPr lang="en-US" dirty="0"/>
          </a:p>
        </p:txBody>
      </p:sp>
      <p:pic>
        <p:nvPicPr>
          <p:cNvPr id="4" name="Picture 7"/>
          <p:cNvPicPr>
            <a:picLocks noChangeAspect="1" noChangeArrowheads="1"/>
          </p:cNvPicPr>
          <p:nvPr/>
        </p:nvPicPr>
        <p:blipFill>
          <a:blip r:embed="rId3" cstate="print"/>
          <a:srcRect/>
          <a:stretch>
            <a:fillRect/>
          </a:stretch>
        </p:blipFill>
        <p:spPr bwMode="auto">
          <a:xfrm>
            <a:off x="1905000" y="1740504"/>
            <a:ext cx="5943600" cy="2374296"/>
          </a:xfrm>
          <a:prstGeom prst="rect">
            <a:avLst/>
          </a:prstGeom>
          <a:noFill/>
        </p:spPr>
      </p:pic>
      <p:sp>
        <p:nvSpPr>
          <p:cNvPr id="5" name="TextBox 4"/>
          <p:cNvSpPr txBox="1"/>
          <p:nvPr/>
        </p:nvSpPr>
        <p:spPr>
          <a:xfrm>
            <a:off x="381000" y="1066800"/>
            <a:ext cx="8610600" cy="646331"/>
          </a:xfrm>
          <a:prstGeom prst="rect">
            <a:avLst/>
          </a:prstGeom>
          <a:noFill/>
        </p:spPr>
        <p:txBody>
          <a:bodyPr wrap="square" rtlCol="0">
            <a:spAutoFit/>
          </a:bodyPr>
          <a:lstStyle/>
          <a:p>
            <a:pPr algn="ctr"/>
            <a:r>
              <a:rPr lang="en-US" dirty="0" smtClean="0"/>
              <a:t>Acoustic wave form</a:t>
            </a:r>
          </a:p>
          <a:p>
            <a:pPr algn="ctr"/>
            <a:r>
              <a:rPr lang="en-US" dirty="0" smtClean="0"/>
              <a:t>Sampled at 8KHz, quantized to 8-12 bits</a:t>
            </a:r>
            <a:endParaRPr lang="en-US" dirty="0"/>
          </a:p>
        </p:txBody>
      </p:sp>
      <p:sp>
        <p:nvSpPr>
          <p:cNvPr id="6" name="TextBox 5"/>
          <p:cNvSpPr txBox="1"/>
          <p:nvPr/>
        </p:nvSpPr>
        <p:spPr>
          <a:xfrm>
            <a:off x="152400" y="3048000"/>
            <a:ext cx="1752600" cy="369332"/>
          </a:xfrm>
          <a:prstGeom prst="rect">
            <a:avLst/>
          </a:prstGeom>
          <a:noFill/>
        </p:spPr>
        <p:txBody>
          <a:bodyPr wrap="square" rtlCol="0">
            <a:spAutoFit/>
          </a:bodyPr>
          <a:lstStyle/>
          <a:p>
            <a:pPr algn="ctr"/>
            <a:r>
              <a:rPr lang="en-US" dirty="0" smtClean="0"/>
              <a:t>Spectrogram</a:t>
            </a:r>
            <a:endParaRPr lang="en-US" dirty="0"/>
          </a:p>
        </p:txBody>
      </p:sp>
      <p:cxnSp>
        <p:nvCxnSpPr>
          <p:cNvPr id="8" name="Straight Arrow Connector 7"/>
          <p:cNvCxnSpPr/>
          <p:nvPr/>
        </p:nvCxnSpPr>
        <p:spPr>
          <a:xfrm>
            <a:off x="5029200" y="4391799"/>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14800" y="4202668"/>
            <a:ext cx="1143000" cy="369332"/>
          </a:xfrm>
          <a:prstGeom prst="rect">
            <a:avLst/>
          </a:prstGeom>
          <a:noFill/>
        </p:spPr>
        <p:txBody>
          <a:bodyPr wrap="square" rtlCol="0">
            <a:spAutoFit/>
          </a:bodyPr>
          <a:lstStyle/>
          <a:p>
            <a:pPr algn="ctr"/>
            <a:r>
              <a:rPr lang="en-US" dirty="0" smtClean="0"/>
              <a:t>Time</a:t>
            </a:r>
            <a:endParaRPr lang="en-US" dirty="0"/>
          </a:p>
        </p:txBody>
      </p:sp>
      <p:sp>
        <p:nvSpPr>
          <p:cNvPr id="13" name="TextBox 12"/>
          <p:cNvSpPr txBox="1"/>
          <p:nvPr/>
        </p:nvSpPr>
        <p:spPr>
          <a:xfrm rot="16200000">
            <a:off x="7423666" y="3091934"/>
            <a:ext cx="1371600" cy="369332"/>
          </a:xfrm>
          <a:prstGeom prst="rect">
            <a:avLst/>
          </a:prstGeom>
          <a:noFill/>
        </p:spPr>
        <p:txBody>
          <a:bodyPr wrap="square" rtlCol="0">
            <a:spAutoFit/>
          </a:bodyPr>
          <a:lstStyle/>
          <a:p>
            <a:pPr algn="ctr"/>
            <a:r>
              <a:rPr lang="en-US" dirty="0" smtClean="0"/>
              <a:t>Frequency</a:t>
            </a:r>
            <a:endParaRPr lang="en-US" dirty="0"/>
          </a:p>
        </p:txBody>
      </p:sp>
      <p:sp>
        <p:nvSpPr>
          <p:cNvPr id="15" name="TextBox 14"/>
          <p:cNvSpPr txBox="1"/>
          <p:nvPr/>
        </p:nvSpPr>
        <p:spPr>
          <a:xfrm rot="16200000">
            <a:off x="7423666" y="1644134"/>
            <a:ext cx="1371600" cy="369332"/>
          </a:xfrm>
          <a:prstGeom prst="rect">
            <a:avLst/>
          </a:prstGeom>
          <a:noFill/>
        </p:spPr>
        <p:txBody>
          <a:bodyPr wrap="square" rtlCol="0">
            <a:spAutoFit/>
          </a:bodyPr>
          <a:lstStyle/>
          <a:p>
            <a:pPr algn="ctr"/>
            <a:r>
              <a:rPr lang="en-US" dirty="0" smtClean="0"/>
              <a:t>Amplitude</a:t>
            </a:r>
            <a:endParaRPr lang="en-US" dirty="0"/>
          </a:p>
        </p:txBody>
      </p:sp>
      <p:sp>
        <p:nvSpPr>
          <p:cNvPr id="16" name="Rectangle 15"/>
          <p:cNvSpPr/>
          <p:nvPr/>
        </p:nvSpPr>
        <p:spPr>
          <a:xfrm>
            <a:off x="2362200" y="2438400"/>
            <a:ext cx="45720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371600" y="4419600"/>
            <a:ext cx="2514600" cy="646331"/>
          </a:xfrm>
          <a:prstGeom prst="rect">
            <a:avLst/>
          </a:prstGeom>
          <a:noFill/>
        </p:spPr>
        <p:txBody>
          <a:bodyPr wrap="square" rtlCol="0">
            <a:spAutoFit/>
          </a:bodyPr>
          <a:lstStyle/>
          <a:p>
            <a:pPr algn="ctr"/>
            <a:r>
              <a:rPr lang="en-US" dirty="0" smtClean="0"/>
              <a:t>Frame</a:t>
            </a:r>
          </a:p>
          <a:p>
            <a:pPr algn="ctr"/>
            <a:r>
              <a:rPr lang="en-US" dirty="0" smtClean="0"/>
              <a:t>(10 ms or 80 samples)</a:t>
            </a:r>
            <a:endParaRPr lang="en-US" dirty="0"/>
          </a:p>
        </p:txBody>
      </p:sp>
      <p:cxnSp>
        <p:nvCxnSpPr>
          <p:cNvPr id="18" name="Straight Arrow Connector 17"/>
          <p:cNvCxnSpPr>
            <a:endCxn id="16" idx="2"/>
          </p:cNvCxnSpPr>
          <p:nvPr/>
        </p:nvCxnSpPr>
        <p:spPr>
          <a:xfrm rot="5400000" flipH="1" flipV="1">
            <a:off x="2438400" y="42672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2399903" y="5295503"/>
            <a:ext cx="38100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Double Bracket 23"/>
          <p:cNvSpPr/>
          <p:nvPr/>
        </p:nvSpPr>
        <p:spPr>
          <a:xfrm>
            <a:off x="2362200" y="5638800"/>
            <a:ext cx="457200" cy="9906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p:cNvCxnSpPr/>
          <p:nvPr/>
        </p:nvCxnSpPr>
        <p:spPr>
          <a:xfrm>
            <a:off x="2438400" y="5791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38400" y="59436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38400" y="60960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438400" y="6248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38400" y="6400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38400" y="65532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19200" y="5706070"/>
            <a:ext cx="1143000" cy="923330"/>
          </a:xfrm>
          <a:prstGeom prst="rect">
            <a:avLst/>
          </a:prstGeom>
          <a:noFill/>
        </p:spPr>
        <p:txBody>
          <a:bodyPr wrap="square" rtlCol="0">
            <a:spAutoFit/>
          </a:bodyPr>
          <a:lstStyle/>
          <a:p>
            <a:pPr algn="ctr"/>
            <a:r>
              <a:rPr lang="en-US" dirty="0" smtClean="0"/>
              <a:t>Feature vector</a:t>
            </a:r>
          </a:p>
          <a:p>
            <a:pPr algn="ctr"/>
            <a:r>
              <a:rPr lang="en-US" dirty="0" smtClean="0"/>
              <a:t>~39 dim.</a:t>
            </a:r>
            <a:endParaRPr lang="en-US" dirty="0"/>
          </a:p>
        </p:txBody>
      </p:sp>
    </p:spTree>
    <p:extLst>
      <p:ext uri="{BB962C8B-B14F-4D97-AF65-F5344CB8AC3E}">
        <p14:creationId xmlns:p14="http://schemas.microsoft.com/office/powerpoint/2010/main" val="368509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4" grpId="0" animBg="1"/>
      <p:bldP spid="24" grpId="1"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lstStyle/>
          <a:p>
            <a:r>
              <a:rPr lang="en-US" dirty="0" smtClean="0"/>
              <a:t>Probabilistic reasoning over time</a:t>
            </a:r>
            <a:endParaRPr lang="en-US" dirty="0"/>
          </a:p>
        </p:txBody>
      </p:sp>
      <p:sp>
        <p:nvSpPr>
          <p:cNvPr id="3" name="Content Placeholder 2"/>
          <p:cNvSpPr>
            <a:spLocks noGrp="1"/>
          </p:cNvSpPr>
          <p:nvPr>
            <p:ph idx="1"/>
          </p:nvPr>
        </p:nvSpPr>
        <p:spPr>
          <a:xfrm>
            <a:off x="457200" y="1600200"/>
            <a:ext cx="8229600" cy="4800600"/>
          </a:xfrm>
        </p:spPr>
        <p:txBody>
          <a:bodyPr/>
          <a:lstStyle/>
          <a:p>
            <a:r>
              <a:rPr lang="en-US" sz="2800" dirty="0" smtClean="0"/>
              <a:t>So far, we’ve mostly dealt with </a:t>
            </a:r>
            <a:r>
              <a:rPr lang="en-US" sz="2800" i="1" dirty="0" smtClean="0"/>
              <a:t>episodic</a:t>
            </a:r>
            <a:r>
              <a:rPr lang="en-US" sz="2800" dirty="0" smtClean="0"/>
              <a:t> environments</a:t>
            </a:r>
          </a:p>
          <a:p>
            <a:pPr lvl="1"/>
            <a:r>
              <a:rPr lang="en-US" sz="2400" dirty="0" smtClean="0"/>
              <a:t>Exceptions: games with multiple moves</a:t>
            </a:r>
            <a:r>
              <a:rPr lang="en-US" sz="2400" smtClean="0"/>
              <a:t>, planning</a:t>
            </a:r>
            <a:endParaRPr lang="en-US" sz="2400" dirty="0" smtClean="0"/>
          </a:p>
          <a:p>
            <a:r>
              <a:rPr lang="en-US" sz="2800" dirty="0" smtClean="0"/>
              <a:t>In particular, the Bayesian networks we’ve seen so far describe static situations</a:t>
            </a:r>
          </a:p>
          <a:p>
            <a:pPr lvl="1"/>
            <a:r>
              <a:rPr lang="en-US" sz="2400" dirty="0" smtClean="0"/>
              <a:t>Each random variable gets a single fixed value in a single problem instance</a:t>
            </a:r>
          </a:p>
          <a:p>
            <a:r>
              <a:rPr lang="en-US" sz="2800" dirty="0" smtClean="0"/>
              <a:t>Now we consider the problem of describing probabilistic environments that evolve over time</a:t>
            </a:r>
          </a:p>
          <a:p>
            <a:pPr lvl="1"/>
            <a:r>
              <a:rPr lang="en-US" sz="2400" dirty="0" smtClean="0"/>
              <a:t>Examples: robot localization, tracking, speech, …</a:t>
            </a:r>
          </a:p>
        </p:txBody>
      </p:sp>
    </p:spTree>
    <p:extLst>
      <p:ext uri="{BB962C8B-B14F-4D97-AF65-F5344CB8AC3E}">
        <p14:creationId xmlns:p14="http://schemas.microsoft.com/office/powerpoint/2010/main" val="259441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Speech feature extraction</a:t>
            </a:r>
            <a:endParaRPr lang="en-US" dirty="0"/>
          </a:p>
        </p:txBody>
      </p:sp>
      <p:pic>
        <p:nvPicPr>
          <p:cNvPr id="4" name="Picture 7"/>
          <p:cNvPicPr>
            <a:picLocks noChangeAspect="1" noChangeArrowheads="1"/>
          </p:cNvPicPr>
          <p:nvPr/>
        </p:nvPicPr>
        <p:blipFill>
          <a:blip r:embed="rId3" cstate="print"/>
          <a:srcRect/>
          <a:stretch>
            <a:fillRect/>
          </a:stretch>
        </p:blipFill>
        <p:spPr bwMode="auto">
          <a:xfrm>
            <a:off x="1905000" y="1740504"/>
            <a:ext cx="5943600" cy="2374296"/>
          </a:xfrm>
          <a:prstGeom prst="rect">
            <a:avLst/>
          </a:prstGeom>
          <a:noFill/>
        </p:spPr>
      </p:pic>
      <p:sp>
        <p:nvSpPr>
          <p:cNvPr id="5" name="TextBox 4"/>
          <p:cNvSpPr txBox="1"/>
          <p:nvPr/>
        </p:nvSpPr>
        <p:spPr>
          <a:xfrm>
            <a:off x="381000" y="1066800"/>
            <a:ext cx="8610600" cy="646331"/>
          </a:xfrm>
          <a:prstGeom prst="rect">
            <a:avLst/>
          </a:prstGeom>
          <a:noFill/>
        </p:spPr>
        <p:txBody>
          <a:bodyPr wrap="square" rtlCol="0">
            <a:spAutoFit/>
          </a:bodyPr>
          <a:lstStyle/>
          <a:p>
            <a:pPr algn="ctr"/>
            <a:r>
              <a:rPr lang="en-US" dirty="0" smtClean="0"/>
              <a:t>Acoustic wave form</a:t>
            </a:r>
          </a:p>
          <a:p>
            <a:pPr algn="ctr"/>
            <a:r>
              <a:rPr lang="en-US" dirty="0" smtClean="0"/>
              <a:t>Sampled at 8KHz, quantized to 8-12 bits</a:t>
            </a:r>
            <a:endParaRPr lang="en-US" dirty="0"/>
          </a:p>
        </p:txBody>
      </p:sp>
      <p:sp>
        <p:nvSpPr>
          <p:cNvPr id="6" name="TextBox 5"/>
          <p:cNvSpPr txBox="1"/>
          <p:nvPr/>
        </p:nvSpPr>
        <p:spPr>
          <a:xfrm>
            <a:off x="152400" y="3048000"/>
            <a:ext cx="1752600" cy="369332"/>
          </a:xfrm>
          <a:prstGeom prst="rect">
            <a:avLst/>
          </a:prstGeom>
          <a:noFill/>
        </p:spPr>
        <p:txBody>
          <a:bodyPr wrap="square" rtlCol="0">
            <a:spAutoFit/>
          </a:bodyPr>
          <a:lstStyle/>
          <a:p>
            <a:pPr algn="ctr"/>
            <a:r>
              <a:rPr lang="en-US" dirty="0" smtClean="0"/>
              <a:t>Spectrogram</a:t>
            </a:r>
            <a:endParaRPr lang="en-US" dirty="0"/>
          </a:p>
        </p:txBody>
      </p:sp>
      <p:cxnSp>
        <p:nvCxnSpPr>
          <p:cNvPr id="8" name="Straight Arrow Connector 7"/>
          <p:cNvCxnSpPr/>
          <p:nvPr/>
        </p:nvCxnSpPr>
        <p:spPr>
          <a:xfrm>
            <a:off x="5029200" y="4391799"/>
            <a:ext cx="609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14800" y="4202668"/>
            <a:ext cx="1143000" cy="369332"/>
          </a:xfrm>
          <a:prstGeom prst="rect">
            <a:avLst/>
          </a:prstGeom>
          <a:noFill/>
        </p:spPr>
        <p:txBody>
          <a:bodyPr wrap="square" rtlCol="0">
            <a:spAutoFit/>
          </a:bodyPr>
          <a:lstStyle/>
          <a:p>
            <a:pPr algn="ctr"/>
            <a:r>
              <a:rPr lang="en-US" dirty="0" smtClean="0"/>
              <a:t>Time</a:t>
            </a:r>
            <a:endParaRPr lang="en-US" dirty="0"/>
          </a:p>
        </p:txBody>
      </p:sp>
      <p:sp>
        <p:nvSpPr>
          <p:cNvPr id="13" name="TextBox 12"/>
          <p:cNvSpPr txBox="1"/>
          <p:nvPr/>
        </p:nvSpPr>
        <p:spPr>
          <a:xfrm rot="16200000">
            <a:off x="7423666" y="3091934"/>
            <a:ext cx="1371600" cy="369332"/>
          </a:xfrm>
          <a:prstGeom prst="rect">
            <a:avLst/>
          </a:prstGeom>
          <a:noFill/>
        </p:spPr>
        <p:txBody>
          <a:bodyPr wrap="square" rtlCol="0">
            <a:spAutoFit/>
          </a:bodyPr>
          <a:lstStyle/>
          <a:p>
            <a:pPr algn="ctr"/>
            <a:r>
              <a:rPr lang="en-US" dirty="0" smtClean="0"/>
              <a:t>Frequency</a:t>
            </a:r>
            <a:endParaRPr lang="en-US" dirty="0"/>
          </a:p>
        </p:txBody>
      </p:sp>
      <p:sp>
        <p:nvSpPr>
          <p:cNvPr id="15" name="TextBox 14"/>
          <p:cNvSpPr txBox="1"/>
          <p:nvPr/>
        </p:nvSpPr>
        <p:spPr>
          <a:xfrm rot="16200000">
            <a:off x="7423666" y="1644134"/>
            <a:ext cx="1371600" cy="369332"/>
          </a:xfrm>
          <a:prstGeom prst="rect">
            <a:avLst/>
          </a:prstGeom>
          <a:noFill/>
        </p:spPr>
        <p:txBody>
          <a:bodyPr wrap="square" rtlCol="0">
            <a:spAutoFit/>
          </a:bodyPr>
          <a:lstStyle/>
          <a:p>
            <a:pPr algn="ctr"/>
            <a:r>
              <a:rPr lang="en-US" dirty="0" smtClean="0"/>
              <a:t>Amplitude</a:t>
            </a:r>
            <a:endParaRPr lang="en-US" dirty="0"/>
          </a:p>
        </p:txBody>
      </p:sp>
      <p:sp>
        <p:nvSpPr>
          <p:cNvPr id="16" name="Rectangle 15"/>
          <p:cNvSpPr/>
          <p:nvPr/>
        </p:nvSpPr>
        <p:spPr>
          <a:xfrm>
            <a:off x="2590800" y="2438400"/>
            <a:ext cx="457200" cy="1676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600200" y="4419600"/>
            <a:ext cx="2514600" cy="646331"/>
          </a:xfrm>
          <a:prstGeom prst="rect">
            <a:avLst/>
          </a:prstGeom>
          <a:noFill/>
        </p:spPr>
        <p:txBody>
          <a:bodyPr wrap="square" rtlCol="0">
            <a:spAutoFit/>
          </a:bodyPr>
          <a:lstStyle/>
          <a:p>
            <a:pPr algn="ctr"/>
            <a:r>
              <a:rPr lang="en-US" dirty="0" smtClean="0"/>
              <a:t>Frame</a:t>
            </a:r>
          </a:p>
          <a:p>
            <a:pPr algn="ctr"/>
            <a:r>
              <a:rPr lang="en-US" dirty="0" smtClean="0"/>
              <a:t>(10 ms or 80 samples)</a:t>
            </a:r>
            <a:endParaRPr lang="en-US" dirty="0"/>
          </a:p>
        </p:txBody>
      </p:sp>
      <p:cxnSp>
        <p:nvCxnSpPr>
          <p:cNvPr id="18" name="Straight Arrow Connector 17"/>
          <p:cNvCxnSpPr>
            <a:endCxn id="16" idx="2"/>
          </p:cNvCxnSpPr>
          <p:nvPr/>
        </p:nvCxnSpPr>
        <p:spPr>
          <a:xfrm rot="5400000" flipH="1" flipV="1">
            <a:off x="2667000" y="42672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2628503" y="5295503"/>
            <a:ext cx="38100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Double Bracket 23"/>
          <p:cNvSpPr/>
          <p:nvPr/>
        </p:nvSpPr>
        <p:spPr>
          <a:xfrm>
            <a:off x="2590800" y="5638800"/>
            <a:ext cx="457200" cy="9906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p:cNvCxnSpPr/>
          <p:nvPr/>
        </p:nvCxnSpPr>
        <p:spPr>
          <a:xfrm>
            <a:off x="2667000" y="5791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67000" y="59436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67000" y="60960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667000" y="62484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67000" y="6400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67000" y="65532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447800" y="5706070"/>
            <a:ext cx="1143000" cy="923330"/>
          </a:xfrm>
          <a:prstGeom prst="rect">
            <a:avLst/>
          </a:prstGeom>
          <a:noFill/>
        </p:spPr>
        <p:txBody>
          <a:bodyPr wrap="square" rtlCol="0">
            <a:spAutoFit/>
          </a:bodyPr>
          <a:lstStyle/>
          <a:p>
            <a:pPr algn="ctr"/>
            <a:r>
              <a:rPr lang="en-US" dirty="0" smtClean="0"/>
              <a:t>Feature vector</a:t>
            </a:r>
          </a:p>
          <a:p>
            <a:pPr algn="ctr"/>
            <a:r>
              <a:rPr lang="en-US" dirty="0" smtClean="0"/>
              <a:t>~39 dim.</a:t>
            </a:r>
            <a:endParaRPr lang="en-US" dirty="0"/>
          </a:p>
        </p:txBody>
      </p:sp>
    </p:spTree>
    <p:extLst>
      <p:ext uri="{BB962C8B-B14F-4D97-AF65-F5344CB8AC3E}">
        <p14:creationId xmlns:p14="http://schemas.microsoft.com/office/powerpoint/2010/main" val="4134243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dirty="0" smtClean="0"/>
              <a:t>Phonetic model</a:t>
            </a:r>
            <a:endParaRPr lang="en-US" dirty="0"/>
          </a:p>
        </p:txBody>
      </p:sp>
      <p:sp>
        <p:nvSpPr>
          <p:cNvPr id="3" name="Content Placeholder 2"/>
          <p:cNvSpPr>
            <a:spLocks noGrp="1"/>
          </p:cNvSpPr>
          <p:nvPr>
            <p:ph idx="1"/>
          </p:nvPr>
        </p:nvSpPr>
        <p:spPr>
          <a:xfrm>
            <a:off x="457200" y="1066800"/>
            <a:ext cx="8229600" cy="5059363"/>
          </a:xfrm>
        </p:spPr>
        <p:txBody>
          <a:bodyPr/>
          <a:lstStyle/>
          <a:p>
            <a:r>
              <a:rPr lang="en-US" b="1" dirty="0" smtClean="0"/>
              <a:t>Phones:</a:t>
            </a:r>
            <a:r>
              <a:rPr lang="en-US" dirty="0" smtClean="0"/>
              <a:t> speech sounds</a:t>
            </a:r>
          </a:p>
          <a:p>
            <a:r>
              <a:rPr lang="en-US" b="1" dirty="0" smtClean="0"/>
              <a:t>Phonemes:</a:t>
            </a:r>
            <a:r>
              <a:rPr lang="en-US" dirty="0" smtClean="0"/>
              <a:t> groups of speech sounds that have a unique meaning/function in a language (e.g., there are several different ways to pronounce “t”)</a:t>
            </a:r>
            <a:endParaRPr lang="en-US" dirty="0"/>
          </a:p>
        </p:txBody>
      </p:sp>
    </p:spTree>
    <p:extLst>
      <p:ext uri="{BB962C8B-B14F-4D97-AF65-F5344CB8AC3E}">
        <p14:creationId xmlns:p14="http://schemas.microsoft.com/office/powerpoint/2010/main" val="4285710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dirty="0" smtClean="0"/>
              <a:t>Phonetic model</a:t>
            </a:r>
            <a:endParaRPr lang="en-US" dirty="0"/>
          </a:p>
        </p:txBody>
      </p:sp>
      <p:sp>
        <p:nvSpPr>
          <p:cNvPr id="3" name="Content Placeholder 2"/>
          <p:cNvSpPr>
            <a:spLocks noGrp="1"/>
          </p:cNvSpPr>
          <p:nvPr>
            <p:ph idx="1"/>
          </p:nvPr>
        </p:nvSpPr>
        <p:spPr/>
        <p:txBody>
          <a:bodyPr/>
          <a:lstStyle/>
          <a:p>
            <a:endParaRPr lang="en-US"/>
          </a:p>
        </p:txBody>
      </p:sp>
      <p:pic>
        <p:nvPicPr>
          <p:cNvPr id="32770" name="Picture 2"/>
          <p:cNvPicPr>
            <a:picLocks noChangeAspect="1" noChangeArrowheads="1"/>
          </p:cNvPicPr>
          <p:nvPr/>
        </p:nvPicPr>
        <p:blipFill>
          <a:blip r:embed="rId3" cstate="print"/>
          <a:srcRect/>
          <a:stretch>
            <a:fillRect/>
          </a:stretch>
        </p:blipFill>
        <p:spPr bwMode="auto">
          <a:xfrm>
            <a:off x="76200" y="838200"/>
            <a:ext cx="4571488" cy="6011407"/>
          </a:xfrm>
          <a:prstGeom prst="rect">
            <a:avLst/>
          </a:prstGeom>
          <a:noFill/>
          <a:ln w="9525">
            <a:noFill/>
            <a:miter lim="800000"/>
            <a:headEnd/>
            <a:tailEnd/>
          </a:ln>
        </p:spPr>
      </p:pic>
      <p:pic>
        <p:nvPicPr>
          <p:cNvPr id="32771" name="Picture 3"/>
          <p:cNvPicPr>
            <a:picLocks noChangeAspect="1" noChangeArrowheads="1"/>
          </p:cNvPicPr>
          <p:nvPr/>
        </p:nvPicPr>
        <p:blipFill>
          <a:blip r:embed="rId4" cstate="print"/>
          <a:srcRect/>
          <a:stretch>
            <a:fillRect/>
          </a:stretch>
        </p:blipFill>
        <p:spPr bwMode="auto">
          <a:xfrm>
            <a:off x="4648200" y="1676400"/>
            <a:ext cx="4482548" cy="4343400"/>
          </a:xfrm>
          <a:prstGeom prst="rect">
            <a:avLst/>
          </a:prstGeom>
          <a:noFill/>
          <a:ln w="9525">
            <a:noFill/>
            <a:miter lim="800000"/>
            <a:headEnd/>
            <a:tailEnd/>
          </a:ln>
        </p:spPr>
      </p:pic>
    </p:spTree>
    <p:extLst>
      <p:ext uri="{BB962C8B-B14F-4D97-AF65-F5344CB8AC3E}">
        <p14:creationId xmlns:p14="http://schemas.microsoft.com/office/powerpoint/2010/main" val="951478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372600" cy="1143000"/>
          </a:xfrm>
        </p:spPr>
        <p:txBody>
          <a:bodyPr/>
          <a:lstStyle/>
          <a:p>
            <a:r>
              <a:rPr lang="en-US" dirty="0" smtClean="0"/>
              <a:t>HMM models for phones</a:t>
            </a:r>
            <a:endParaRPr lang="en-US" dirty="0"/>
          </a:p>
        </p:txBody>
      </p:sp>
      <p:sp>
        <p:nvSpPr>
          <p:cNvPr id="3" name="Content Placeholder 2"/>
          <p:cNvSpPr>
            <a:spLocks noGrp="1"/>
          </p:cNvSpPr>
          <p:nvPr>
            <p:ph idx="1"/>
          </p:nvPr>
        </p:nvSpPr>
        <p:spPr>
          <a:xfrm>
            <a:off x="457200" y="1219200"/>
            <a:ext cx="8229600" cy="4906963"/>
          </a:xfrm>
        </p:spPr>
        <p:txBody>
          <a:bodyPr/>
          <a:lstStyle/>
          <a:p>
            <a:r>
              <a:rPr lang="en-US" sz="2800" dirty="0" smtClean="0"/>
              <a:t>HMM states in most speech recognition systems correspond to </a:t>
            </a:r>
            <a:r>
              <a:rPr lang="en-US" sz="2800" i="1" dirty="0" err="1" smtClean="0"/>
              <a:t>subphones</a:t>
            </a:r>
            <a:endParaRPr lang="en-US" sz="2800" dirty="0" smtClean="0"/>
          </a:p>
          <a:p>
            <a:pPr lvl="1"/>
            <a:r>
              <a:rPr lang="en-US" sz="2400" dirty="0" smtClean="0"/>
              <a:t>There are around 60 phones and as many as 60</a:t>
            </a:r>
            <a:r>
              <a:rPr lang="en-US" sz="2400" baseline="30000" dirty="0" smtClean="0"/>
              <a:t>3</a:t>
            </a:r>
            <a:r>
              <a:rPr lang="en-US" sz="2400" dirty="0" smtClean="0"/>
              <a:t> context-dependent </a:t>
            </a:r>
            <a:r>
              <a:rPr lang="en-US" sz="2400" i="1" dirty="0" err="1" smtClean="0"/>
              <a:t>triphones</a:t>
            </a:r>
            <a:endParaRPr lang="en-US" sz="2400" i="1" dirty="0"/>
          </a:p>
        </p:txBody>
      </p:sp>
      <p:pic>
        <p:nvPicPr>
          <p:cNvPr id="34818" name="Picture 2"/>
          <p:cNvPicPr>
            <a:picLocks noChangeAspect="1" noChangeArrowheads="1"/>
          </p:cNvPicPr>
          <p:nvPr/>
        </p:nvPicPr>
        <p:blipFill>
          <a:blip r:embed="rId3" cstate="print"/>
          <a:srcRect/>
          <a:stretch>
            <a:fillRect/>
          </a:stretch>
        </p:blipFill>
        <p:spPr bwMode="auto">
          <a:xfrm>
            <a:off x="1066800" y="3276600"/>
            <a:ext cx="7028865" cy="2971800"/>
          </a:xfrm>
          <a:prstGeom prst="rect">
            <a:avLst/>
          </a:prstGeom>
          <a:noFill/>
          <a:ln w="9525">
            <a:noFill/>
            <a:miter lim="800000"/>
            <a:headEnd/>
            <a:tailEnd/>
          </a:ln>
        </p:spPr>
      </p:pic>
    </p:spTree>
    <p:extLst>
      <p:ext uri="{BB962C8B-B14F-4D97-AF65-F5344CB8AC3E}">
        <p14:creationId xmlns:p14="http://schemas.microsoft.com/office/powerpoint/2010/main" val="243972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372600" cy="1143000"/>
          </a:xfrm>
        </p:spPr>
        <p:txBody>
          <a:bodyPr/>
          <a:lstStyle/>
          <a:p>
            <a:r>
              <a:rPr lang="en-US" dirty="0" smtClean="0"/>
              <a:t>HMM models for words</a:t>
            </a:r>
            <a:endParaRPr lang="en-US" dirty="0"/>
          </a:p>
        </p:txBody>
      </p:sp>
      <p:pic>
        <p:nvPicPr>
          <p:cNvPr id="33795" name="Picture 3"/>
          <p:cNvPicPr>
            <a:picLocks noChangeAspect="1" noChangeArrowheads="1"/>
          </p:cNvPicPr>
          <p:nvPr/>
        </p:nvPicPr>
        <p:blipFill>
          <a:blip r:embed="rId3" cstate="print"/>
          <a:srcRect b="1255"/>
          <a:stretch>
            <a:fillRect/>
          </a:stretch>
        </p:blipFill>
        <p:spPr bwMode="auto">
          <a:xfrm>
            <a:off x="1219200" y="1740932"/>
            <a:ext cx="6613292" cy="1730593"/>
          </a:xfrm>
          <a:prstGeom prst="rect">
            <a:avLst/>
          </a:prstGeom>
          <a:noFill/>
          <a:ln w="9525">
            <a:noFill/>
            <a:miter lim="800000"/>
            <a:headEnd/>
            <a:tailEnd/>
          </a:ln>
        </p:spPr>
      </p:pic>
      <p:pic>
        <p:nvPicPr>
          <p:cNvPr id="33796" name="Picture 4"/>
          <p:cNvPicPr>
            <a:picLocks noChangeAspect="1" noChangeArrowheads="1"/>
          </p:cNvPicPr>
          <p:nvPr/>
        </p:nvPicPr>
        <p:blipFill>
          <a:blip r:embed="rId4" cstate="print"/>
          <a:srcRect/>
          <a:stretch>
            <a:fillRect/>
          </a:stretch>
        </p:blipFill>
        <p:spPr bwMode="auto">
          <a:xfrm>
            <a:off x="228600" y="1676400"/>
            <a:ext cx="8592867" cy="4572000"/>
          </a:xfrm>
          <a:prstGeom prst="rect">
            <a:avLst/>
          </a:prstGeom>
          <a:noFill/>
          <a:ln w="9525">
            <a:noFill/>
            <a:miter lim="800000"/>
            <a:headEnd/>
            <a:tailEnd/>
          </a:ln>
        </p:spPr>
      </p:pic>
    </p:spTree>
    <p:extLst>
      <p:ext uri="{BB962C8B-B14F-4D97-AF65-F5344CB8AC3E}">
        <p14:creationId xmlns:p14="http://schemas.microsoft.com/office/powerpoint/2010/main" val="697680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lstStyle/>
          <a:p>
            <a:r>
              <a:rPr lang="en-US" dirty="0" smtClean="0"/>
              <a:t>Putting words together</a:t>
            </a:r>
            <a:endParaRPr lang="en-US" dirty="0"/>
          </a:p>
        </p:txBody>
      </p:sp>
      <p:sp>
        <p:nvSpPr>
          <p:cNvPr id="3" name="Content Placeholder 2"/>
          <p:cNvSpPr>
            <a:spLocks noGrp="1"/>
          </p:cNvSpPr>
          <p:nvPr>
            <p:ph idx="1"/>
          </p:nvPr>
        </p:nvSpPr>
        <p:spPr>
          <a:xfrm>
            <a:off x="457200" y="5334001"/>
            <a:ext cx="8229600" cy="1447800"/>
          </a:xfrm>
        </p:spPr>
        <p:txBody>
          <a:bodyPr/>
          <a:lstStyle/>
          <a:p>
            <a:r>
              <a:rPr lang="en-US" sz="2800" dirty="0" smtClean="0"/>
              <a:t>Given a sequence of acoustic features, how do we find the corresponding word sequence? </a:t>
            </a:r>
            <a:endParaRPr lang="en-US" sz="2800" dirty="0"/>
          </a:p>
        </p:txBody>
      </p:sp>
      <p:pic>
        <p:nvPicPr>
          <p:cNvPr id="35842" name="Picture 2"/>
          <p:cNvPicPr>
            <a:picLocks noChangeAspect="1" noChangeArrowheads="1"/>
          </p:cNvPicPr>
          <p:nvPr/>
        </p:nvPicPr>
        <p:blipFill>
          <a:blip r:embed="rId3" cstate="print"/>
          <a:srcRect/>
          <a:stretch>
            <a:fillRect/>
          </a:stretch>
        </p:blipFill>
        <p:spPr bwMode="auto">
          <a:xfrm>
            <a:off x="240895" y="838200"/>
            <a:ext cx="8674505" cy="4191000"/>
          </a:xfrm>
          <a:prstGeom prst="rect">
            <a:avLst/>
          </a:prstGeom>
          <a:noFill/>
          <a:ln w="9525">
            <a:noFill/>
            <a:miter lim="800000"/>
            <a:headEnd/>
            <a:tailEnd/>
          </a:ln>
        </p:spPr>
      </p:pic>
    </p:spTree>
    <p:extLst>
      <p:ext uri="{BB962C8B-B14F-4D97-AF65-F5344CB8AC3E}">
        <p14:creationId xmlns:p14="http://schemas.microsoft.com/office/powerpoint/2010/main" val="344877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143000"/>
          </a:xfrm>
        </p:spPr>
        <p:txBody>
          <a:bodyPr/>
          <a:lstStyle/>
          <a:p>
            <a:r>
              <a:rPr lang="en-US" dirty="0" smtClean="0"/>
              <a:t>Decoding with the </a:t>
            </a:r>
            <a:r>
              <a:rPr lang="en-US" dirty="0" err="1" smtClean="0"/>
              <a:t>Viterbi</a:t>
            </a:r>
            <a:r>
              <a:rPr lang="en-US" dirty="0" smtClean="0"/>
              <a:t> algorithm</a:t>
            </a:r>
            <a:endParaRPr lang="en-US" dirty="0"/>
          </a:p>
        </p:txBody>
      </p:sp>
      <p:sp>
        <p:nvSpPr>
          <p:cNvPr id="3" name="Content Placeholder 2"/>
          <p:cNvSpPr>
            <a:spLocks noGrp="1"/>
          </p:cNvSpPr>
          <p:nvPr>
            <p:ph idx="1"/>
          </p:nvPr>
        </p:nvSpPr>
        <p:spPr/>
        <p:txBody>
          <a:bodyPr/>
          <a:lstStyle/>
          <a:p>
            <a:endParaRPr lang="en-US"/>
          </a:p>
        </p:txBody>
      </p:sp>
      <p:pic>
        <p:nvPicPr>
          <p:cNvPr id="36866" name="Picture 2"/>
          <p:cNvPicPr>
            <a:picLocks noChangeAspect="1" noChangeArrowheads="1"/>
          </p:cNvPicPr>
          <p:nvPr/>
        </p:nvPicPr>
        <p:blipFill>
          <a:blip r:embed="rId3" cstate="print"/>
          <a:srcRect/>
          <a:stretch>
            <a:fillRect/>
          </a:stretch>
        </p:blipFill>
        <p:spPr bwMode="auto">
          <a:xfrm>
            <a:off x="1219200" y="1002898"/>
            <a:ext cx="6760319" cy="5778902"/>
          </a:xfrm>
          <a:prstGeom prst="rect">
            <a:avLst/>
          </a:prstGeom>
          <a:noFill/>
          <a:ln w="9525">
            <a:noFill/>
            <a:miter lim="800000"/>
            <a:headEnd/>
            <a:tailEnd/>
          </a:ln>
        </p:spPr>
      </p:pic>
    </p:spTree>
    <p:extLst>
      <p:ext uri="{BB962C8B-B14F-4D97-AF65-F5344CB8AC3E}">
        <p14:creationId xmlns:p14="http://schemas.microsoft.com/office/powerpoint/2010/main" val="1999902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r>
              <a:rPr lang="en-US" dirty="0" smtClean="0"/>
              <a:t>D. </a:t>
            </a:r>
            <a:r>
              <a:rPr lang="en-US" dirty="0" err="1" smtClean="0"/>
              <a:t>Jurafsky</a:t>
            </a:r>
            <a:r>
              <a:rPr lang="en-US" dirty="0" smtClean="0"/>
              <a:t> and J. Martin, “Speech and Language Processing,” 2</a:t>
            </a:r>
            <a:r>
              <a:rPr lang="en-US" baseline="30000" dirty="0" smtClean="0"/>
              <a:t>nd</a:t>
            </a:r>
            <a:r>
              <a:rPr lang="en-US" dirty="0" smtClean="0"/>
              <a:t> ed., Prentice Hall, 2008</a:t>
            </a:r>
            <a:endParaRPr lang="en-US" dirty="0"/>
          </a:p>
        </p:txBody>
      </p:sp>
      <p:pic>
        <p:nvPicPr>
          <p:cNvPr id="38914" name="Picture 2"/>
          <p:cNvPicPr>
            <a:picLocks noChangeAspect="1" noChangeArrowheads="1"/>
          </p:cNvPicPr>
          <p:nvPr/>
        </p:nvPicPr>
        <p:blipFill>
          <a:blip r:embed="rId3" cstate="print"/>
          <a:srcRect/>
          <a:stretch>
            <a:fillRect/>
          </a:stretch>
        </p:blipFill>
        <p:spPr bwMode="auto">
          <a:xfrm>
            <a:off x="3124200" y="3352800"/>
            <a:ext cx="2857500" cy="2857500"/>
          </a:xfrm>
          <a:prstGeom prst="rect">
            <a:avLst/>
          </a:prstGeom>
          <a:noFill/>
          <a:ln w="9525">
            <a:noFill/>
            <a:miter lim="800000"/>
            <a:headEnd/>
            <a:tailEnd/>
          </a:ln>
        </p:spPr>
      </p:pic>
    </p:spTree>
    <p:extLst>
      <p:ext uri="{BB962C8B-B14F-4D97-AF65-F5344CB8AC3E}">
        <p14:creationId xmlns:p14="http://schemas.microsoft.com/office/powerpoint/2010/main" val="2905443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Hidden Markov Models</a:t>
            </a:r>
            <a:endParaRPr lang="en-US" dirty="0"/>
          </a:p>
        </p:txBody>
      </p:sp>
      <p:sp>
        <p:nvSpPr>
          <p:cNvPr id="3" name="Content Placeholder 2"/>
          <p:cNvSpPr>
            <a:spLocks noGrp="1"/>
          </p:cNvSpPr>
          <p:nvPr>
            <p:ph idx="1"/>
          </p:nvPr>
        </p:nvSpPr>
        <p:spPr>
          <a:xfrm>
            <a:off x="457200" y="1371601"/>
            <a:ext cx="8077200" cy="5334000"/>
          </a:xfrm>
        </p:spPr>
        <p:txBody>
          <a:bodyPr/>
          <a:lstStyle/>
          <a:p>
            <a:r>
              <a:rPr lang="en-US" sz="2800" dirty="0" smtClean="0"/>
              <a:t>At each time slice </a:t>
            </a:r>
            <a:r>
              <a:rPr lang="en-US" sz="2800" i="1" dirty="0" smtClean="0"/>
              <a:t>t</a:t>
            </a:r>
            <a:r>
              <a:rPr lang="en-US" sz="2800" dirty="0" smtClean="0"/>
              <a:t>, the state of the world is described by an unobservable variable </a:t>
            </a:r>
            <a:r>
              <a:rPr lang="en-US" sz="2800" dirty="0" smtClean="0">
                <a:solidFill>
                  <a:srgbClr val="0000FF"/>
                </a:solidFill>
              </a:rPr>
              <a:t>X</a:t>
            </a:r>
            <a:r>
              <a:rPr lang="en-US" sz="2800" i="1" baseline="-25000" dirty="0" smtClean="0">
                <a:solidFill>
                  <a:srgbClr val="0000FF"/>
                </a:solidFill>
              </a:rPr>
              <a:t>t</a:t>
            </a:r>
            <a:r>
              <a:rPr lang="en-US" sz="2800" dirty="0" smtClean="0"/>
              <a:t> and an observable </a:t>
            </a:r>
            <a:r>
              <a:rPr lang="en-US" sz="2800" i="1" dirty="0" smtClean="0"/>
              <a:t>evidence</a:t>
            </a:r>
            <a:r>
              <a:rPr lang="en-US" sz="2800" dirty="0" smtClean="0"/>
              <a:t> variable </a:t>
            </a:r>
            <a:r>
              <a:rPr lang="en-US" sz="2800" dirty="0" smtClean="0">
                <a:solidFill>
                  <a:srgbClr val="0000FF"/>
                </a:solidFill>
              </a:rPr>
              <a:t>E</a:t>
            </a:r>
            <a:r>
              <a:rPr lang="en-US" sz="2800" i="1" baseline="-25000" dirty="0" smtClean="0">
                <a:solidFill>
                  <a:srgbClr val="0000FF"/>
                </a:solidFill>
              </a:rPr>
              <a:t>t</a:t>
            </a:r>
            <a:endParaRPr lang="en-US" sz="2800" dirty="0" smtClean="0"/>
          </a:p>
          <a:p>
            <a:r>
              <a:rPr lang="en-US" sz="2800" b="1" dirty="0" smtClean="0"/>
              <a:t>Transition model:</a:t>
            </a:r>
            <a:r>
              <a:rPr lang="en-US" sz="2800" dirty="0" smtClean="0"/>
              <a:t> distribution over the current state given the whole past history:</a:t>
            </a:r>
            <a:br>
              <a:rPr lang="en-US" sz="2800" dirty="0" smtClean="0"/>
            </a:br>
            <a:r>
              <a:rPr lang="en-US" sz="2800" dirty="0" smtClean="0">
                <a:solidFill>
                  <a:srgbClr val="0000FF"/>
                </a:solidFill>
              </a:rPr>
              <a:t>P(X</a:t>
            </a:r>
            <a:r>
              <a:rPr lang="en-US" sz="2800" i="1" baseline="-25000" dirty="0" smtClean="0">
                <a:solidFill>
                  <a:srgbClr val="0000FF"/>
                </a:solidFill>
              </a:rPr>
              <a:t>t</a:t>
            </a:r>
            <a:r>
              <a:rPr lang="en-US" sz="2800" dirty="0" smtClean="0">
                <a:solidFill>
                  <a:srgbClr val="0000FF"/>
                </a:solidFill>
              </a:rPr>
              <a:t> | X</a:t>
            </a:r>
            <a:r>
              <a:rPr lang="en-US" sz="2800" baseline="-25000" dirty="0" smtClean="0">
                <a:solidFill>
                  <a:srgbClr val="0000FF"/>
                </a:solidFill>
              </a:rPr>
              <a:t>0</a:t>
            </a:r>
            <a:r>
              <a:rPr lang="en-US" sz="2800" dirty="0" smtClean="0">
                <a:solidFill>
                  <a:srgbClr val="0000FF"/>
                </a:solidFill>
              </a:rPr>
              <a:t>, …, X</a:t>
            </a:r>
            <a:r>
              <a:rPr lang="en-US" sz="2800" i="1" baseline="-25000" dirty="0" smtClean="0">
                <a:solidFill>
                  <a:srgbClr val="0000FF"/>
                </a:solidFill>
              </a:rPr>
              <a:t>t</a:t>
            </a:r>
            <a:r>
              <a:rPr lang="en-US" sz="2800" baseline="-25000" dirty="0" smtClean="0">
                <a:solidFill>
                  <a:srgbClr val="0000FF"/>
                </a:solidFill>
              </a:rPr>
              <a:t>-1</a:t>
            </a:r>
            <a:r>
              <a:rPr lang="en-US" sz="2800" dirty="0" smtClean="0">
                <a:solidFill>
                  <a:srgbClr val="0000FF"/>
                </a:solidFill>
              </a:rPr>
              <a:t>) = P(X</a:t>
            </a:r>
            <a:r>
              <a:rPr lang="en-US" sz="2800" i="1" baseline="-25000" dirty="0" smtClean="0">
                <a:solidFill>
                  <a:srgbClr val="0000FF"/>
                </a:solidFill>
              </a:rPr>
              <a:t>t</a:t>
            </a:r>
            <a:r>
              <a:rPr lang="en-US" sz="2800" dirty="0" smtClean="0">
                <a:solidFill>
                  <a:srgbClr val="0000FF"/>
                </a:solidFill>
              </a:rPr>
              <a:t> | </a:t>
            </a:r>
            <a:r>
              <a:rPr lang="en-US" sz="2800" b="1" dirty="0" smtClean="0">
                <a:solidFill>
                  <a:srgbClr val="0000FF"/>
                </a:solidFill>
              </a:rPr>
              <a:t>X</a:t>
            </a:r>
            <a:r>
              <a:rPr lang="en-US" sz="2800" baseline="-25000" dirty="0" smtClean="0">
                <a:solidFill>
                  <a:srgbClr val="0000FF"/>
                </a:solidFill>
              </a:rPr>
              <a:t>0:</a:t>
            </a:r>
            <a:r>
              <a:rPr lang="en-US" sz="2800" i="1" baseline="-25000" dirty="0" smtClean="0">
                <a:solidFill>
                  <a:srgbClr val="0000FF"/>
                </a:solidFill>
              </a:rPr>
              <a:t>t</a:t>
            </a:r>
            <a:r>
              <a:rPr lang="en-US" sz="2800" baseline="-25000" dirty="0" smtClean="0">
                <a:solidFill>
                  <a:srgbClr val="0000FF"/>
                </a:solidFill>
              </a:rPr>
              <a:t>-1</a:t>
            </a:r>
            <a:r>
              <a:rPr lang="en-US" sz="2800" dirty="0" smtClean="0">
                <a:solidFill>
                  <a:srgbClr val="0000FF"/>
                </a:solidFill>
              </a:rPr>
              <a:t>) </a:t>
            </a:r>
            <a:endParaRPr lang="en-US" sz="2800" dirty="0" smtClean="0"/>
          </a:p>
          <a:p>
            <a:r>
              <a:rPr lang="en-US" sz="2800" b="1" dirty="0" smtClean="0"/>
              <a:t>Observation model: </a:t>
            </a:r>
            <a:r>
              <a:rPr lang="en-US" sz="2800" dirty="0" smtClean="0">
                <a:solidFill>
                  <a:srgbClr val="0000FF"/>
                </a:solidFill>
              </a:rPr>
              <a:t>P(E</a:t>
            </a:r>
            <a:r>
              <a:rPr lang="en-US" sz="2800" i="1" baseline="-25000" dirty="0" smtClean="0">
                <a:solidFill>
                  <a:srgbClr val="0000FF"/>
                </a:solidFill>
              </a:rPr>
              <a:t>t</a:t>
            </a:r>
            <a:r>
              <a:rPr lang="en-US" sz="2800" dirty="0" smtClean="0">
                <a:solidFill>
                  <a:srgbClr val="0000FF"/>
                </a:solidFill>
              </a:rPr>
              <a:t> | </a:t>
            </a:r>
            <a:r>
              <a:rPr lang="en-US" sz="2800" b="1" dirty="0" smtClean="0">
                <a:solidFill>
                  <a:srgbClr val="0000FF"/>
                </a:solidFill>
              </a:rPr>
              <a:t>X</a:t>
            </a:r>
            <a:r>
              <a:rPr lang="en-US" sz="2800" baseline="-25000" dirty="0" smtClean="0">
                <a:solidFill>
                  <a:srgbClr val="0000FF"/>
                </a:solidFill>
              </a:rPr>
              <a:t>0:</a:t>
            </a:r>
            <a:r>
              <a:rPr lang="en-US" sz="2800" i="1" baseline="-25000" dirty="0" smtClean="0">
                <a:solidFill>
                  <a:srgbClr val="0000FF"/>
                </a:solidFill>
              </a:rPr>
              <a:t>t</a:t>
            </a:r>
            <a:r>
              <a:rPr lang="en-US" sz="2800" dirty="0" smtClean="0">
                <a:solidFill>
                  <a:srgbClr val="0000FF"/>
                </a:solidFill>
              </a:rPr>
              <a:t>, </a:t>
            </a:r>
            <a:r>
              <a:rPr lang="en-US" sz="2800" b="1" dirty="0" smtClean="0">
                <a:solidFill>
                  <a:srgbClr val="0000FF"/>
                </a:solidFill>
              </a:rPr>
              <a:t>E</a:t>
            </a:r>
            <a:r>
              <a:rPr lang="en-US" sz="2800" baseline="-25000" dirty="0" smtClean="0">
                <a:solidFill>
                  <a:srgbClr val="0000FF"/>
                </a:solidFill>
              </a:rPr>
              <a:t>1:</a:t>
            </a:r>
            <a:r>
              <a:rPr lang="en-US" sz="2800" i="1" baseline="-25000" dirty="0" smtClean="0">
                <a:solidFill>
                  <a:srgbClr val="0000FF"/>
                </a:solidFill>
              </a:rPr>
              <a:t>t</a:t>
            </a:r>
            <a:r>
              <a:rPr lang="en-US" sz="2800" baseline="-25000" dirty="0" smtClean="0">
                <a:solidFill>
                  <a:srgbClr val="0000FF"/>
                </a:solidFill>
              </a:rPr>
              <a:t>-1</a:t>
            </a:r>
            <a:r>
              <a:rPr lang="en-US" sz="2800" dirty="0" smtClean="0">
                <a:solidFill>
                  <a:srgbClr val="0000FF"/>
                </a:solidFill>
              </a:rPr>
              <a:t>) </a:t>
            </a:r>
          </a:p>
        </p:txBody>
      </p:sp>
      <p:sp>
        <p:nvSpPr>
          <p:cNvPr id="11" name="Oval 10"/>
          <p:cNvSpPr/>
          <p:nvPr/>
        </p:nvSpPr>
        <p:spPr>
          <a:xfrm>
            <a:off x="8382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0</a:t>
            </a:r>
            <a:endParaRPr lang="en-US" sz="2400" dirty="0"/>
          </a:p>
        </p:txBody>
      </p:sp>
      <p:sp>
        <p:nvSpPr>
          <p:cNvPr id="12" name="Oval 11"/>
          <p:cNvSpPr/>
          <p:nvPr/>
        </p:nvSpPr>
        <p:spPr>
          <a:xfrm>
            <a:off x="2133600" y="6106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baseline="-25000" dirty="0" smtClean="0">
                <a:solidFill>
                  <a:srgbClr val="0000FF"/>
                </a:solidFill>
              </a:rPr>
              <a:t>1</a:t>
            </a:r>
            <a:endParaRPr lang="en-US" sz="2400" dirty="0"/>
          </a:p>
        </p:txBody>
      </p:sp>
      <p:sp>
        <p:nvSpPr>
          <p:cNvPr id="13" name="Oval 12"/>
          <p:cNvSpPr/>
          <p:nvPr/>
        </p:nvSpPr>
        <p:spPr>
          <a:xfrm>
            <a:off x="21336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1</a:t>
            </a:r>
            <a:endParaRPr lang="en-US" sz="2400" dirty="0"/>
          </a:p>
        </p:txBody>
      </p:sp>
      <p:sp>
        <p:nvSpPr>
          <p:cNvPr id="14" name="Oval 13"/>
          <p:cNvSpPr/>
          <p:nvPr/>
        </p:nvSpPr>
        <p:spPr>
          <a:xfrm>
            <a:off x="57912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i="1" baseline="-25000" dirty="0" smtClean="0">
                <a:solidFill>
                  <a:srgbClr val="0000FF"/>
                </a:solidFill>
              </a:rPr>
              <a:t>t</a:t>
            </a:r>
            <a:r>
              <a:rPr lang="en-US" sz="2400" baseline="-25000" dirty="0" smtClean="0">
                <a:solidFill>
                  <a:srgbClr val="0000FF"/>
                </a:solidFill>
              </a:rPr>
              <a:t>-1</a:t>
            </a:r>
            <a:endParaRPr lang="en-US" sz="2400" dirty="0"/>
          </a:p>
        </p:txBody>
      </p:sp>
      <p:sp>
        <p:nvSpPr>
          <p:cNvPr id="15" name="Oval 14"/>
          <p:cNvSpPr/>
          <p:nvPr/>
        </p:nvSpPr>
        <p:spPr>
          <a:xfrm>
            <a:off x="57912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i="1" baseline="-25000" dirty="0" smtClean="0">
                <a:solidFill>
                  <a:srgbClr val="0000FF"/>
                </a:solidFill>
              </a:rPr>
              <a:t>t</a:t>
            </a:r>
            <a:r>
              <a:rPr lang="en-US" sz="2400" baseline="-25000" dirty="0" smtClean="0">
                <a:solidFill>
                  <a:srgbClr val="0000FF"/>
                </a:solidFill>
              </a:rPr>
              <a:t>-1</a:t>
            </a:r>
            <a:endParaRPr lang="en-US" sz="2400" dirty="0"/>
          </a:p>
        </p:txBody>
      </p:sp>
      <p:sp>
        <p:nvSpPr>
          <p:cNvPr id="16" name="Oval 15"/>
          <p:cNvSpPr/>
          <p:nvPr/>
        </p:nvSpPr>
        <p:spPr>
          <a:xfrm>
            <a:off x="70866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i="1" baseline="-25000" dirty="0" smtClean="0">
                <a:solidFill>
                  <a:srgbClr val="0000FF"/>
                </a:solidFill>
              </a:rPr>
              <a:t>t</a:t>
            </a:r>
            <a:endParaRPr lang="en-US" sz="2400" i="1" dirty="0"/>
          </a:p>
        </p:txBody>
      </p:sp>
      <p:sp>
        <p:nvSpPr>
          <p:cNvPr id="17" name="Oval 16"/>
          <p:cNvSpPr/>
          <p:nvPr/>
        </p:nvSpPr>
        <p:spPr>
          <a:xfrm>
            <a:off x="70866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i="1" baseline="-25000" dirty="0" smtClean="0">
                <a:solidFill>
                  <a:srgbClr val="0000FF"/>
                </a:solidFill>
              </a:rPr>
              <a:t>t</a:t>
            </a:r>
            <a:endParaRPr lang="en-US" sz="2400" i="1" dirty="0"/>
          </a:p>
        </p:txBody>
      </p:sp>
      <p:cxnSp>
        <p:nvCxnSpPr>
          <p:cNvPr id="18" name="Straight Arrow Connector 17"/>
          <p:cNvCxnSpPr>
            <a:stCxn id="11" idx="6"/>
            <a:endCxn id="13" idx="2"/>
          </p:cNvCxnSpPr>
          <p:nvPr/>
        </p:nvCxnSpPr>
        <p:spPr>
          <a:xfrm>
            <a:off x="1752600" y="54537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705600" y="5410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4"/>
            <a:endCxn id="12" idx="0"/>
          </p:cNvCxnSpPr>
          <p:nvPr/>
        </p:nvCxnSpPr>
        <p:spPr>
          <a:xfrm rot="5400000">
            <a:off x="2394857" y="59109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60532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73486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0480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4102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686181" y="5029200"/>
            <a:ext cx="800219" cy="830997"/>
          </a:xfrm>
          <a:prstGeom prst="rect">
            <a:avLst/>
          </a:prstGeom>
          <a:noFill/>
        </p:spPr>
        <p:txBody>
          <a:bodyPr wrap="none" rtlCol="0">
            <a:spAutoFit/>
          </a:bodyPr>
          <a:lstStyle/>
          <a:p>
            <a:r>
              <a:rPr lang="en-US" sz="4800" dirty="0" smtClean="0"/>
              <a:t>…</a:t>
            </a:r>
            <a:endParaRPr lang="en-US" sz="4800" dirty="0"/>
          </a:p>
        </p:txBody>
      </p:sp>
      <p:sp>
        <p:nvSpPr>
          <p:cNvPr id="26" name="Oval 25"/>
          <p:cNvSpPr/>
          <p:nvPr/>
        </p:nvSpPr>
        <p:spPr>
          <a:xfrm>
            <a:off x="34290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baseline="-25000" dirty="0" smtClean="0">
                <a:solidFill>
                  <a:srgbClr val="0000FF"/>
                </a:solidFill>
              </a:rPr>
              <a:t>2</a:t>
            </a:r>
            <a:endParaRPr lang="en-US" sz="2400" dirty="0"/>
          </a:p>
        </p:txBody>
      </p:sp>
      <p:sp>
        <p:nvSpPr>
          <p:cNvPr id="27" name="Oval 26"/>
          <p:cNvSpPr/>
          <p:nvPr/>
        </p:nvSpPr>
        <p:spPr>
          <a:xfrm>
            <a:off x="34290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2</a:t>
            </a:r>
            <a:endParaRPr lang="en-US" sz="2400" dirty="0"/>
          </a:p>
        </p:txBody>
      </p:sp>
      <p:cxnSp>
        <p:nvCxnSpPr>
          <p:cNvPr id="28" name="Straight Arrow Connector 27"/>
          <p:cNvCxnSpPr>
            <a:stCxn id="27" idx="4"/>
            <a:endCxn id="26" idx="0"/>
          </p:cNvCxnSpPr>
          <p:nvPr/>
        </p:nvCxnSpPr>
        <p:spPr>
          <a:xfrm rot="5400000">
            <a:off x="3690257" y="59000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343400" y="54419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Hidden Markov Models</a:t>
            </a:r>
            <a:endParaRPr lang="en-US" dirty="0"/>
          </a:p>
        </p:txBody>
      </p:sp>
      <p:sp>
        <p:nvSpPr>
          <p:cNvPr id="3" name="Content Placeholder 2"/>
          <p:cNvSpPr>
            <a:spLocks noGrp="1"/>
          </p:cNvSpPr>
          <p:nvPr>
            <p:ph idx="1"/>
          </p:nvPr>
        </p:nvSpPr>
        <p:spPr>
          <a:xfrm>
            <a:off x="228600" y="838200"/>
            <a:ext cx="8763000" cy="5135563"/>
          </a:xfrm>
        </p:spPr>
        <p:txBody>
          <a:bodyPr/>
          <a:lstStyle/>
          <a:p>
            <a:r>
              <a:rPr lang="en-US" sz="2800" b="1" dirty="0" smtClean="0">
                <a:solidFill>
                  <a:srgbClr val="7030A0"/>
                </a:solidFill>
              </a:rPr>
              <a:t>Markov assumption </a:t>
            </a:r>
            <a:r>
              <a:rPr lang="en-US" sz="2800" dirty="0" smtClean="0"/>
              <a:t>(first order)</a:t>
            </a:r>
          </a:p>
          <a:p>
            <a:pPr lvl="1"/>
            <a:r>
              <a:rPr lang="en-US" sz="2400" dirty="0" smtClean="0"/>
              <a:t>The current state is conditionally independent of all the other states given the state in the previous time step</a:t>
            </a:r>
          </a:p>
          <a:p>
            <a:pPr lvl="1"/>
            <a:r>
              <a:rPr lang="en-US" sz="2400" dirty="0" smtClean="0"/>
              <a:t>What does </a:t>
            </a:r>
            <a:r>
              <a:rPr lang="en-US" sz="2400" dirty="0" smtClean="0">
                <a:solidFill>
                  <a:srgbClr val="0000FF"/>
                </a:solidFill>
              </a:rPr>
              <a:t>P(X</a:t>
            </a:r>
            <a:r>
              <a:rPr lang="en-US" sz="2400" i="1" baseline="-25000" dirty="0" smtClean="0">
                <a:solidFill>
                  <a:srgbClr val="0000FF"/>
                </a:solidFill>
              </a:rPr>
              <a:t>t</a:t>
            </a:r>
            <a:r>
              <a:rPr lang="en-US" sz="2400" dirty="0" smtClean="0">
                <a:solidFill>
                  <a:srgbClr val="0000FF"/>
                </a:solidFill>
              </a:rPr>
              <a:t> | </a:t>
            </a:r>
            <a:r>
              <a:rPr lang="en-US" sz="2400" b="1" dirty="0" smtClean="0">
                <a:solidFill>
                  <a:srgbClr val="0000FF"/>
                </a:solidFill>
              </a:rPr>
              <a:t>X</a:t>
            </a:r>
            <a:r>
              <a:rPr lang="en-US" sz="2400" baseline="-25000" dirty="0" smtClean="0">
                <a:solidFill>
                  <a:srgbClr val="0000FF"/>
                </a:solidFill>
              </a:rPr>
              <a:t>0:</a:t>
            </a:r>
            <a:r>
              <a:rPr lang="en-US" sz="2400" i="1" baseline="-25000" dirty="0" smtClean="0">
                <a:solidFill>
                  <a:srgbClr val="0000FF"/>
                </a:solidFill>
              </a:rPr>
              <a:t>t</a:t>
            </a:r>
            <a:r>
              <a:rPr lang="en-US" sz="2400" baseline="-25000" dirty="0" smtClean="0">
                <a:solidFill>
                  <a:srgbClr val="0000FF"/>
                </a:solidFill>
              </a:rPr>
              <a:t>-1</a:t>
            </a:r>
            <a:r>
              <a:rPr lang="en-US" sz="2400" dirty="0" smtClean="0">
                <a:solidFill>
                  <a:srgbClr val="0000FF"/>
                </a:solidFill>
              </a:rPr>
              <a:t>) </a:t>
            </a:r>
            <a:r>
              <a:rPr lang="en-US" sz="2400" dirty="0" smtClean="0"/>
              <a:t>simplify to?</a:t>
            </a:r>
          </a:p>
          <a:p>
            <a:pPr lvl="1">
              <a:buNone/>
            </a:pPr>
            <a:r>
              <a:rPr lang="en-US" sz="2400" dirty="0" smtClean="0">
                <a:solidFill>
                  <a:srgbClr val="0000FF"/>
                </a:solidFill>
              </a:rPr>
              <a:t>	P(X</a:t>
            </a:r>
            <a:r>
              <a:rPr lang="en-US" sz="2400" i="1" baseline="-25000" dirty="0" smtClean="0">
                <a:solidFill>
                  <a:srgbClr val="0000FF"/>
                </a:solidFill>
              </a:rPr>
              <a:t>t</a:t>
            </a:r>
            <a:r>
              <a:rPr lang="en-US" sz="2400" dirty="0" smtClean="0">
                <a:solidFill>
                  <a:srgbClr val="0000FF"/>
                </a:solidFill>
              </a:rPr>
              <a:t> | </a:t>
            </a:r>
            <a:r>
              <a:rPr lang="en-US" sz="2400" b="1" dirty="0" smtClean="0">
                <a:solidFill>
                  <a:srgbClr val="0000FF"/>
                </a:solidFill>
              </a:rPr>
              <a:t>X</a:t>
            </a:r>
            <a:r>
              <a:rPr lang="en-US" sz="2400" baseline="-25000" dirty="0" smtClean="0">
                <a:solidFill>
                  <a:srgbClr val="0000FF"/>
                </a:solidFill>
              </a:rPr>
              <a:t>0:</a:t>
            </a:r>
            <a:r>
              <a:rPr lang="en-US" sz="2400" i="1" baseline="-25000" dirty="0" smtClean="0">
                <a:solidFill>
                  <a:srgbClr val="0000FF"/>
                </a:solidFill>
              </a:rPr>
              <a:t>t</a:t>
            </a:r>
            <a:r>
              <a:rPr lang="en-US" sz="2400" baseline="-25000" dirty="0" smtClean="0">
                <a:solidFill>
                  <a:srgbClr val="0000FF"/>
                </a:solidFill>
              </a:rPr>
              <a:t>-1</a:t>
            </a:r>
            <a:r>
              <a:rPr lang="en-US" sz="2400" dirty="0" smtClean="0">
                <a:solidFill>
                  <a:srgbClr val="0000FF"/>
                </a:solidFill>
              </a:rPr>
              <a:t>) = P(X</a:t>
            </a:r>
            <a:r>
              <a:rPr lang="en-US" sz="2400" i="1" baseline="-25000" dirty="0" smtClean="0">
                <a:solidFill>
                  <a:srgbClr val="0000FF"/>
                </a:solidFill>
              </a:rPr>
              <a:t>t</a:t>
            </a:r>
            <a:r>
              <a:rPr lang="en-US" sz="2400" dirty="0" smtClean="0">
                <a:solidFill>
                  <a:srgbClr val="0000FF"/>
                </a:solidFill>
              </a:rPr>
              <a:t> | X</a:t>
            </a:r>
            <a:r>
              <a:rPr lang="en-US" sz="2400" i="1" baseline="-25000" dirty="0" smtClean="0">
                <a:solidFill>
                  <a:srgbClr val="0000FF"/>
                </a:solidFill>
              </a:rPr>
              <a:t>t</a:t>
            </a:r>
            <a:r>
              <a:rPr lang="en-US" sz="2400" baseline="-25000" dirty="0" smtClean="0">
                <a:solidFill>
                  <a:srgbClr val="0000FF"/>
                </a:solidFill>
              </a:rPr>
              <a:t>-1</a:t>
            </a:r>
            <a:r>
              <a:rPr lang="en-US" sz="2400" dirty="0" smtClean="0">
                <a:solidFill>
                  <a:srgbClr val="0000FF"/>
                </a:solidFill>
              </a:rPr>
              <a:t>) </a:t>
            </a:r>
            <a:endParaRPr lang="en-US" sz="2400" dirty="0" smtClean="0"/>
          </a:p>
          <a:p>
            <a:r>
              <a:rPr lang="en-US" sz="2800" dirty="0" smtClean="0"/>
              <a:t>Markov assumption for observations</a:t>
            </a:r>
          </a:p>
          <a:p>
            <a:pPr lvl="1"/>
            <a:r>
              <a:rPr lang="en-US" sz="2400" dirty="0" smtClean="0"/>
              <a:t>The evidence at time </a:t>
            </a:r>
            <a:r>
              <a:rPr lang="en-US" sz="2400" i="1" dirty="0" smtClean="0"/>
              <a:t>t</a:t>
            </a:r>
            <a:r>
              <a:rPr lang="en-US" sz="2400" dirty="0" smtClean="0"/>
              <a:t> depends only on the state at time </a:t>
            </a:r>
            <a:r>
              <a:rPr lang="en-US" sz="2400" i="1" dirty="0" smtClean="0"/>
              <a:t>t</a:t>
            </a:r>
          </a:p>
          <a:p>
            <a:pPr lvl="1"/>
            <a:r>
              <a:rPr lang="en-US" sz="2400" dirty="0" smtClean="0"/>
              <a:t>What does </a:t>
            </a:r>
            <a:r>
              <a:rPr lang="en-US" sz="2400" dirty="0" smtClean="0">
                <a:solidFill>
                  <a:srgbClr val="0000FF"/>
                </a:solidFill>
              </a:rPr>
              <a:t>P(E</a:t>
            </a:r>
            <a:r>
              <a:rPr lang="en-US" sz="2400" i="1" baseline="-25000" dirty="0" smtClean="0">
                <a:solidFill>
                  <a:srgbClr val="0000FF"/>
                </a:solidFill>
              </a:rPr>
              <a:t>t</a:t>
            </a:r>
            <a:r>
              <a:rPr lang="en-US" sz="2400" dirty="0" smtClean="0">
                <a:solidFill>
                  <a:srgbClr val="0000FF"/>
                </a:solidFill>
              </a:rPr>
              <a:t> | </a:t>
            </a:r>
            <a:r>
              <a:rPr lang="en-US" sz="2400" b="1" dirty="0" smtClean="0">
                <a:solidFill>
                  <a:srgbClr val="0000FF"/>
                </a:solidFill>
              </a:rPr>
              <a:t>X</a:t>
            </a:r>
            <a:r>
              <a:rPr lang="en-US" sz="2400" baseline="-25000" dirty="0" smtClean="0">
                <a:solidFill>
                  <a:srgbClr val="0000FF"/>
                </a:solidFill>
              </a:rPr>
              <a:t>0:</a:t>
            </a:r>
            <a:r>
              <a:rPr lang="en-US" sz="2400" i="1" baseline="-25000" dirty="0" smtClean="0">
                <a:solidFill>
                  <a:srgbClr val="0000FF"/>
                </a:solidFill>
              </a:rPr>
              <a:t>t</a:t>
            </a:r>
            <a:r>
              <a:rPr lang="en-US" sz="2400" dirty="0" smtClean="0">
                <a:solidFill>
                  <a:srgbClr val="0000FF"/>
                </a:solidFill>
              </a:rPr>
              <a:t>, </a:t>
            </a:r>
            <a:r>
              <a:rPr lang="en-US" sz="2400" b="1" dirty="0" smtClean="0">
                <a:solidFill>
                  <a:srgbClr val="0000FF"/>
                </a:solidFill>
              </a:rPr>
              <a:t>E</a:t>
            </a:r>
            <a:r>
              <a:rPr lang="en-US" sz="2400" baseline="-25000" dirty="0" smtClean="0">
                <a:solidFill>
                  <a:srgbClr val="0000FF"/>
                </a:solidFill>
              </a:rPr>
              <a:t>1:</a:t>
            </a:r>
            <a:r>
              <a:rPr lang="en-US" sz="2400" i="1" baseline="-25000" dirty="0" smtClean="0">
                <a:solidFill>
                  <a:srgbClr val="0000FF"/>
                </a:solidFill>
              </a:rPr>
              <a:t>t</a:t>
            </a:r>
            <a:r>
              <a:rPr lang="en-US" sz="2400" baseline="-25000" dirty="0" smtClean="0">
                <a:solidFill>
                  <a:srgbClr val="0000FF"/>
                </a:solidFill>
              </a:rPr>
              <a:t>-1</a:t>
            </a:r>
            <a:r>
              <a:rPr lang="en-US" sz="2400" dirty="0" smtClean="0">
                <a:solidFill>
                  <a:srgbClr val="0000FF"/>
                </a:solidFill>
              </a:rPr>
              <a:t>)  </a:t>
            </a:r>
            <a:r>
              <a:rPr lang="en-US" sz="2400" dirty="0" smtClean="0"/>
              <a:t>simplify to?</a:t>
            </a:r>
          </a:p>
          <a:p>
            <a:pPr lvl="1">
              <a:buNone/>
            </a:pPr>
            <a:r>
              <a:rPr lang="en-US" sz="2400" dirty="0" smtClean="0"/>
              <a:t>	</a:t>
            </a:r>
            <a:r>
              <a:rPr lang="en-US" sz="2400" dirty="0" smtClean="0">
                <a:solidFill>
                  <a:srgbClr val="0000FF"/>
                </a:solidFill>
              </a:rPr>
              <a:t> P(E</a:t>
            </a:r>
            <a:r>
              <a:rPr lang="en-US" sz="2400" i="1" baseline="-25000" dirty="0" smtClean="0">
                <a:solidFill>
                  <a:srgbClr val="0000FF"/>
                </a:solidFill>
              </a:rPr>
              <a:t>t</a:t>
            </a:r>
            <a:r>
              <a:rPr lang="en-US" sz="2400" dirty="0" smtClean="0">
                <a:solidFill>
                  <a:srgbClr val="0000FF"/>
                </a:solidFill>
              </a:rPr>
              <a:t> | </a:t>
            </a:r>
            <a:r>
              <a:rPr lang="en-US" sz="2400" b="1" dirty="0" smtClean="0">
                <a:solidFill>
                  <a:srgbClr val="0000FF"/>
                </a:solidFill>
              </a:rPr>
              <a:t>X</a:t>
            </a:r>
            <a:r>
              <a:rPr lang="en-US" sz="2400" baseline="-25000" dirty="0" smtClean="0">
                <a:solidFill>
                  <a:srgbClr val="0000FF"/>
                </a:solidFill>
              </a:rPr>
              <a:t>0:</a:t>
            </a:r>
            <a:r>
              <a:rPr lang="en-US" sz="2400" i="1" baseline="-25000" dirty="0" smtClean="0">
                <a:solidFill>
                  <a:srgbClr val="0000FF"/>
                </a:solidFill>
              </a:rPr>
              <a:t>t</a:t>
            </a:r>
            <a:r>
              <a:rPr lang="en-US" sz="2400" dirty="0" smtClean="0">
                <a:solidFill>
                  <a:srgbClr val="0000FF"/>
                </a:solidFill>
              </a:rPr>
              <a:t>, </a:t>
            </a:r>
            <a:r>
              <a:rPr lang="en-US" sz="2400" b="1" dirty="0" smtClean="0">
                <a:solidFill>
                  <a:srgbClr val="0000FF"/>
                </a:solidFill>
              </a:rPr>
              <a:t>E</a:t>
            </a:r>
            <a:r>
              <a:rPr lang="en-US" sz="2400" baseline="-25000" dirty="0" smtClean="0">
                <a:solidFill>
                  <a:srgbClr val="0000FF"/>
                </a:solidFill>
              </a:rPr>
              <a:t>1:</a:t>
            </a:r>
            <a:r>
              <a:rPr lang="en-US" sz="2400" i="1" baseline="-25000" dirty="0" smtClean="0">
                <a:solidFill>
                  <a:srgbClr val="0000FF"/>
                </a:solidFill>
              </a:rPr>
              <a:t>t</a:t>
            </a:r>
            <a:r>
              <a:rPr lang="en-US" sz="2400" baseline="-25000" dirty="0" smtClean="0">
                <a:solidFill>
                  <a:srgbClr val="0000FF"/>
                </a:solidFill>
              </a:rPr>
              <a:t>-1</a:t>
            </a:r>
            <a:r>
              <a:rPr lang="en-US" sz="2400" dirty="0" smtClean="0">
                <a:solidFill>
                  <a:srgbClr val="0000FF"/>
                </a:solidFill>
              </a:rPr>
              <a:t>)  = P(E</a:t>
            </a:r>
            <a:r>
              <a:rPr lang="en-US" sz="2400" i="1" baseline="-25000" dirty="0" smtClean="0">
                <a:solidFill>
                  <a:srgbClr val="0000FF"/>
                </a:solidFill>
              </a:rPr>
              <a:t>t</a:t>
            </a:r>
            <a:r>
              <a:rPr lang="en-US" sz="2400" dirty="0" smtClean="0">
                <a:solidFill>
                  <a:srgbClr val="0000FF"/>
                </a:solidFill>
              </a:rPr>
              <a:t> | X</a:t>
            </a:r>
            <a:r>
              <a:rPr lang="en-US" sz="2400" i="1" baseline="-25000" dirty="0" smtClean="0">
                <a:solidFill>
                  <a:srgbClr val="0000FF"/>
                </a:solidFill>
              </a:rPr>
              <a:t>t</a:t>
            </a:r>
            <a:r>
              <a:rPr lang="en-US" sz="2400" dirty="0" smtClean="0">
                <a:solidFill>
                  <a:srgbClr val="0000FF"/>
                </a:solidFill>
              </a:rPr>
              <a:t>) </a:t>
            </a:r>
            <a:endParaRPr lang="en-US" sz="2400" dirty="0" smtClean="0"/>
          </a:p>
        </p:txBody>
      </p:sp>
      <p:sp>
        <p:nvSpPr>
          <p:cNvPr id="11" name="Oval 10"/>
          <p:cNvSpPr/>
          <p:nvPr/>
        </p:nvSpPr>
        <p:spPr>
          <a:xfrm>
            <a:off x="8382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0</a:t>
            </a:r>
            <a:endParaRPr lang="en-US" sz="2400" dirty="0"/>
          </a:p>
        </p:txBody>
      </p:sp>
      <p:sp>
        <p:nvSpPr>
          <p:cNvPr id="12" name="Oval 11"/>
          <p:cNvSpPr/>
          <p:nvPr/>
        </p:nvSpPr>
        <p:spPr>
          <a:xfrm>
            <a:off x="2133600" y="6106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baseline="-25000" dirty="0" smtClean="0">
                <a:solidFill>
                  <a:srgbClr val="0000FF"/>
                </a:solidFill>
              </a:rPr>
              <a:t>1</a:t>
            </a:r>
            <a:endParaRPr lang="en-US" sz="2400" dirty="0"/>
          </a:p>
        </p:txBody>
      </p:sp>
      <p:sp>
        <p:nvSpPr>
          <p:cNvPr id="13" name="Oval 12"/>
          <p:cNvSpPr/>
          <p:nvPr/>
        </p:nvSpPr>
        <p:spPr>
          <a:xfrm>
            <a:off x="2133600" y="51924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1</a:t>
            </a:r>
            <a:endParaRPr lang="en-US" sz="2400" dirty="0"/>
          </a:p>
        </p:txBody>
      </p:sp>
      <p:sp>
        <p:nvSpPr>
          <p:cNvPr id="14" name="Oval 13"/>
          <p:cNvSpPr/>
          <p:nvPr/>
        </p:nvSpPr>
        <p:spPr>
          <a:xfrm>
            <a:off x="57912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i="1" baseline="-25000" dirty="0" smtClean="0">
                <a:solidFill>
                  <a:srgbClr val="0000FF"/>
                </a:solidFill>
              </a:rPr>
              <a:t>t</a:t>
            </a:r>
            <a:r>
              <a:rPr lang="en-US" sz="2400" baseline="-25000" dirty="0" smtClean="0">
                <a:solidFill>
                  <a:srgbClr val="0000FF"/>
                </a:solidFill>
              </a:rPr>
              <a:t>-1</a:t>
            </a:r>
            <a:endParaRPr lang="en-US" sz="2400" dirty="0"/>
          </a:p>
        </p:txBody>
      </p:sp>
      <p:sp>
        <p:nvSpPr>
          <p:cNvPr id="15" name="Oval 14"/>
          <p:cNvSpPr/>
          <p:nvPr/>
        </p:nvSpPr>
        <p:spPr>
          <a:xfrm>
            <a:off x="57912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i="1" baseline="-25000" dirty="0" smtClean="0">
                <a:solidFill>
                  <a:srgbClr val="0000FF"/>
                </a:solidFill>
              </a:rPr>
              <a:t>t</a:t>
            </a:r>
            <a:r>
              <a:rPr lang="en-US" sz="2400" baseline="-25000" dirty="0" smtClean="0">
                <a:solidFill>
                  <a:srgbClr val="0000FF"/>
                </a:solidFill>
              </a:rPr>
              <a:t>-1</a:t>
            </a:r>
            <a:endParaRPr lang="en-US" sz="2400" dirty="0"/>
          </a:p>
        </p:txBody>
      </p:sp>
      <p:sp>
        <p:nvSpPr>
          <p:cNvPr id="16" name="Oval 15"/>
          <p:cNvSpPr/>
          <p:nvPr/>
        </p:nvSpPr>
        <p:spPr>
          <a:xfrm>
            <a:off x="70866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i="1" baseline="-25000" dirty="0" smtClean="0">
                <a:solidFill>
                  <a:srgbClr val="0000FF"/>
                </a:solidFill>
              </a:rPr>
              <a:t>t</a:t>
            </a:r>
            <a:endParaRPr lang="en-US" sz="2400" i="1" dirty="0"/>
          </a:p>
        </p:txBody>
      </p:sp>
      <p:sp>
        <p:nvSpPr>
          <p:cNvPr id="17" name="Oval 16"/>
          <p:cNvSpPr/>
          <p:nvPr/>
        </p:nvSpPr>
        <p:spPr>
          <a:xfrm>
            <a:off x="70866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i="1" baseline="-25000" dirty="0" smtClean="0">
                <a:solidFill>
                  <a:srgbClr val="0000FF"/>
                </a:solidFill>
              </a:rPr>
              <a:t>t</a:t>
            </a:r>
            <a:endParaRPr lang="en-US" sz="2400" i="1" dirty="0"/>
          </a:p>
        </p:txBody>
      </p:sp>
      <p:cxnSp>
        <p:nvCxnSpPr>
          <p:cNvPr id="19" name="Straight Arrow Connector 18"/>
          <p:cNvCxnSpPr>
            <a:stCxn id="11" idx="6"/>
            <a:endCxn id="13" idx="2"/>
          </p:cNvCxnSpPr>
          <p:nvPr/>
        </p:nvCxnSpPr>
        <p:spPr>
          <a:xfrm>
            <a:off x="1752600" y="54537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05600" y="5410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2394857" y="59109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60532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7348651" y="59101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0480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410200" y="54528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686181" y="5029200"/>
            <a:ext cx="800219" cy="830997"/>
          </a:xfrm>
          <a:prstGeom prst="rect">
            <a:avLst/>
          </a:prstGeom>
          <a:noFill/>
        </p:spPr>
        <p:txBody>
          <a:bodyPr wrap="none" rtlCol="0">
            <a:spAutoFit/>
          </a:bodyPr>
          <a:lstStyle/>
          <a:p>
            <a:r>
              <a:rPr lang="en-US" sz="4800" dirty="0" smtClean="0"/>
              <a:t>…</a:t>
            </a:r>
            <a:endParaRPr lang="en-US" sz="4800" dirty="0"/>
          </a:p>
        </p:txBody>
      </p:sp>
      <p:sp>
        <p:nvSpPr>
          <p:cNvPr id="38" name="Oval 37"/>
          <p:cNvSpPr/>
          <p:nvPr/>
        </p:nvSpPr>
        <p:spPr>
          <a:xfrm>
            <a:off x="3429000" y="6096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baseline="-25000" dirty="0" smtClean="0">
                <a:solidFill>
                  <a:srgbClr val="0000FF"/>
                </a:solidFill>
              </a:rPr>
              <a:t>2</a:t>
            </a:r>
            <a:endParaRPr lang="en-US" sz="2400" dirty="0"/>
          </a:p>
        </p:txBody>
      </p:sp>
      <p:sp>
        <p:nvSpPr>
          <p:cNvPr id="39" name="Oval 38"/>
          <p:cNvSpPr/>
          <p:nvPr/>
        </p:nvSpPr>
        <p:spPr>
          <a:xfrm>
            <a:off x="3429000" y="51816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2</a:t>
            </a:r>
            <a:endParaRPr lang="en-US" sz="2400" dirty="0"/>
          </a:p>
        </p:txBody>
      </p:sp>
      <p:cxnSp>
        <p:nvCxnSpPr>
          <p:cNvPr id="40" name="Straight Arrow Connector 39"/>
          <p:cNvCxnSpPr>
            <a:stCxn id="39" idx="4"/>
            <a:endCxn id="38" idx="0"/>
          </p:cNvCxnSpPr>
          <p:nvPr/>
        </p:nvCxnSpPr>
        <p:spPr>
          <a:xfrm rot="5400000">
            <a:off x="3690257" y="59000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343400" y="54419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649"/>
          <a:stretch>
            <a:fillRect/>
          </a:stretch>
        </p:blipFill>
        <p:spPr bwMode="auto">
          <a:xfrm>
            <a:off x="2253861" y="1881975"/>
            <a:ext cx="6280539" cy="3051084"/>
          </a:xfrm>
          <a:prstGeom prst="rect">
            <a:avLst/>
          </a:prstGeom>
          <a:noFill/>
          <a:ln w="9525">
            <a:noFill/>
            <a:miter lim="800000"/>
            <a:headEnd/>
            <a:tailEnd/>
          </a:ln>
        </p:spPr>
      </p:pic>
      <p:sp>
        <p:nvSpPr>
          <p:cNvPr id="5" name="TextBox 4"/>
          <p:cNvSpPr txBox="1"/>
          <p:nvPr/>
        </p:nvSpPr>
        <p:spPr>
          <a:xfrm>
            <a:off x="689865" y="2937546"/>
            <a:ext cx="911472" cy="494172"/>
          </a:xfrm>
          <a:prstGeom prst="rect">
            <a:avLst/>
          </a:prstGeom>
          <a:noFill/>
        </p:spPr>
        <p:txBody>
          <a:bodyPr wrap="none" rtlCol="0">
            <a:spAutoFit/>
          </a:bodyPr>
          <a:lstStyle/>
          <a:p>
            <a:r>
              <a:rPr lang="en-US" sz="2400" dirty="0" smtClean="0">
                <a:solidFill>
                  <a:srgbClr val="0000FF"/>
                </a:solidFill>
              </a:rPr>
              <a:t>state</a:t>
            </a:r>
            <a:endParaRPr lang="en-US" sz="2400" dirty="0">
              <a:solidFill>
                <a:srgbClr val="0000FF"/>
              </a:solidFill>
            </a:endParaRPr>
          </a:p>
        </p:txBody>
      </p:sp>
      <p:sp>
        <p:nvSpPr>
          <p:cNvPr id="6" name="TextBox 5"/>
          <p:cNvSpPr txBox="1"/>
          <p:nvPr/>
        </p:nvSpPr>
        <p:spPr>
          <a:xfrm>
            <a:off x="689865" y="4405724"/>
            <a:ext cx="1518892" cy="494172"/>
          </a:xfrm>
          <a:prstGeom prst="rect">
            <a:avLst/>
          </a:prstGeom>
          <a:noFill/>
        </p:spPr>
        <p:txBody>
          <a:bodyPr wrap="none" rtlCol="0">
            <a:spAutoFit/>
          </a:bodyPr>
          <a:lstStyle/>
          <a:p>
            <a:r>
              <a:rPr lang="en-US" sz="2400" dirty="0" smtClean="0">
                <a:solidFill>
                  <a:srgbClr val="0000FF"/>
                </a:solidFill>
              </a:rPr>
              <a:t>evidence</a:t>
            </a:r>
            <a:endParaRPr lang="en-US" sz="2400" dirty="0">
              <a:solidFill>
                <a:srgbClr val="0000FF"/>
              </a:solidFill>
            </a:endParaRPr>
          </a:p>
        </p:txBody>
      </p:sp>
      <p:sp>
        <p:nvSpPr>
          <p:cNvPr id="7" name="Rectangle 6"/>
          <p:cNvSpPr/>
          <p:nvPr/>
        </p:nvSpPr>
        <p:spPr>
          <a:xfrm>
            <a:off x="3657601" y="1963540"/>
            <a:ext cx="1451052" cy="998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87115" y="3470870"/>
            <a:ext cx="1415976" cy="89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792162"/>
          </a:xfrm>
        </p:spPr>
        <p:txBody>
          <a:bodyPr/>
          <a:lstStyle/>
          <a:p>
            <a:r>
              <a:rPr lang="en-US" dirty="0" smtClean="0"/>
              <a:t>Example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649"/>
          <a:stretch>
            <a:fillRect/>
          </a:stretch>
        </p:blipFill>
        <p:spPr bwMode="auto">
          <a:xfrm>
            <a:off x="2177661" y="1881975"/>
            <a:ext cx="6280539" cy="3051074"/>
          </a:xfrm>
          <a:prstGeom prst="rect">
            <a:avLst/>
          </a:prstGeom>
          <a:noFill/>
          <a:ln w="9525">
            <a:noFill/>
            <a:miter lim="800000"/>
            <a:headEnd/>
            <a:tailEnd/>
          </a:ln>
        </p:spPr>
      </p:pic>
      <p:sp>
        <p:nvSpPr>
          <p:cNvPr id="5" name="TextBox 4"/>
          <p:cNvSpPr txBox="1"/>
          <p:nvPr/>
        </p:nvSpPr>
        <p:spPr>
          <a:xfrm>
            <a:off x="689865" y="2937546"/>
            <a:ext cx="911472" cy="494172"/>
          </a:xfrm>
          <a:prstGeom prst="rect">
            <a:avLst/>
          </a:prstGeom>
          <a:noFill/>
        </p:spPr>
        <p:txBody>
          <a:bodyPr wrap="none" rtlCol="0">
            <a:spAutoFit/>
          </a:bodyPr>
          <a:lstStyle/>
          <a:p>
            <a:r>
              <a:rPr lang="en-US" sz="2400" dirty="0" smtClean="0">
                <a:solidFill>
                  <a:srgbClr val="0000FF"/>
                </a:solidFill>
              </a:rPr>
              <a:t>state</a:t>
            </a:r>
            <a:endParaRPr lang="en-US" sz="2400" dirty="0">
              <a:solidFill>
                <a:srgbClr val="0000FF"/>
              </a:solidFill>
            </a:endParaRPr>
          </a:p>
        </p:txBody>
      </p:sp>
      <p:sp>
        <p:nvSpPr>
          <p:cNvPr id="6" name="TextBox 5"/>
          <p:cNvSpPr txBox="1"/>
          <p:nvPr/>
        </p:nvSpPr>
        <p:spPr>
          <a:xfrm>
            <a:off x="689865" y="4405724"/>
            <a:ext cx="1518892" cy="494172"/>
          </a:xfrm>
          <a:prstGeom prst="rect">
            <a:avLst/>
          </a:prstGeom>
          <a:noFill/>
        </p:spPr>
        <p:txBody>
          <a:bodyPr wrap="none" rtlCol="0">
            <a:spAutoFit/>
          </a:bodyPr>
          <a:lstStyle/>
          <a:p>
            <a:r>
              <a:rPr lang="en-US" sz="2400" dirty="0" smtClean="0">
                <a:solidFill>
                  <a:srgbClr val="0000FF"/>
                </a:solidFill>
              </a:rPr>
              <a:t>evidence</a:t>
            </a:r>
            <a:endParaRPr lang="en-US" sz="2400" dirty="0">
              <a:solidFill>
                <a:srgbClr val="0000FF"/>
              </a:solidFill>
            </a:endParaRPr>
          </a:p>
        </p:txBody>
      </p:sp>
      <p:sp>
        <p:nvSpPr>
          <p:cNvPr id="2" name="Title 1"/>
          <p:cNvSpPr>
            <a:spLocks noGrp="1"/>
          </p:cNvSpPr>
          <p:nvPr>
            <p:ph type="title"/>
          </p:nvPr>
        </p:nvSpPr>
        <p:spPr>
          <a:xfrm>
            <a:off x="457200" y="0"/>
            <a:ext cx="8229600" cy="792162"/>
          </a:xfrm>
        </p:spPr>
        <p:txBody>
          <a:bodyPr/>
          <a:lstStyle/>
          <a:p>
            <a:r>
              <a:rPr lang="en-US" dirty="0" smtClean="0"/>
              <a:t>Example</a:t>
            </a:r>
            <a:endParaRPr lang="en-US" dirty="0"/>
          </a:p>
        </p:txBody>
      </p:sp>
      <p:sp>
        <p:nvSpPr>
          <p:cNvPr id="12" name="TextBox 11"/>
          <p:cNvSpPr txBox="1"/>
          <p:nvPr/>
        </p:nvSpPr>
        <p:spPr>
          <a:xfrm>
            <a:off x="3124200" y="1595735"/>
            <a:ext cx="2451120" cy="461665"/>
          </a:xfrm>
          <a:prstGeom prst="rect">
            <a:avLst/>
          </a:prstGeom>
          <a:noFill/>
        </p:spPr>
        <p:txBody>
          <a:bodyPr wrap="none" rtlCol="0">
            <a:spAutoFit/>
          </a:bodyPr>
          <a:lstStyle/>
          <a:p>
            <a:r>
              <a:rPr lang="en-US" sz="2400" dirty="0" smtClean="0">
                <a:solidFill>
                  <a:srgbClr val="0000FF"/>
                </a:solidFill>
              </a:rPr>
              <a:t>Transition model</a:t>
            </a:r>
            <a:endParaRPr lang="en-US" sz="2400" dirty="0">
              <a:solidFill>
                <a:srgbClr val="0000FF"/>
              </a:solidFill>
            </a:endParaRPr>
          </a:p>
        </p:txBody>
      </p:sp>
      <p:sp>
        <p:nvSpPr>
          <p:cNvPr id="13" name="TextBox 12"/>
          <p:cNvSpPr txBox="1"/>
          <p:nvPr/>
        </p:nvSpPr>
        <p:spPr>
          <a:xfrm>
            <a:off x="4953000" y="5562600"/>
            <a:ext cx="2770310" cy="461665"/>
          </a:xfrm>
          <a:prstGeom prst="rect">
            <a:avLst/>
          </a:prstGeom>
          <a:noFill/>
        </p:spPr>
        <p:txBody>
          <a:bodyPr wrap="none" rtlCol="0">
            <a:spAutoFit/>
          </a:bodyPr>
          <a:lstStyle/>
          <a:p>
            <a:r>
              <a:rPr lang="en-US" sz="2400" dirty="0" smtClean="0">
                <a:solidFill>
                  <a:srgbClr val="0000FF"/>
                </a:solidFill>
              </a:rPr>
              <a:t>Observation model</a:t>
            </a:r>
            <a:endParaRPr lang="en-US" sz="2400" dirty="0">
              <a:solidFill>
                <a:srgbClr val="0000FF"/>
              </a:solidFill>
            </a:endParaRPr>
          </a:p>
        </p:txBody>
      </p:sp>
      <p:cxnSp>
        <p:nvCxnSpPr>
          <p:cNvPr id="22" name="Straight Arrow Connector 21"/>
          <p:cNvCxnSpPr>
            <a:stCxn id="13" idx="0"/>
          </p:cNvCxnSpPr>
          <p:nvPr/>
        </p:nvCxnSpPr>
        <p:spPr>
          <a:xfrm rot="16200000" flipV="1">
            <a:off x="5721778" y="4946222"/>
            <a:ext cx="1219200" cy="13555"/>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An alternative visualization</a:t>
            </a: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200771879"/>
              </p:ext>
            </p:extLst>
          </p:nvPr>
        </p:nvGraphicFramePr>
        <p:xfrm>
          <a:off x="1752600" y="5410200"/>
          <a:ext cx="2667000" cy="1036320"/>
        </p:xfrm>
        <a:graphic>
          <a:graphicData uri="http://schemas.openxmlformats.org/drawingml/2006/table">
            <a:tbl>
              <a:tblPr firstRow="1" bandRow="1">
                <a:tableStyleId>{F5AB1C69-6EDB-4FF4-983F-18BD219EF322}</a:tableStyleId>
              </a:tblPr>
              <a:tblGrid>
                <a:gridCol w="889000"/>
                <a:gridCol w="889000"/>
                <a:gridCol w="889000"/>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smtClean="0">
                          <a:solidFill>
                            <a:schemeClr val="tx1"/>
                          </a:solidFill>
                        </a:rPr>
                        <a:t>R</a:t>
                      </a:r>
                      <a:r>
                        <a:rPr lang="en-US" sz="1600" b="0" baseline="-25000" dirty="0" err="1" smtClean="0">
                          <a:solidFill>
                            <a:schemeClr val="tx1"/>
                          </a:solidFill>
                        </a:rPr>
                        <a:t>t</a:t>
                      </a:r>
                      <a:r>
                        <a:rPr lang="en-US" sz="1600" b="0" baseline="0" dirty="0" smtClean="0">
                          <a:solidFill>
                            <a:schemeClr val="tx1"/>
                          </a:solidFill>
                        </a:rPr>
                        <a:t> = T</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smtClean="0">
                          <a:solidFill>
                            <a:schemeClr val="tx1"/>
                          </a:solidFill>
                        </a:rPr>
                        <a:t>R</a:t>
                      </a:r>
                      <a:r>
                        <a:rPr lang="en-US" sz="1600" b="0" baseline="-25000" dirty="0" err="1" smtClean="0">
                          <a:solidFill>
                            <a:schemeClr val="tx1"/>
                          </a:solidFill>
                        </a:rPr>
                        <a:t>t</a:t>
                      </a:r>
                      <a:r>
                        <a:rPr lang="en-US" sz="1600" b="0" baseline="0" dirty="0" smtClean="0">
                          <a:solidFill>
                            <a:schemeClr val="tx1"/>
                          </a:solidFill>
                        </a:rPr>
                        <a:t> = F</a:t>
                      </a:r>
                      <a:endParaRPr lang="en-US" sz="1600" b="0" dirty="0" smtClean="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5440">
                <a:tc>
                  <a:txBody>
                    <a:bodyPr/>
                    <a:lstStyle/>
                    <a:p>
                      <a:pPr algn="ctr"/>
                      <a:r>
                        <a:rPr lang="en-US" sz="1600" dirty="0" smtClean="0"/>
                        <a:t>R</a:t>
                      </a:r>
                      <a:r>
                        <a:rPr lang="en-US" sz="1600" baseline="-25000" dirty="0" smtClean="0"/>
                        <a:t>t-1</a:t>
                      </a:r>
                      <a:r>
                        <a:rPr lang="en-US" sz="1600" baseline="0" dirty="0" smtClean="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smtClean="0">
                          <a:solidFill>
                            <a:schemeClr val="tx1"/>
                          </a:solidFill>
                        </a:rPr>
                        <a:t>0.7</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smtClean="0">
                          <a:solidFill>
                            <a:schemeClr val="tx1"/>
                          </a:solidFill>
                        </a:rPr>
                        <a:t>0.3</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a:t>
                      </a:r>
                      <a:r>
                        <a:rPr lang="en-US" sz="1600" baseline="-25000" dirty="0" smtClean="0"/>
                        <a:t>t-1</a:t>
                      </a:r>
                      <a:r>
                        <a:rPr lang="en-US" sz="1600" baseline="0" dirty="0" smtClean="0"/>
                        <a:t> = F</a:t>
                      </a: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smtClean="0">
                          <a:solidFill>
                            <a:schemeClr val="tx1"/>
                          </a:solidFill>
                        </a:rPr>
                        <a:t>0.3</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smtClean="0">
                          <a:solidFill>
                            <a:schemeClr val="tx1"/>
                          </a:solidFill>
                        </a:rPr>
                        <a:t>0.7</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907466203"/>
              </p:ext>
            </p:extLst>
          </p:nvPr>
        </p:nvGraphicFramePr>
        <p:xfrm>
          <a:off x="6400800" y="5410200"/>
          <a:ext cx="2667000" cy="1036320"/>
        </p:xfrm>
        <a:graphic>
          <a:graphicData uri="http://schemas.openxmlformats.org/drawingml/2006/table">
            <a:tbl>
              <a:tblPr firstRow="1" bandRow="1">
                <a:tableStyleId>{F5AB1C69-6EDB-4FF4-983F-18BD219EF322}</a:tableStyleId>
              </a:tblPr>
              <a:tblGrid>
                <a:gridCol w="889000"/>
                <a:gridCol w="889000"/>
                <a:gridCol w="889000"/>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smtClean="0">
                          <a:solidFill>
                            <a:schemeClr val="tx1"/>
                          </a:solidFill>
                        </a:rPr>
                        <a:t>U</a:t>
                      </a:r>
                      <a:r>
                        <a:rPr lang="en-US" sz="1600" b="0" baseline="-25000" dirty="0" err="1" smtClean="0">
                          <a:solidFill>
                            <a:schemeClr val="tx1"/>
                          </a:solidFill>
                        </a:rPr>
                        <a:t>t</a:t>
                      </a:r>
                      <a:r>
                        <a:rPr lang="en-US" sz="1600" b="0" baseline="0" dirty="0" smtClean="0">
                          <a:solidFill>
                            <a:schemeClr val="tx1"/>
                          </a:solidFill>
                        </a:rPr>
                        <a:t> = T</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smtClean="0">
                          <a:solidFill>
                            <a:schemeClr val="tx1"/>
                          </a:solidFill>
                        </a:rPr>
                        <a:t>U</a:t>
                      </a:r>
                      <a:r>
                        <a:rPr lang="en-US" sz="1600" b="0" baseline="-25000" dirty="0" err="1" smtClean="0">
                          <a:solidFill>
                            <a:schemeClr val="tx1"/>
                          </a:solidFill>
                        </a:rPr>
                        <a:t>t</a:t>
                      </a:r>
                      <a:r>
                        <a:rPr lang="en-US" sz="1600" b="0" baseline="0" dirty="0" smtClean="0">
                          <a:solidFill>
                            <a:schemeClr val="tx1"/>
                          </a:solidFill>
                        </a:rPr>
                        <a:t> = F</a:t>
                      </a:r>
                      <a:endParaRPr lang="en-US" sz="1600" b="0" dirty="0" smtClean="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5440">
                <a:tc>
                  <a:txBody>
                    <a:bodyPr/>
                    <a:lstStyle/>
                    <a:p>
                      <a:pPr algn="ctr"/>
                      <a:r>
                        <a:rPr lang="en-US" sz="1600" dirty="0" err="1" smtClean="0"/>
                        <a:t>R</a:t>
                      </a:r>
                      <a:r>
                        <a:rPr lang="en-US" sz="1600" baseline="-25000" dirty="0" err="1" smtClean="0"/>
                        <a:t>t</a:t>
                      </a:r>
                      <a:r>
                        <a:rPr lang="en-US" sz="1600" baseline="0" dirty="0" smtClean="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smtClean="0">
                          <a:solidFill>
                            <a:schemeClr val="tx1"/>
                          </a:solidFill>
                        </a:rPr>
                        <a:t>0.9</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smtClean="0">
                          <a:solidFill>
                            <a:schemeClr val="tx1"/>
                          </a:solidFill>
                        </a:rPr>
                        <a:t>0.1</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R</a:t>
                      </a:r>
                      <a:r>
                        <a:rPr lang="en-US" sz="1600" baseline="-25000" dirty="0" err="1" smtClean="0"/>
                        <a:t>t</a:t>
                      </a:r>
                      <a:r>
                        <a:rPr lang="en-US" sz="1600" baseline="0" dirty="0" smtClean="0"/>
                        <a:t> = F</a:t>
                      </a: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smtClean="0">
                          <a:solidFill>
                            <a:schemeClr val="tx1"/>
                          </a:solidFill>
                        </a:rPr>
                        <a:t>0.2</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smtClean="0">
                          <a:solidFill>
                            <a:schemeClr val="tx1"/>
                          </a:solidFill>
                        </a:rPr>
                        <a:t>0.8</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3" name="TextBox 22"/>
          <p:cNvSpPr txBox="1"/>
          <p:nvPr/>
        </p:nvSpPr>
        <p:spPr>
          <a:xfrm>
            <a:off x="76200" y="5602069"/>
            <a:ext cx="1828800" cy="646331"/>
          </a:xfrm>
          <a:prstGeom prst="rect">
            <a:avLst/>
          </a:prstGeom>
          <a:noFill/>
        </p:spPr>
        <p:txBody>
          <a:bodyPr wrap="square" rtlCol="0">
            <a:spAutoFit/>
          </a:bodyPr>
          <a:lstStyle/>
          <a:p>
            <a:pPr algn="ctr"/>
            <a:r>
              <a:rPr lang="en-US" dirty="0" smtClean="0">
                <a:solidFill>
                  <a:srgbClr val="0000FF"/>
                </a:solidFill>
              </a:rPr>
              <a:t>Transition probabilities</a:t>
            </a:r>
            <a:endParaRPr lang="en-US" dirty="0">
              <a:solidFill>
                <a:srgbClr val="0000FF"/>
              </a:solidFill>
            </a:endParaRPr>
          </a:p>
        </p:txBody>
      </p:sp>
      <p:sp>
        <p:nvSpPr>
          <p:cNvPr id="24" name="TextBox 23"/>
          <p:cNvSpPr txBox="1"/>
          <p:nvPr/>
        </p:nvSpPr>
        <p:spPr>
          <a:xfrm>
            <a:off x="4419600" y="5486400"/>
            <a:ext cx="2133600" cy="923330"/>
          </a:xfrm>
          <a:prstGeom prst="rect">
            <a:avLst/>
          </a:prstGeom>
          <a:noFill/>
        </p:spPr>
        <p:txBody>
          <a:bodyPr wrap="square" rtlCol="0">
            <a:spAutoFit/>
          </a:bodyPr>
          <a:lstStyle/>
          <a:p>
            <a:pPr algn="ctr"/>
            <a:r>
              <a:rPr lang="en-US" dirty="0" smtClean="0">
                <a:solidFill>
                  <a:srgbClr val="0000FF"/>
                </a:solidFill>
              </a:rPr>
              <a:t>Observation (emission) probabilities</a:t>
            </a:r>
            <a:endParaRPr lang="en-US" dirty="0">
              <a:solidFill>
                <a:srgbClr val="0000FF"/>
              </a:solidFill>
            </a:endParaRPr>
          </a:p>
        </p:txBody>
      </p:sp>
      <p:sp>
        <p:nvSpPr>
          <p:cNvPr id="12" name="Oval 4"/>
          <p:cNvSpPr>
            <a:spLocks noChangeArrowheads="1"/>
          </p:cNvSpPr>
          <p:nvPr/>
        </p:nvSpPr>
        <p:spPr bwMode="auto">
          <a:xfrm>
            <a:off x="3352800" y="2528888"/>
            <a:ext cx="609600" cy="609600"/>
          </a:xfrm>
          <a:prstGeom prst="ellipse">
            <a:avLst/>
          </a:prstGeom>
          <a:solidFill>
            <a:schemeClr val="accent1"/>
          </a:solidFill>
          <a:ln w="28575">
            <a:solidFill>
              <a:schemeClr val="tx1"/>
            </a:solidFill>
            <a:round/>
            <a:headEnd/>
            <a:tailEnd/>
          </a:ln>
        </p:spPr>
        <p:txBody>
          <a:bodyPr wrap="none" anchor="ctr"/>
          <a:lstStyle/>
          <a:p>
            <a:pPr algn="ctr"/>
            <a:r>
              <a:rPr lang="en-US" dirty="0" smtClean="0"/>
              <a:t>R=T</a:t>
            </a:r>
            <a:endParaRPr lang="en-US" dirty="0"/>
          </a:p>
        </p:txBody>
      </p:sp>
      <p:sp>
        <p:nvSpPr>
          <p:cNvPr id="13" name="Oval 5"/>
          <p:cNvSpPr>
            <a:spLocks noChangeArrowheads="1"/>
          </p:cNvSpPr>
          <p:nvPr/>
        </p:nvSpPr>
        <p:spPr bwMode="auto">
          <a:xfrm>
            <a:off x="4800600" y="2528888"/>
            <a:ext cx="609600" cy="609600"/>
          </a:xfrm>
          <a:prstGeom prst="ellipse">
            <a:avLst/>
          </a:prstGeom>
          <a:solidFill>
            <a:srgbClr val="FFCC00"/>
          </a:solidFill>
          <a:ln w="28575">
            <a:solidFill>
              <a:schemeClr val="tx1"/>
            </a:solidFill>
            <a:round/>
            <a:headEnd/>
            <a:tailEnd/>
          </a:ln>
        </p:spPr>
        <p:txBody>
          <a:bodyPr wrap="none" anchor="ctr"/>
          <a:lstStyle/>
          <a:p>
            <a:pPr algn="ctr"/>
            <a:r>
              <a:rPr lang="en-US" dirty="0" smtClean="0"/>
              <a:t>R=F</a:t>
            </a:r>
            <a:endParaRPr lang="en-US" dirty="0"/>
          </a:p>
        </p:txBody>
      </p:sp>
      <p:cxnSp>
        <p:nvCxnSpPr>
          <p:cNvPr id="14" name="AutoShape 6"/>
          <p:cNvCxnSpPr>
            <a:cxnSpLocks noChangeShapeType="1"/>
            <a:stCxn id="12" idx="0"/>
            <a:endCxn id="13" idx="0"/>
          </p:cNvCxnSpPr>
          <p:nvPr/>
        </p:nvCxnSpPr>
        <p:spPr bwMode="auto">
          <a:xfrm rot="5400000" flipV="1">
            <a:off x="4380706" y="1791494"/>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5" name="AutoShape 7"/>
          <p:cNvCxnSpPr>
            <a:cxnSpLocks noChangeShapeType="1"/>
            <a:stCxn id="13" idx="4"/>
            <a:endCxn id="12" idx="4"/>
          </p:cNvCxnSpPr>
          <p:nvPr/>
        </p:nvCxnSpPr>
        <p:spPr bwMode="auto">
          <a:xfrm rot="5400000">
            <a:off x="4380706" y="2429669"/>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6" name="AutoShape 8"/>
          <p:cNvCxnSpPr>
            <a:cxnSpLocks noChangeShapeType="1"/>
            <a:stCxn id="13" idx="7"/>
            <a:endCxn id="13" idx="6"/>
          </p:cNvCxnSpPr>
          <p:nvPr/>
        </p:nvCxnSpPr>
        <p:spPr bwMode="auto">
          <a:xfrm rot="5400000" flipV="1">
            <a:off x="5257800" y="2667000"/>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7" name="AutoShape 9"/>
          <p:cNvCxnSpPr>
            <a:cxnSpLocks noChangeShapeType="1"/>
            <a:stCxn id="12" idx="3"/>
            <a:endCxn id="12" idx="2"/>
          </p:cNvCxnSpPr>
          <p:nvPr/>
        </p:nvCxnSpPr>
        <p:spPr bwMode="auto">
          <a:xfrm rot="16200000" flipV="1">
            <a:off x="3275012" y="2897188"/>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8" name="Text Box 10"/>
          <p:cNvSpPr txBox="1">
            <a:spLocks noChangeArrowheads="1"/>
          </p:cNvSpPr>
          <p:nvPr/>
        </p:nvSpPr>
        <p:spPr bwMode="auto">
          <a:xfrm>
            <a:off x="5729287" y="1905000"/>
            <a:ext cx="533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smtClean="0"/>
              <a:t>0.7</a:t>
            </a:r>
            <a:endParaRPr lang="en-US" dirty="0"/>
          </a:p>
        </p:txBody>
      </p:sp>
      <p:sp>
        <p:nvSpPr>
          <p:cNvPr id="22" name="Text Box 11"/>
          <p:cNvSpPr txBox="1">
            <a:spLocks noChangeArrowheads="1"/>
          </p:cNvSpPr>
          <p:nvPr/>
        </p:nvSpPr>
        <p:spPr bwMode="auto">
          <a:xfrm>
            <a:off x="2833687" y="3657600"/>
            <a:ext cx="533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smtClean="0"/>
              <a:t>0.7</a:t>
            </a:r>
            <a:endParaRPr lang="en-US" dirty="0"/>
          </a:p>
        </p:txBody>
      </p:sp>
      <p:sp>
        <p:nvSpPr>
          <p:cNvPr id="25" name="Text Box 12"/>
          <p:cNvSpPr txBox="1">
            <a:spLocks noChangeArrowheads="1"/>
          </p:cNvSpPr>
          <p:nvPr/>
        </p:nvSpPr>
        <p:spPr bwMode="auto">
          <a:xfrm>
            <a:off x="4129087" y="1600200"/>
            <a:ext cx="533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smtClean="0"/>
              <a:t>0.3</a:t>
            </a:r>
            <a:endParaRPr lang="en-US" dirty="0"/>
          </a:p>
        </p:txBody>
      </p:sp>
      <p:sp>
        <p:nvSpPr>
          <p:cNvPr id="26" name="Text Box 13"/>
          <p:cNvSpPr txBox="1">
            <a:spLocks noChangeArrowheads="1"/>
          </p:cNvSpPr>
          <p:nvPr/>
        </p:nvSpPr>
        <p:spPr bwMode="auto">
          <a:xfrm>
            <a:off x="4129087" y="3671888"/>
            <a:ext cx="533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smtClean="0"/>
              <a:t>0.3</a:t>
            </a:r>
            <a:endParaRPr lang="en-US" dirty="0"/>
          </a:p>
        </p:txBody>
      </p:sp>
      <p:cxnSp>
        <p:nvCxnSpPr>
          <p:cNvPr id="5" name="Straight Arrow Connector 4"/>
          <p:cNvCxnSpPr>
            <a:stCxn id="12" idx="1"/>
          </p:cNvCxnSpPr>
          <p:nvPr/>
        </p:nvCxnSpPr>
        <p:spPr>
          <a:xfrm flipH="1" flipV="1">
            <a:off x="2971800" y="2133600"/>
            <a:ext cx="470274" cy="4845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1371600" y="990600"/>
            <a:ext cx="16002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U=T: 0.9</a:t>
            </a:r>
          </a:p>
          <a:p>
            <a:pPr algn="ctr"/>
            <a:r>
              <a:rPr lang="en-US" dirty="0" smtClean="0">
                <a:solidFill>
                  <a:schemeClr val="tx1"/>
                </a:solidFill>
              </a:rPr>
              <a:t>U=F: 0.1</a:t>
            </a:r>
            <a:endParaRPr lang="en-US" dirty="0">
              <a:solidFill>
                <a:schemeClr val="tx1"/>
              </a:solidFill>
            </a:endParaRPr>
          </a:p>
        </p:txBody>
      </p:sp>
      <p:cxnSp>
        <p:nvCxnSpPr>
          <p:cNvPr id="27" name="Straight Arrow Connector 26"/>
          <p:cNvCxnSpPr/>
          <p:nvPr/>
        </p:nvCxnSpPr>
        <p:spPr>
          <a:xfrm>
            <a:off x="5410200" y="3124200"/>
            <a:ext cx="4572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5867400" y="3581400"/>
            <a:ext cx="16002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U=T: 0.2</a:t>
            </a:r>
          </a:p>
          <a:p>
            <a:pPr algn="ctr"/>
            <a:r>
              <a:rPr lang="en-US" dirty="0" smtClean="0">
                <a:solidFill>
                  <a:schemeClr val="tx1"/>
                </a:solidFill>
              </a:rPr>
              <a:t>U=F: 0.8</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lstStyle/>
          <a:p>
            <a:r>
              <a:rPr lang="en-US" dirty="0" smtClean="0"/>
              <a:t>Another example</a:t>
            </a:r>
            <a:endParaRPr lang="en-US" dirty="0"/>
          </a:p>
        </p:txBody>
      </p:sp>
      <p:sp>
        <p:nvSpPr>
          <p:cNvPr id="3" name="Content Placeholder 2"/>
          <p:cNvSpPr>
            <a:spLocks noGrp="1"/>
          </p:cNvSpPr>
          <p:nvPr>
            <p:ph idx="1"/>
          </p:nvPr>
        </p:nvSpPr>
        <p:spPr>
          <a:xfrm>
            <a:off x="457200" y="990600"/>
            <a:ext cx="8229600" cy="5135563"/>
          </a:xfrm>
        </p:spPr>
        <p:txBody>
          <a:bodyPr/>
          <a:lstStyle/>
          <a:p>
            <a:r>
              <a:rPr lang="en-US" sz="2400" b="1" dirty="0" smtClean="0"/>
              <a:t>States:</a:t>
            </a:r>
            <a:r>
              <a:rPr lang="en-US" sz="2400" dirty="0" smtClean="0"/>
              <a:t> </a:t>
            </a:r>
            <a:r>
              <a:rPr lang="en-US" sz="2400" dirty="0" smtClean="0">
                <a:solidFill>
                  <a:srgbClr val="7030A0"/>
                </a:solidFill>
              </a:rPr>
              <a:t>X = {home, office, cafe}</a:t>
            </a:r>
          </a:p>
          <a:p>
            <a:r>
              <a:rPr lang="en-US" sz="2400" b="1" dirty="0" smtClean="0"/>
              <a:t>Observations:</a:t>
            </a:r>
            <a:r>
              <a:rPr lang="en-US" sz="2400" dirty="0" smtClean="0"/>
              <a:t> </a:t>
            </a:r>
            <a:r>
              <a:rPr lang="en-US" sz="2400" dirty="0" smtClean="0">
                <a:solidFill>
                  <a:srgbClr val="7030A0"/>
                </a:solidFill>
              </a:rPr>
              <a:t>E = {</a:t>
            </a:r>
            <a:r>
              <a:rPr lang="en-US" sz="2400" dirty="0" err="1" smtClean="0">
                <a:solidFill>
                  <a:srgbClr val="7030A0"/>
                </a:solidFill>
              </a:rPr>
              <a:t>sms</a:t>
            </a:r>
            <a:r>
              <a:rPr lang="en-US" sz="2400" dirty="0" smtClean="0">
                <a:solidFill>
                  <a:srgbClr val="7030A0"/>
                </a:solidFill>
              </a:rPr>
              <a:t>, </a:t>
            </a:r>
            <a:r>
              <a:rPr lang="en-US" sz="2400" dirty="0" err="1" smtClean="0">
                <a:solidFill>
                  <a:srgbClr val="7030A0"/>
                </a:solidFill>
              </a:rPr>
              <a:t>facebook</a:t>
            </a:r>
            <a:r>
              <a:rPr lang="en-US" sz="2400" dirty="0" smtClean="0">
                <a:solidFill>
                  <a:srgbClr val="7030A0"/>
                </a:solidFill>
              </a:rPr>
              <a:t>, </a:t>
            </a:r>
            <a:r>
              <a:rPr lang="en-US" sz="2400" dirty="0" smtClean="0">
                <a:solidFill>
                  <a:srgbClr val="7030A0"/>
                </a:solidFill>
              </a:rPr>
              <a:t>email}</a:t>
            </a:r>
            <a:endParaRPr lang="en-US" sz="2400" dirty="0">
              <a:solidFill>
                <a:srgbClr val="7030A0"/>
              </a:solidFill>
            </a:endParaRPr>
          </a:p>
        </p:txBody>
      </p:sp>
      <p:pic>
        <p:nvPicPr>
          <p:cNvPr id="7170" name="Picture 2"/>
          <p:cNvPicPr>
            <a:picLocks noChangeAspect="1" noChangeArrowheads="1"/>
          </p:cNvPicPr>
          <p:nvPr/>
        </p:nvPicPr>
        <p:blipFill>
          <a:blip r:embed="rId3" cstate="print"/>
          <a:srcRect/>
          <a:stretch>
            <a:fillRect/>
          </a:stretch>
        </p:blipFill>
        <p:spPr bwMode="auto">
          <a:xfrm>
            <a:off x="304800" y="2057400"/>
            <a:ext cx="4654768" cy="457200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5105400" y="2315631"/>
            <a:ext cx="3786248" cy="190500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4953000" y="4449232"/>
            <a:ext cx="3854122" cy="1722968"/>
          </a:xfrm>
          <a:prstGeom prst="rect">
            <a:avLst/>
          </a:prstGeom>
          <a:noFill/>
          <a:ln w="9525">
            <a:noFill/>
            <a:miter lim="800000"/>
            <a:headEnd/>
            <a:tailEnd/>
          </a:ln>
        </p:spPr>
      </p:pic>
      <p:sp>
        <p:nvSpPr>
          <p:cNvPr id="9" name="TextBox 8"/>
          <p:cNvSpPr txBox="1"/>
          <p:nvPr/>
        </p:nvSpPr>
        <p:spPr>
          <a:xfrm>
            <a:off x="7010400" y="6477000"/>
            <a:ext cx="2077556" cy="307777"/>
          </a:xfrm>
          <a:prstGeom prst="rect">
            <a:avLst/>
          </a:prstGeom>
          <a:noFill/>
        </p:spPr>
        <p:txBody>
          <a:bodyPr wrap="none" rtlCol="0">
            <a:spAutoFit/>
          </a:bodyPr>
          <a:lstStyle/>
          <a:p>
            <a:r>
              <a:rPr lang="en-US" sz="1400" dirty="0" smtClean="0"/>
              <a:t>Slide credit: Andy White</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smtClean="0"/>
              <a:t>The Joint Distribution</a:t>
            </a:r>
            <a:endParaRPr lang="en-US" dirty="0"/>
          </a:p>
        </p:txBody>
      </p:sp>
      <p:sp>
        <p:nvSpPr>
          <p:cNvPr id="3" name="Content Placeholder 2"/>
          <p:cNvSpPr>
            <a:spLocks noGrp="1"/>
          </p:cNvSpPr>
          <p:nvPr>
            <p:ph idx="1"/>
          </p:nvPr>
        </p:nvSpPr>
        <p:spPr>
          <a:xfrm>
            <a:off x="228600" y="1219200"/>
            <a:ext cx="8763000" cy="4678363"/>
          </a:xfrm>
        </p:spPr>
        <p:txBody>
          <a:bodyPr/>
          <a:lstStyle/>
          <a:p>
            <a:r>
              <a:rPr lang="en-US" sz="2800" dirty="0" smtClean="0"/>
              <a:t>Transition model: </a:t>
            </a:r>
            <a:r>
              <a:rPr lang="en-US" sz="2800" dirty="0" smtClean="0">
                <a:solidFill>
                  <a:srgbClr val="0000FF"/>
                </a:solidFill>
              </a:rPr>
              <a:t>P(X</a:t>
            </a:r>
            <a:r>
              <a:rPr lang="en-US" sz="2800" i="1" baseline="-25000" dirty="0" smtClean="0">
                <a:solidFill>
                  <a:srgbClr val="0000FF"/>
                </a:solidFill>
              </a:rPr>
              <a:t>t</a:t>
            </a:r>
            <a:r>
              <a:rPr lang="en-US" sz="2800" dirty="0" smtClean="0">
                <a:solidFill>
                  <a:srgbClr val="0000FF"/>
                </a:solidFill>
              </a:rPr>
              <a:t> | </a:t>
            </a:r>
            <a:r>
              <a:rPr lang="en-US" sz="2800" b="1" dirty="0" smtClean="0">
                <a:solidFill>
                  <a:srgbClr val="0000FF"/>
                </a:solidFill>
              </a:rPr>
              <a:t>X</a:t>
            </a:r>
            <a:r>
              <a:rPr lang="en-US" sz="2800" baseline="-25000" dirty="0" smtClean="0">
                <a:solidFill>
                  <a:srgbClr val="0000FF"/>
                </a:solidFill>
              </a:rPr>
              <a:t>0:</a:t>
            </a:r>
            <a:r>
              <a:rPr lang="en-US" sz="2800" i="1" baseline="-25000" dirty="0" smtClean="0">
                <a:solidFill>
                  <a:srgbClr val="0000FF"/>
                </a:solidFill>
              </a:rPr>
              <a:t>t</a:t>
            </a:r>
            <a:r>
              <a:rPr lang="en-US" sz="2800" baseline="-25000" dirty="0" smtClean="0">
                <a:solidFill>
                  <a:srgbClr val="0000FF"/>
                </a:solidFill>
              </a:rPr>
              <a:t>-1</a:t>
            </a:r>
            <a:r>
              <a:rPr lang="en-US" sz="2800" dirty="0" smtClean="0">
                <a:solidFill>
                  <a:srgbClr val="0000FF"/>
                </a:solidFill>
              </a:rPr>
              <a:t>) = P(X</a:t>
            </a:r>
            <a:r>
              <a:rPr lang="en-US" sz="2800" i="1" baseline="-25000" dirty="0" smtClean="0">
                <a:solidFill>
                  <a:srgbClr val="0000FF"/>
                </a:solidFill>
              </a:rPr>
              <a:t>t</a:t>
            </a:r>
            <a:r>
              <a:rPr lang="en-US" sz="2800" dirty="0" smtClean="0">
                <a:solidFill>
                  <a:srgbClr val="0000FF"/>
                </a:solidFill>
              </a:rPr>
              <a:t> | X</a:t>
            </a:r>
            <a:r>
              <a:rPr lang="en-US" sz="2800" i="1" baseline="-25000" dirty="0" smtClean="0">
                <a:solidFill>
                  <a:srgbClr val="0000FF"/>
                </a:solidFill>
              </a:rPr>
              <a:t>t</a:t>
            </a:r>
            <a:r>
              <a:rPr lang="en-US" sz="2800" baseline="-25000" dirty="0" smtClean="0">
                <a:solidFill>
                  <a:srgbClr val="0000FF"/>
                </a:solidFill>
              </a:rPr>
              <a:t>-1</a:t>
            </a:r>
            <a:r>
              <a:rPr lang="en-US" sz="2800" dirty="0" smtClean="0">
                <a:solidFill>
                  <a:srgbClr val="0000FF"/>
                </a:solidFill>
              </a:rPr>
              <a:t>) </a:t>
            </a:r>
            <a:endParaRPr lang="en-US" sz="2800" dirty="0" smtClean="0"/>
          </a:p>
          <a:p>
            <a:r>
              <a:rPr lang="en-US" sz="2800" dirty="0" smtClean="0"/>
              <a:t>Observation model:</a:t>
            </a:r>
            <a:r>
              <a:rPr lang="en-US" sz="2800" dirty="0" smtClean="0">
                <a:solidFill>
                  <a:srgbClr val="0000FF"/>
                </a:solidFill>
              </a:rPr>
              <a:t> P(E</a:t>
            </a:r>
            <a:r>
              <a:rPr lang="en-US" sz="2800" i="1" baseline="-25000" dirty="0" smtClean="0">
                <a:solidFill>
                  <a:srgbClr val="0000FF"/>
                </a:solidFill>
              </a:rPr>
              <a:t>t</a:t>
            </a:r>
            <a:r>
              <a:rPr lang="en-US" sz="2800" dirty="0" smtClean="0">
                <a:solidFill>
                  <a:srgbClr val="0000FF"/>
                </a:solidFill>
              </a:rPr>
              <a:t> | </a:t>
            </a:r>
            <a:r>
              <a:rPr lang="en-US" sz="2800" b="1" dirty="0" smtClean="0">
                <a:solidFill>
                  <a:srgbClr val="0000FF"/>
                </a:solidFill>
              </a:rPr>
              <a:t>X</a:t>
            </a:r>
            <a:r>
              <a:rPr lang="en-US" sz="2800" baseline="-25000" dirty="0" smtClean="0">
                <a:solidFill>
                  <a:srgbClr val="0000FF"/>
                </a:solidFill>
              </a:rPr>
              <a:t>0:</a:t>
            </a:r>
            <a:r>
              <a:rPr lang="en-US" sz="2800" i="1" baseline="-25000" dirty="0" smtClean="0">
                <a:solidFill>
                  <a:srgbClr val="0000FF"/>
                </a:solidFill>
              </a:rPr>
              <a:t>t</a:t>
            </a:r>
            <a:r>
              <a:rPr lang="en-US" sz="2800" dirty="0" smtClean="0">
                <a:solidFill>
                  <a:srgbClr val="0000FF"/>
                </a:solidFill>
              </a:rPr>
              <a:t>, </a:t>
            </a:r>
            <a:r>
              <a:rPr lang="en-US" sz="2800" b="1" dirty="0" smtClean="0">
                <a:solidFill>
                  <a:srgbClr val="0000FF"/>
                </a:solidFill>
              </a:rPr>
              <a:t>E</a:t>
            </a:r>
            <a:r>
              <a:rPr lang="en-US" sz="2800" baseline="-25000" dirty="0" smtClean="0">
                <a:solidFill>
                  <a:srgbClr val="0000FF"/>
                </a:solidFill>
              </a:rPr>
              <a:t>1:</a:t>
            </a:r>
            <a:r>
              <a:rPr lang="en-US" sz="2800" i="1" baseline="-25000" dirty="0" smtClean="0">
                <a:solidFill>
                  <a:srgbClr val="0000FF"/>
                </a:solidFill>
              </a:rPr>
              <a:t>t</a:t>
            </a:r>
            <a:r>
              <a:rPr lang="en-US" sz="2800" baseline="-25000" dirty="0" smtClean="0">
                <a:solidFill>
                  <a:srgbClr val="0000FF"/>
                </a:solidFill>
              </a:rPr>
              <a:t>-1</a:t>
            </a:r>
            <a:r>
              <a:rPr lang="en-US" sz="2800" dirty="0" smtClean="0">
                <a:solidFill>
                  <a:srgbClr val="0000FF"/>
                </a:solidFill>
              </a:rPr>
              <a:t>)  = P(E</a:t>
            </a:r>
            <a:r>
              <a:rPr lang="en-US" sz="2800" i="1" baseline="-25000" dirty="0" smtClean="0">
                <a:solidFill>
                  <a:srgbClr val="0000FF"/>
                </a:solidFill>
              </a:rPr>
              <a:t>t</a:t>
            </a:r>
            <a:r>
              <a:rPr lang="en-US" sz="2800" dirty="0" smtClean="0">
                <a:solidFill>
                  <a:srgbClr val="0000FF"/>
                </a:solidFill>
              </a:rPr>
              <a:t> | X</a:t>
            </a:r>
            <a:r>
              <a:rPr lang="en-US" sz="2800" i="1" baseline="-25000" dirty="0" smtClean="0">
                <a:solidFill>
                  <a:srgbClr val="0000FF"/>
                </a:solidFill>
              </a:rPr>
              <a:t>t</a:t>
            </a:r>
            <a:r>
              <a:rPr lang="en-US" sz="2800" dirty="0" smtClean="0">
                <a:solidFill>
                  <a:srgbClr val="0000FF"/>
                </a:solidFill>
              </a:rPr>
              <a:t>) </a:t>
            </a:r>
          </a:p>
          <a:p>
            <a:r>
              <a:rPr lang="en-US" sz="2800" dirty="0" smtClean="0"/>
              <a:t>How do we compute the full joint </a:t>
            </a:r>
            <a:r>
              <a:rPr lang="en-US" sz="2800" dirty="0" smtClean="0">
                <a:solidFill>
                  <a:srgbClr val="0000FF"/>
                </a:solidFill>
              </a:rPr>
              <a:t>P(</a:t>
            </a:r>
            <a:r>
              <a:rPr lang="en-US" sz="2800" b="1" dirty="0" smtClean="0">
                <a:solidFill>
                  <a:srgbClr val="0000FF"/>
                </a:solidFill>
              </a:rPr>
              <a:t>X</a:t>
            </a:r>
            <a:r>
              <a:rPr lang="en-US" sz="2800" baseline="-25000" dirty="0" smtClean="0">
                <a:solidFill>
                  <a:srgbClr val="0000FF"/>
                </a:solidFill>
              </a:rPr>
              <a:t>0:</a:t>
            </a:r>
            <a:r>
              <a:rPr lang="en-US" sz="2800" i="1" baseline="-25000" dirty="0" smtClean="0">
                <a:solidFill>
                  <a:srgbClr val="0000FF"/>
                </a:solidFill>
              </a:rPr>
              <a:t>t</a:t>
            </a:r>
            <a:r>
              <a:rPr lang="en-US" sz="2800" dirty="0" smtClean="0">
                <a:solidFill>
                  <a:srgbClr val="0000FF"/>
                </a:solidFill>
              </a:rPr>
              <a:t>, </a:t>
            </a:r>
            <a:r>
              <a:rPr lang="en-US" sz="2800" b="1" dirty="0" smtClean="0">
                <a:solidFill>
                  <a:srgbClr val="0000FF"/>
                </a:solidFill>
              </a:rPr>
              <a:t>E</a:t>
            </a:r>
            <a:r>
              <a:rPr lang="en-US" sz="2800" baseline="-25000" dirty="0" smtClean="0">
                <a:solidFill>
                  <a:srgbClr val="0000FF"/>
                </a:solidFill>
              </a:rPr>
              <a:t>1:</a:t>
            </a:r>
            <a:r>
              <a:rPr lang="en-US" sz="2800" i="1" baseline="-25000" dirty="0" smtClean="0">
                <a:solidFill>
                  <a:srgbClr val="0000FF"/>
                </a:solidFill>
              </a:rPr>
              <a:t>t</a:t>
            </a:r>
            <a:r>
              <a:rPr lang="en-US" sz="2800" dirty="0" smtClean="0">
                <a:solidFill>
                  <a:srgbClr val="0000FF"/>
                </a:solidFill>
              </a:rPr>
              <a:t>)</a:t>
            </a:r>
            <a:r>
              <a:rPr lang="en-US" sz="2800" dirty="0" smtClean="0"/>
              <a:t>?</a:t>
            </a:r>
          </a:p>
        </p:txBody>
      </p:sp>
      <p:sp>
        <p:nvSpPr>
          <p:cNvPr id="11" name="Oval 10"/>
          <p:cNvSpPr/>
          <p:nvPr/>
        </p:nvSpPr>
        <p:spPr>
          <a:xfrm>
            <a:off x="8382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0</a:t>
            </a:r>
            <a:endParaRPr lang="en-US" sz="2400" dirty="0"/>
          </a:p>
        </p:txBody>
      </p:sp>
      <p:sp>
        <p:nvSpPr>
          <p:cNvPr id="12" name="Oval 11"/>
          <p:cNvSpPr/>
          <p:nvPr/>
        </p:nvSpPr>
        <p:spPr>
          <a:xfrm>
            <a:off x="2133600" y="58782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baseline="-25000" dirty="0" smtClean="0">
                <a:solidFill>
                  <a:srgbClr val="0000FF"/>
                </a:solidFill>
              </a:rPr>
              <a:t>1</a:t>
            </a:r>
            <a:endParaRPr lang="en-US" sz="2400" dirty="0"/>
          </a:p>
        </p:txBody>
      </p:sp>
      <p:sp>
        <p:nvSpPr>
          <p:cNvPr id="13" name="Oval 12"/>
          <p:cNvSpPr/>
          <p:nvPr/>
        </p:nvSpPr>
        <p:spPr>
          <a:xfrm>
            <a:off x="2133600" y="4963886"/>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1</a:t>
            </a:r>
            <a:endParaRPr lang="en-US" sz="2400" dirty="0"/>
          </a:p>
        </p:txBody>
      </p:sp>
      <p:sp>
        <p:nvSpPr>
          <p:cNvPr id="14" name="Oval 13"/>
          <p:cNvSpPr/>
          <p:nvPr/>
        </p:nvSpPr>
        <p:spPr>
          <a:xfrm>
            <a:off x="57912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i="1" baseline="-25000" dirty="0" smtClean="0">
                <a:solidFill>
                  <a:srgbClr val="0000FF"/>
                </a:solidFill>
              </a:rPr>
              <a:t>t</a:t>
            </a:r>
            <a:r>
              <a:rPr lang="en-US" sz="2400" baseline="-25000" dirty="0" smtClean="0">
                <a:solidFill>
                  <a:srgbClr val="0000FF"/>
                </a:solidFill>
              </a:rPr>
              <a:t>-1</a:t>
            </a:r>
            <a:endParaRPr lang="en-US" sz="2400" dirty="0"/>
          </a:p>
        </p:txBody>
      </p:sp>
      <p:sp>
        <p:nvSpPr>
          <p:cNvPr id="15" name="Oval 14"/>
          <p:cNvSpPr/>
          <p:nvPr/>
        </p:nvSpPr>
        <p:spPr>
          <a:xfrm>
            <a:off x="57912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i="1" baseline="-25000" dirty="0" smtClean="0">
                <a:solidFill>
                  <a:srgbClr val="0000FF"/>
                </a:solidFill>
              </a:rPr>
              <a:t>t</a:t>
            </a:r>
            <a:r>
              <a:rPr lang="en-US" sz="2400" baseline="-25000" dirty="0" smtClean="0">
                <a:solidFill>
                  <a:srgbClr val="0000FF"/>
                </a:solidFill>
              </a:rPr>
              <a:t>-1</a:t>
            </a:r>
            <a:endParaRPr lang="en-US" sz="2400" dirty="0"/>
          </a:p>
        </p:txBody>
      </p:sp>
      <p:sp>
        <p:nvSpPr>
          <p:cNvPr id="16" name="Oval 15"/>
          <p:cNvSpPr/>
          <p:nvPr/>
        </p:nvSpPr>
        <p:spPr>
          <a:xfrm>
            <a:off x="70866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i="1" baseline="-25000" dirty="0" smtClean="0">
                <a:solidFill>
                  <a:srgbClr val="0000FF"/>
                </a:solidFill>
              </a:rPr>
              <a:t>t</a:t>
            </a:r>
            <a:endParaRPr lang="en-US" sz="2400" i="1" dirty="0"/>
          </a:p>
        </p:txBody>
      </p:sp>
      <p:sp>
        <p:nvSpPr>
          <p:cNvPr id="17" name="Oval 16"/>
          <p:cNvSpPr/>
          <p:nvPr/>
        </p:nvSpPr>
        <p:spPr>
          <a:xfrm>
            <a:off x="70866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i="1" baseline="-25000" dirty="0" smtClean="0">
                <a:solidFill>
                  <a:srgbClr val="0000FF"/>
                </a:solidFill>
              </a:rPr>
              <a:t>t</a:t>
            </a:r>
            <a:endParaRPr lang="en-US" sz="2400" i="1" dirty="0"/>
          </a:p>
        </p:txBody>
      </p:sp>
      <p:cxnSp>
        <p:nvCxnSpPr>
          <p:cNvPr id="19" name="Straight Arrow Connector 18"/>
          <p:cNvCxnSpPr>
            <a:stCxn id="11" idx="6"/>
            <a:endCxn id="13" idx="2"/>
          </p:cNvCxnSpPr>
          <p:nvPr/>
        </p:nvCxnSpPr>
        <p:spPr>
          <a:xfrm>
            <a:off x="1752600" y="5225143"/>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05600" y="51816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12" idx="0"/>
          </p:cNvCxnSpPr>
          <p:nvPr/>
        </p:nvCxnSpPr>
        <p:spPr>
          <a:xfrm rot="5400000">
            <a:off x="2394857" y="5682343"/>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60532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7348651" y="568154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0480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410200" y="5224272"/>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686181" y="4800600"/>
            <a:ext cx="800219" cy="830997"/>
          </a:xfrm>
          <a:prstGeom prst="rect">
            <a:avLst/>
          </a:prstGeom>
          <a:noFill/>
        </p:spPr>
        <p:txBody>
          <a:bodyPr wrap="none" rtlCol="0">
            <a:spAutoFit/>
          </a:bodyPr>
          <a:lstStyle/>
          <a:p>
            <a:r>
              <a:rPr lang="en-US" sz="4800" dirty="0" smtClean="0"/>
              <a:t>…</a:t>
            </a:r>
            <a:endParaRPr lang="en-US" sz="4800" dirty="0"/>
          </a:p>
        </p:txBody>
      </p:sp>
      <p:sp>
        <p:nvSpPr>
          <p:cNvPr id="38" name="Oval 37"/>
          <p:cNvSpPr/>
          <p:nvPr/>
        </p:nvSpPr>
        <p:spPr>
          <a:xfrm>
            <a:off x="3429000" y="58674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E</a:t>
            </a:r>
            <a:r>
              <a:rPr lang="en-US" sz="2400" baseline="-25000" dirty="0" smtClean="0">
                <a:solidFill>
                  <a:srgbClr val="0000FF"/>
                </a:solidFill>
              </a:rPr>
              <a:t>2</a:t>
            </a:r>
            <a:endParaRPr lang="en-US" sz="2400" dirty="0"/>
          </a:p>
        </p:txBody>
      </p:sp>
      <p:sp>
        <p:nvSpPr>
          <p:cNvPr id="39" name="Oval 38"/>
          <p:cNvSpPr/>
          <p:nvPr/>
        </p:nvSpPr>
        <p:spPr>
          <a:xfrm>
            <a:off x="3429000" y="4953000"/>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00FF"/>
                </a:solidFill>
              </a:rPr>
              <a:t>X</a:t>
            </a:r>
            <a:r>
              <a:rPr lang="en-US" sz="2400" baseline="-25000" dirty="0" smtClean="0">
                <a:solidFill>
                  <a:srgbClr val="0000FF"/>
                </a:solidFill>
              </a:rPr>
              <a:t>2</a:t>
            </a:r>
            <a:endParaRPr lang="en-US" sz="2400" dirty="0"/>
          </a:p>
        </p:txBody>
      </p:sp>
      <p:cxnSp>
        <p:nvCxnSpPr>
          <p:cNvPr id="40" name="Straight Arrow Connector 39"/>
          <p:cNvCxnSpPr>
            <a:stCxn id="39" idx="4"/>
            <a:endCxn id="38" idx="0"/>
          </p:cNvCxnSpPr>
          <p:nvPr/>
        </p:nvCxnSpPr>
        <p:spPr>
          <a:xfrm rot="5400000">
            <a:off x="3690257" y="5671457"/>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343400" y="5213386"/>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nvGraphicFramePr>
        <p:xfrm>
          <a:off x="766763" y="3048000"/>
          <a:ext cx="7531100" cy="1219200"/>
        </p:xfrm>
        <a:graphic>
          <a:graphicData uri="http://schemas.openxmlformats.org/presentationml/2006/ole">
            <mc:AlternateContent xmlns:mc="http://schemas.openxmlformats.org/markup-compatibility/2006">
              <mc:Choice xmlns:v="urn:schemas-microsoft-com:vml" Requires="v">
                <p:oleObj spid="_x0000_s1053" name="Equation" r:id="rId4" imgW="2666880" imgH="431640" progId="Equation.3">
                  <p:embed/>
                </p:oleObj>
              </mc:Choice>
              <mc:Fallback>
                <p:oleObj name="Equation" r:id="rId4" imgW="2666880" imgH="431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3" y="3048000"/>
                        <a:ext cx="7531100" cy="1219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3994</TotalTime>
  <Words>1111</Words>
  <Application>Microsoft Office PowerPoint</Application>
  <PresentationFormat>On-screen Show (4:3)</PresentationFormat>
  <Paragraphs>266</Paragraphs>
  <Slides>27</Slides>
  <Notes>26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ＭＳ Ｐゴシック</vt:lpstr>
      <vt:lpstr>Arial</vt:lpstr>
      <vt:lpstr>Calibri</vt:lpstr>
      <vt:lpstr>Default Design</vt:lpstr>
      <vt:lpstr>Equation</vt:lpstr>
      <vt:lpstr>Probabilistic reasoning over time Ch. 15, 17</vt:lpstr>
      <vt:lpstr>Probabilistic reasoning over time</vt:lpstr>
      <vt:lpstr>Hidden Markov Models</vt:lpstr>
      <vt:lpstr>Hidden Markov Models</vt:lpstr>
      <vt:lpstr>Example</vt:lpstr>
      <vt:lpstr>Example</vt:lpstr>
      <vt:lpstr>An alternative visualization</vt:lpstr>
      <vt:lpstr>Another example</vt:lpstr>
      <vt:lpstr>The Joint Distribution</vt:lpstr>
      <vt:lpstr>Review: Bayes net inference</vt:lpstr>
      <vt:lpstr>Review: HMMs</vt:lpstr>
      <vt:lpstr>HMM inference tasks</vt:lpstr>
      <vt:lpstr>HMM inference tasks</vt:lpstr>
      <vt:lpstr>HMM inference tasks</vt:lpstr>
      <vt:lpstr>HMM inference tasks</vt:lpstr>
      <vt:lpstr>HMM Learning and Inference</vt:lpstr>
      <vt:lpstr>Applications of HMMs</vt:lpstr>
      <vt:lpstr>Application of HMMs: Speech recognition</vt:lpstr>
      <vt:lpstr>Speech feature extraction</vt:lpstr>
      <vt:lpstr>Speech feature extraction</vt:lpstr>
      <vt:lpstr>Phonetic model</vt:lpstr>
      <vt:lpstr>Phonetic model</vt:lpstr>
      <vt:lpstr>HMM models for phones</vt:lpstr>
      <vt:lpstr>HMM models for words</vt:lpstr>
      <vt:lpstr>Putting words together</vt:lpstr>
      <vt:lpstr>Decoding with the Viterbi algorithm</vt:lpstr>
      <vt:lpstr>Reference</vt:lpstr>
    </vt:vector>
  </TitlesOfParts>
  <Company>NUS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Bayesian networks </dc:title>
  <dc:creator>Min-Yen Kan</dc:creator>
  <cp:lastModifiedBy>Mark Hasegawa-Johnson</cp:lastModifiedBy>
  <cp:revision>249</cp:revision>
  <dcterms:created xsi:type="dcterms:W3CDTF">2003-12-17T16:38:09Z</dcterms:created>
  <dcterms:modified xsi:type="dcterms:W3CDTF">2016-10-31T23:30:15Z</dcterms:modified>
</cp:coreProperties>
</file>