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36" r:id="rId3"/>
    <p:sldId id="337" r:id="rId4"/>
    <p:sldId id="314" r:id="rId5"/>
    <p:sldId id="325" r:id="rId6"/>
    <p:sldId id="331" r:id="rId7"/>
    <p:sldId id="332" r:id="rId8"/>
    <p:sldId id="333" r:id="rId9"/>
    <p:sldId id="338" r:id="rId10"/>
    <p:sldId id="328" r:id="rId11"/>
    <p:sldId id="343" r:id="rId12"/>
    <p:sldId id="344" r:id="rId13"/>
    <p:sldId id="329" r:id="rId14"/>
    <p:sldId id="339" r:id="rId15"/>
    <p:sldId id="286" r:id="rId16"/>
    <p:sldId id="323" r:id="rId17"/>
    <p:sldId id="324" r:id="rId18"/>
    <p:sldId id="321" r:id="rId19"/>
    <p:sldId id="340" r:id="rId20"/>
    <p:sldId id="319" r:id="rId21"/>
    <p:sldId id="292" r:id="rId22"/>
    <p:sldId id="311" r:id="rId23"/>
    <p:sldId id="315" r:id="rId24"/>
    <p:sldId id="345" r:id="rId25"/>
    <p:sldId id="341" r:id="rId26"/>
    <p:sldId id="313" r:id="rId27"/>
    <p:sldId id="342" r:id="rId28"/>
    <p:sldId id="316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57" autoAdjust="0"/>
  </p:normalViewPr>
  <p:slideViewPr>
    <p:cSldViewPr>
      <p:cViewPr varScale="1">
        <p:scale>
          <a:sx n="56" d="100"/>
          <a:sy n="56" d="100"/>
        </p:scale>
        <p:origin x="15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8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D9127-94A2-4150-87B2-0CE5A854FBF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618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4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fld id="{3AF4E0E7-8437-4FDB-B54E-61FB6EB712D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pPr defTabSz="45720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D3EB9BF-F7E0-463D-B107-397CAEB65F69}" type="slidenum">
              <a:rPr lang="en-US" altLang="en-US" sz="1400">
                <a:solidFill>
                  <a:srgbClr val="000000"/>
                </a:solidFill>
                <a:cs typeface="Arial" charset="0"/>
              </a:rPr>
              <a:pPr defTabSz="45720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5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9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speaking, alternate between</a:t>
            </a:r>
            <a:r>
              <a:rPr lang="en-US" baseline="0" dirty="0" smtClean="0"/>
              <a:t> doing inference on the missing data (“filling in” the missing data) and re-estimating the parameters of the model given the estimated </a:t>
            </a:r>
            <a:r>
              <a:rPr lang="en-US" baseline="0" smtClean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9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speaking, alternate between</a:t>
            </a:r>
            <a:r>
              <a:rPr lang="en-US" baseline="0" dirty="0" smtClean="0"/>
              <a:t> doing inference on the missing data (“filling in” the missing data) and re-estimating the parameters of the model given the estimated </a:t>
            </a:r>
            <a:r>
              <a:rPr lang="en-US" baseline="0" smtClean="0"/>
              <a:t>missing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2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8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DDC4A-28AC-4BB0-A17C-4732441B2B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07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9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6F1A-A7C1-4C4F-8000-29E56B866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9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B7EB-27A9-4F25-8464-7AAC1E3DA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68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F40C-DE95-4EF9-AFD0-BB7AA8A98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80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0B42-D5DB-42FD-9D96-59AA6C605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30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674C1-4A1F-4D6F-A924-A0A807ABA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4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62EB-C655-4577-88B1-095AB5AB4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18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A715-0A00-4C29-871F-FBC9326BF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13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0E73-76AE-4BEA-B4AE-5A9938AC5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2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5AA3-FF62-470F-92C0-37FF5E786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44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C199-BE25-4D27-BE2A-350EABFC6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87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7CAB0-D097-4ADC-9BEA-B33C972BE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8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0FDE0D6-AEA6-4746-B591-AFB2C43023C0}" type="slidenum">
              <a:rPr lang="en-US" altLang="en-US"/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0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Bayes network </a:t>
            </a:r>
            <a:r>
              <a:rPr lang="en-US" altLang="en-US" dirty="0"/>
              <a:t>i</a:t>
            </a:r>
            <a:r>
              <a:rPr lang="en-US" altLang="en-US" dirty="0" smtClean="0"/>
              <a:t>nference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68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>
                <a:solidFill>
                  <a:srgbClr val="000000"/>
                </a:solidFill>
              </a:rPr>
              <a:t>A general scenario: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Query </a:t>
            </a:r>
            <a:r>
              <a:rPr lang="en-US" altLang="en-US" sz="2000" i="1" dirty="0">
                <a:solidFill>
                  <a:srgbClr val="000000"/>
                </a:solidFill>
              </a:rPr>
              <a:t>variables: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</a:rPr>
              <a:t>X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Evidence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</a:rPr>
              <a:t>observed</a:t>
            </a:r>
            <a:r>
              <a:rPr lang="en-US" altLang="en-US" sz="2000" dirty="0">
                <a:solidFill>
                  <a:srgbClr val="000000"/>
                </a:solidFill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</a:rPr>
              <a:t>variables and their values: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b="1" dirty="0">
                <a:solidFill>
                  <a:srgbClr val="0000FF"/>
                </a:solidFill>
              </a:rPr>
              <a:t>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i="1" dirty="0">
                <a:solidFill>
                  <a:srgbClr val="000000"/>
                </a:solidFill>
              </a:rPr>
              <a:t>Unobserved </a:t>
            </a:r>
            <a:r>
              <a:rPr lang="en-US" altLang="en-US" sz="2000" dirty="0">
                <a:solidFill>
                  <a:srgbClr val="000000"/>
                </a:solidFill>
              </a:rPr>
              <a:t>variables: </a:t>
            </a:r>
            <a:r>
              <a:rPr lang="en-US" altLang="en-US" sz="2000" b="1" dirty="0">
                <a:solidFill>
                  <a:srgbClr val="0000FF"/>
                </a:solidFill>
              </a:rPr>
              <a:t>Y</a:t>
            </a:r>
            <a:r>
              <a:rPr lang="en-US" altLang="en-US" sz="2000" dirty="0">
                <a:solidFill>
                  <a:srgbClr val="000000"/>
                </a:solidFill>
              </a:rPr>
              <a:t>  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 smtClean="0">
                <a:solidFill>
                  <a:srgbClr val="000000"/>
                </a:solidFill>
              </a:rPr>
              <a:t>: answer questions about the query variables given the evidence variables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 smtClean="0">
                <a:solidFill>
                  <a:srgbClr val="000000"/>
                </a:solidFill>
              </a:rPr>
              <a:t>This can be done using the posterior distribution </a:t>
            </a:r>
            <a:r>
              <a:rPr lang="en-US" altLang="en-US" sz="2000" dirty="0" smtClean="0">
                <a:solidFill>
                  <a:srgbClr val="0000FF"/>
                </a:solidFill>
              </a:rPr>
              <a:t>P(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000" dirty="0" smtClean="0">
                <a:solidFill>
                  <a:srgbClr val="0000FF"/>
                </a:solidFill>
              </a:rPr>
              <a:t> |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000" dirty="0" smtClean="0">
                <a:solidFill>
                  <a:srgbClr val="0000FF"/>
                </a:solidFill>
              </a:rPr>
              <a:t> =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000" dirty="0" smtClean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457200" eaLnBrk="1" hangingPunct="0">
              <a:spcAft>
                <a:spcPts val="1425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r>
              <a:rPr lang="en-US" altLang="en-US" sz="2000" dirty="0">
                <a:solidFill>
                  <a:srgbClr val="000000"/>
                </a:solidFill>
              </a:rPr>
              <a:t>T</a:t>
            </a:r>
            <a:r>
              <a:rPr lang="en-US" altLang="en-US" sz="2000" dirty="0" smtClean="0">
                <a:solidFill>
                  <a:srgbClr val="000000"/>
                </a:solidFill>
              </a:rPr>
              <a:t>he posterior can be derived from the full joint </a:t>
            </a:r>
            <a:r>
              <a:rPr lang="en-US" altLang="en-US" sz="2000" dirty="0" smtClean="0">
                <a:solidFill>
                  <a:srgbClr val="0000FF"/>
                </a:solidFill>
              </a:rPr>
              <a:t>P(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000" dirty="0" smtClean="0">
                <a:solidFill>
                  <a:srgbClr val="0000FF"/>
                </a:solidFill>
              </a:rPr>
              <a:t>,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000" dirty="0" smtClean="0">
                <a:solidFill>
                  <a:srgbClr val="0000FF"/>
                </a:solidFill>
              </a:rPr>
              <a:t>,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Y</a:t>
            </a:r>
            <a:r>
              <a:rPr lang="en-US" altLang="en-US" sz="2000" dirty="0" smtClean="0">
                <a:solidFill>
                  <a:srgbClr val="0000FF"/>
                </a:solidFill>
              </a:rPr>
              <a:t>)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dirty="0" smtClean="0">
                <a:solidFill>
                  <a:srgbClr val="000000"/>
                </a:solidFill>
              </a:rPr>
              <a:t>Since</a:t>
            </a:r>
            <a:r>
              <a:rPr lang="en-US" sz="2400" dirty="0" smtClean="0"/>
              <a:t> Bayesian networks </a:t>
            </a:r>
            <a:r>
              <a:rPr lang="en-US" sz="2400" dirty="0"/>
              <a:t>can afford exponential savings in </a:t>
            </a:r>
            <a:r>
              <a:rPr lang="en-US" sz="2400" dirty="0" smtClean="0"/>
              <a:t>representing </a:t>
            </a:r>
            <a:r>
              <a:rPr lang="en-US" sz="2400" dirty="0"/>
              <a:t>joint distributions, can they afford similar savings for inference?</a:t>
            </a:r>
          </a:p>
          <a:p>
            <a:pPr marL="742950" lvl="1" defTabSz="457200" eaLnBrk="1" hangingPunct="0">
              <a:spcBef>
                <a:spcPts val="563"/>
              </a:spcBef>
              <a:buClr>
                <a:srgbClr val="000000"/>
              </a:buClr>
              <a:buSzPct val="45000"/>
              <a:buFont typeface="Symbol" pitchFamily="18" charset="2"/>
              <a:buChar char="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902200" cy="82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657600" y="3810000"/>
            <a:ext cx="1295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53000" y="3810000"/>
            <a:ext cx="2057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90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allAtOnce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US" sz="4000" dirty="0" smtClean="0"/>
              <a:t>Sum-Product Algorithm for Trees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Topologically sort the variables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E.g., {B,E,A,J,M}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variable, for every possible setting of its parents,</a:t>
                </a: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 smtClean="0"/>
                  <a:t>Sum: 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𝑝𝑎𝑟𝑒𝑛𝑡𝑠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𝑝𝑎𝑟𝑒𝑛𝑡𝑠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𝑔𝑟𝑎𝑛𝑑𝑝𝑎𝑟𝑒𝑛𝑡𝑠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dirty="0" smtClean="0"/>
                  <a:t>Product:</a:t>
                </a:r>
              </a:p>
              <a:p>
                <a:pPr marL="800100" lvl="2" indent="0">
                  <a:buNone/>
                </a:pPr>
                <a:r>
                  <a:rPr lang="en-US" dirty="0" smtClean="0"/>
                  <a:t>P(</a:t>
                </a:r>
                <a:r>
                  <a:rPr lang="en-US" dirty="0" err="1" smtClean="0"/>
                  <a:t>variable,parents</a:t>
                </a:r>
                <a:r>
                  <a:rPr lang="en-US" dirty="0" smtClean="0"/>
                  <a:t>)=P(</a:t>
                </a:r>
                <a:r>
                  <a:rPr lang="en-US" dirty="0" err="1" smtClean="0"/>
                  <a:t>variable|parents</a:t>
                </a:r>
                <a:r>
                  <a:rPr lang="en-US" dirty="0" smtClean="0"/>
                  <a:t>)P(parents)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3"/>
                <a:stretch>
                  <a:fillRect l="-1704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14400"/>
            <a:ext cx="1209675" cy="120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5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US" dirty="0" smtClean="0"/>
              <a:t>Practice 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Query: </a:t>
            </a:r>
            <a:r>
              <a:rPr lang="en-US" dirty="0" smtClean="0">
                <a:solidFill>
                  <a:srgbClr val="0000FF"/>
                </a:solidFill>
              </a:rPr>
              <a:t>P(b | j, m)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Can we compute this sum efficiently?</a:t>
            </a:r>
            <a:endParaRPr lang="en-US" dirty="0"/>
          </a:p>
        </p:txBody>
      </p:sp>
      <p:pic>
        <p:nvPicPr>
          <p:cNvPr id="5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14400"/>
            <a:ext cx="1209675" cy="1209675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39825" y="2681288"/>
          <a:ext cx="69691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5" imgW="2679700" imgH="838200" progId="Equation.3">
                  <p:embed/>
                </p:oleObj>
              </mc:Choice>
              <mc:Fallback>
                <p:oleObj name="Equation" r:id="rId5" imgW="26797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681288"/>
                        <a:ext cx="6969125" cy="217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3886200"/>
            <a:ext cx="7162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2743200"/>
            <a:ext cx="1828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743200"/>
            <a:ext cx="3429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people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1" name="Image" r:id="rId4" imgW="13003175" imgH="9752381" progId="Photoshop.Image.10">
                  <p:embed/>
                </p:oleObj>
              </mc:Choice>
              <mc:Fallback>
                <p:oleObj name="Image" r:id="rId4" imgW="13003175" imgH="9752381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600200"/>
            <a:ext cx="2971800" cy="330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029200" y="2209800"/>
            <a:ext cx="228600" cy="304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 smtClean="0"/>
              <a:t>Graphs: No polynomial-time algorithm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4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Bayesian network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287963"/>
          </a:xfrm>
        </p:spPr>
        <p:txBody>
          <a:bodyPr/>
          <a:lstStyle/>
          <a:p>
            <a:r>
              <a:rPr lang="en-US" sz="2400" dirty="0" smtClean="0"/>
              <a:t>In full generality, NP-hard</a:t>
            </a:r>
          </a:p>
          <a:p>
            <a:pPr lvl="1"/>
            <a:r>
              <a:rPr lang="en-US" sz="2000" dirty="0" smtClean="0"/>
              <a:t>More precisely, #P-hard: equivalent to counting satisfying assignments</a:t>
            </a:r>
          </a:p>
          <a:p>
            <a:r>
              <a:rPr lang="en-US" sz="2400" dirty="0" smtClean="0"/>
              <a:t>We can reduce </a:t>
            </a:r>
            <a:r>
              <a:rPr lang="en-US" sz="2400" dirty="0" err="1" smtClean="0">
                <a:solidFill>
                  <a:srgbClr val="0000FF"/>
                </a:solidFill>
              </a:rPr>
              <a:t>satisfiability</a:t>
            </a:r>
            <a:r>
              <a:rPr lang="en-US" sz="2400" dirty="0" smtClean="0"/>
              <a:t> to Bayesian network inference</a:t>
            </a:r>
          </a:p>
          <a:p>
            <a:pPr lvl="1"/>
            <a:r>
              <a:rPr lang="en-US" sz="2000" dirty="0" smtClean="0"/>
              <a:t>Decision problem: is P(Y) &gt; 0?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696194"/>
              </p:ext>
            </p:extLst>
          </p:nvPr>
        </p:nvGraphicFramePr>
        <p:xfrm>
          <a:off x="579438" y="2571750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7" name="Equation" r:id="rId4" imgW="3302000" imgH="215900" progId="Equation.3">
                  <p:embed/>
                </p:oleObj>
              </mc:Choice>
              <mc:Fallback>
                <p:oleObj name="Equation" r:id="rId4" imgW="330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71750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Bayesian network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287963"/>
          </a:xfrm>
        </p:spPr>
        <p:txBody>
          <a:bodyPr/>
          <a:lstStyle/>
          <a:p>
            <a:r>
              <a:rPr lang="en-US" sz="2400" dirty="0" smtClean="0"/>
              <a:t>In full generality, NP-hard</a:t>
            </a:r>
          </a:p>
          <a:p>
            <a:pPr lvl="1"/>
            <a:r>
              <a:rPr lang="en-US" sz="2000" dirty="0" smtClean="0"/>
              <a:t>More precisely, #P-hard: equivalent to counting satisfying assignments</a:t>
            </a:r>
          </a:p>
          <a:p>
            <a:r>
              <a:rPr lang="en-US" sz="2400" dirty="0" smtClean="0"/>
              <a:t>We can reduce </a:t>
            </a:r>
            <a:r>
              <a:rPr lang="en-US" sz="2400" dirty="0" err="1" smtClean="0">
                <a:solidFill>
                  <a:srgbClr val="0000FF"/>
                </a:solidFill>
              </a:rPr>
              <a:t>satisfiability</a:t>
            </a:r>
            <a:r>
              <a:rPr lang="en-US" sz="2400" dirty="0" smtClean="0"/>
              <a:t> to Bayesian network inference</a:t>
            </a:r>
          </a:p>
          <a:p>
            <a:pPr lvl="1"/>
            <a:r>
              <a:rPr lang="en-US" sz="2000" dirty="0" smtClean="0"/>
              <a:t>Decision problem: is P(Y) &gt; 0?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" y="38862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66498" y="6488668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Cooper, 1990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4562"/>
              </p:ext>
            </p:extLst>
          </p:nvPr>
        </p:nvGraphicFramePr>
        <p:xfrm>
          <a:off x="579438" y="2571750"/>
          <a:ext cx="81391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5" imgW="3302000" imgH="215900" progId="Equation.3">
                  <p:embed/>
                </p:oleObj>
              </mc:Choice>
              <mc:Fallback>
                <p:oleObj name="Equation" r:id="rId5" imgW="330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71750"/>
                        <a:ext cx="813911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2055166" y="2283769"/>
            <a:ext cx="309267" cy="1828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4607866" y="1940869"/>
            <a:ext cx="309267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3348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6757" y="3348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7351066" y="2093269"/>
            <a:ext cx="309267" cy="2209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79957" y="3348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Bayesian network inference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914400"/>
            <a:ext cx="7791450" cy="276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19190"/>
              </p:ext>
            </p:extLst>
          </p:nvPr>
        </p:nvGraphicFramePr>
        <p:xfrm>
          <a:off x="1006475" y="3967163"/>
          <a:ext cx="71850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9" name="Equation" r:id="rId4" imgW="3048000" imgH="901700" progId="Equation.3">
                  <p:embed/>
                </p:oleObj>
              </mc:Choice>
              <mc:Fallback>
                <p:oleObj name="Equation" r:id="rId4" imgW="30480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475" y="3967163"/>
                        <a:ext cx="718502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7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network inference: </a:t>
            </a:r>
            <a:br>
              <a:rPr lang="en-US" dirty="0" smtClean="0"/>
            </a:br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7467600" cy="4525963"/>
          </a:xfrm>
        </p:spPr>
        <p:txBody>
          <a:bodyPr/>
          <a:lstStyle/>
          <a:p>
            <a:r>
              <a:rPr lang="en-US" dirty="0" smtClean="0"/>
              <a:t>Exact inference is intractable</a:t>
            </a:r>
          </a:p>
          <a:p>
            <a:pPr lvl="1"/>
            <a:r>
              <a:rPr lang="en-US" dirty="0" smtClean="0"/>
              <a:t>There exist techniques to speed up computations, but </a:t>
            </a:r>
            <a:r>
              <a:rPr lang="en-US" dirty="0"/>
              <a:t>w</a:t>
            </a:r>
            <a:r>
              <a:rPr lang="en-US" dirty="0" smtClean="0"/>
              <a:t>orst-case complexity is still exponential except in some classes of networks (</a:t>
            </a:r>
            <a:r>
              <a:rPr lang="en-US" dirty="0" err="1" smtClean="0"/>
              <a:t>polytrees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Approximate inference (not covered)</a:t>
            </a:r>
          </a:p>
          <a:p>
            <a:pPr lvl="1"/>
            <a:r>
              <a:rPr lang="en-US" dirty="0" smtClean="0"/>
              <a:t>Sampling, </a:t>
            </a:r>
            <a:r>
              <a:rPr lang="en-US" dirty="0" err="1" smtClean="0"/>
              <a:t>variational</a:t>
            </a:r>
            <a:r>
              <a:rPr lang="en-US" dirty="0" smtClean="0"/>
              <a:t> methods, message passing / belief propagation…</a:t>
            </a:r>
          </a:p>
        </p:txBody>
      </p:sp>
    </p:spTree>
    <p:extLst>
      <p:ext uri="{BB962C8B-B14F-4D97-AF65-F5344CB8AC3E}">
        <p14:creationId xmlns:p14="http://schemas.microsoft.com/office/powerpoint/2010/main" val="815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 smtClean="0"/>
              <a:t>Parameter Learning</a:t>
            </a:r>
          </a:p>
          <a:p>
            <a:pPr lvl="1"/>
            <a:r>
              <a:rPr lang="en-US" dirty="0" smtClean="0"/>
              <a:t>Expectation Maximization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08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868363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dirty="0" smtClean="0"/>
              <a:t>Parameter learning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841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1313"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altLang="en-US" sz="2400" b="1" dirty="0">
                <a:solidFill>
                  <a:srgbClr val="000000"/>
                </a:solidFill>
              </a:rPr>
              <a:t>Inference problem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</a:rPr>
              <a:t>given values of evidence variables </a:t>
            </a:r>
            <a:r>
              <a:rPr lang="en-US" altLang="en-US" sz="2400" b="1" dirty="0">
                <a:solidFill>
                  <a:srgbClr val="0000FF"/>
                </a:solidFill>
              </a:rPr>
              <a:t>E</a:t>
            </a:r>
            <a:r>
              <a:rPr lang="en-US" altLang="en-US" sz="2400" dirty="0">
                <a:solidFill>
                  <a:srgbClr val="0000FF"/>
                </a:solidFill>
              </a:rPr>
              <a:t> =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/>
              <a:t>, answer questions about qu</a:t>
            </a:r>
            <a:r>
              <a:rPr lang="en-US" altLang="en-US" sz="2400" dirty="0" smtClean="0">
                <a:solidFill>
                  <a:srgbClr val="000000"/>
                </a:solidFill>
              </a:rPr>
              <a:t>ery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variables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 </a:t>
            </a:r>
            <a:r>
              <a:rPr lang="en-US" altLang="en-US" sz="2400" dirty="0" smtClean="0"/>
              <a:t>using the posterior </a:t>
            </a:r>
            <a:r>
              <a:rPr lang="en-US" altLang="en-US" sz="2400" dirty="0" smtClean="0">
                <a:solidFill>
                  <a:srgbClr val="0000FF"/>
                </a:solidFill>
              </a:rPr>
              <a:t>P(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>
                <a:solidFill>
                  <a:srgbClr val="0000FF"/>
                </a:solidFill>
              </a:rPr>
              <a:t> |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 =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e</a:t>
            </a:r>
            <a:r>
              <a:rPr lang="en-US" altLang="en-US" sz="2400" dirty="0" smtClean="0">
                <a:solidFill>
                  <a:srgbClr val="0000FF"/>
                </a:solidFill>
              </a:rPr>
              <a:t>)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r>
              <a:rPr lang="en-US" sz="2400" b="1" dirty="0"/>
              <a:t>Learning problem: </a:t>
            </a:r>
            <a:r>
              <a:rPr lang="en-US" sz="2400" dirty="0"/>
              <a:t>estimate the parameters of the probabilistic model </a:t>
            </a:r>
            <a:r>
              <a:rPr lang="en-US" sz="2400" dirty="0">
                <a:solidFill>
                  <a:srgbClr val="0000FF"/>
                </a:solidFill>
              </a:rPr>
              <a:t>P(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|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given a </a:t>
            </a:r>
            <a:r>
              <a:rPr lang="en-US" sz="2400" i="1" dirty="0"/>
              <a:t>training sample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{(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), …, (</a:t>
            </a:r>
            <a:r>
              <a:rPr lang="en-US" sz="2400" b="1" dirty="0" err="1">
                <a:solidFill>
                  <a:srgbClr val="0000FF"/>
                </a:solidFill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 err="1">
                <a:solidFill>
                  <a:srgbClr val="0000FF"/>
                </a:solidFill>
              </a:rPr>
              <a:t>,</a:t>
            </a:r>
            <a:r>
              <a:rPr lang="en-US" sz="2400" b="1" dirty="0" err="1">
                <a:solidFill>
                  <a:srgbClr val="0000FF"/>
                </a:solidFill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)}</a:t>
            </a:r>
          </a:p>
          <a:p>
            <a:pPr defTabSz="457200" eaLnBrk="1" hangingPunct="0">
              <a:spcBef>
                <a:spcPts val="638"/>
              </a:spcBef>
              <a:buClr>
                <a:srgbClr val="000000"/>
              </a:buClr>
              <a:buSzPct val="45000"/>
              <a:buFont typeface="Symbol" pitchFamily="18" charset="2"/>
              <a:buChar char="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4820" name="AutoShape 3"/>
          <p:cNvSpPr>
            <a:spLocks noChangeAspect="1" noChangeArrowheads="1"/>
          </p:cNvSpPr>
          <p:nvPr/>
        </p:nvSpPr>
        <p:spPr bwMode="auto">
          <a:xfrm>
            <a:off x="1509713" y="3783013"/>
            <a:ext cx="60769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20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Examples</a:t>
            </a:r>
          </a:p>
          <a:p>
            <a:r>
              <a:rPr lang="en-US" dirty="0" smtClean="0"/>
              <a:t>Inference Algorithms</a:t>
            </a:r>
            <a:endParaRPr lang="en-US" dirty="0"/>
          </a:p>
          <a:p>
            <a:pPr lvl="1"/>
            <a:r>
              <a:rPr lang="en-US" dirty="0" smtClean="0"/>
              <a:t>Trees: Sum-product algorithm</a:t>
            </a:r>
          </a:p>
          <a:p>
            <a:pPr lvl="1"/>
            <a:r>
              <a:rPr lang="en-US" dirty="0" smtClean="0"/>
              <a:t>Graphs: No polynomial-time algorithm</a:t>
            </a:r>
          </a:p>
          <a:p>
            <a:r>
              <a:rPr lang="en-US" dirty="0" smtClean="0"/>
              <a:t>Parameter Learning</a:t>
            </a:r>
          </a:p>
          <a:p>
            <a:pPr lvl="1"/>
            <a:r>
              <a:rPr lang="en-US" dirty="0" smtClean="0"/>
              <a:t>Expectation Maximization</a:t>
            </a:r>
          </a:p>
          <a:p>
            <a:r>
              <a:rPr lang="en-US" dirty="0" smtClean="0"/>
              <a:t>Structure Learning</a:t>
            </a:r>
          </a:p>
          <a:p>
            <a:pPr lvl="1"/>
            <a:r>
              <a:rPr lang="en-US" dirty="0" smtClean="0"/>
              <a:t>Regularized Maximum Likelihood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5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dirty="0" smtClean="0"/>
              <a:t>Suppose we know the network structure (but not the parameters), and have a training set of </a:t>
            </a:r>
            <a:r>
              <a:rPr lang="en-US" sz="2800" i="1" dirty="0" smtClean="0"/>
              <a:t>complete</a:t>
            </a:r>
            <a:r>
              <a:rPr lang="en-US" sz="2800" dirty="0" smtClean="0"/>
              <a:t> observations</a:t>
            </a:r>
            <a:endParaRPr lang="en-US" sz="2400" dirty="0" smtClean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14844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29768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685800"/>
                <a:gridCol w="6858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40148" y="297180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795" y="4160520"/>
            <a:ext cx="28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6538" y="4151376"/>
            <a:ext cx="288862" cy="53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6605" y="5404104"/>
            <a:ext cx="2840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2438400"/>
            <a:ext cx="178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Training set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dirty="0" smtClean="0"/>
              <a:t>Suppose we know the network structure (but not the parameters), and have a training set of </a:t>
            </a:r>
            <a:r>
              <a:rPr lang="en-US" sz="2800" i="1" dirty="0" smtClean="0"/>
              <a:t>complete</a:t>
            </a:r>
            <a:r>
              <a:rPr lang="en-US" sz="2800" dirty="0" smtClean="0"/>
              <a:t> observations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P(X | Parents(X))</a:t>
            </a:r>
            <a:r>
              <a:rPr lang="en-US" sz="2400" dirty="0" smtClean="0"/>
              <a:t> is given by the observed frequencies of the different values of X for each combination of parent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Incomplete observations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Expectation maximization (EM) </a:t>
            </a:r>
            <a:r>
              <a:rPr lang="en-US" sz="2800" dirty="0" smtClean="0"/>
              <a:t>algorithm for dealing with missing data</a:t>
            </a:r>
            <a:endParaRPr lang="en-US" sz="2400" dirty="0" smtClean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372626" cy="368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38800" y="2519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685800"/>
                <a:gridCol w="6858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840148" y="200955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795" y="3198276"/>
            <a:ext cx="28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6538" y="3189132"/>
            <a:ext cx="288862" cy="53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6605" y="4441860"/>
            <a:ext cx="2840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981200"/>
            <a:ext cx="178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Training set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Parameter learning: EM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58473"/>
              </p:ext>
            </p:extLst>
          </p:nvPr>
        </p:nvGraphicFramePr>
        <p:xfrm>
          <a:off x="304800" y="9956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685800"/>
                <a:gridCol w="6858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4202668"/>
                <a:ext cx="8534400" cy="2669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E-STEP: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1&lt;=n&lt;=6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[#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times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summed over all of the training tokens for which Sn=T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kern="1200" dirty="0" smtClean="0">
                    <a:solidFill>
                      <a:schemeClr val="tx1"/>
                    </a:solidFill>
                  </a:rPr>
                  <a:t>M-STEP:</a:t>
                </a:r>
                <a:r>
                  <a:rPr lang="en-US" sz="2400" kern="12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e-estimate the parameters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[#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[#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kern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02668"/>
                <a:ext cx="8534400" cy="2669642"/>
              </a:xfrm>
              <a:prstGeom prst="rect">
                <a:avLst/>
              </a:prstGeom>
              <a:blipFill rotWithShape="0">
                <a:blip r:embed="rId3"/>
                <a:stretch>
                  <a:fillRect l="-929" t="-1598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Algorithms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Trees: Sum-product 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 smtClean="0"/>
              <a:t>Structure Learning</a:t>
            </a:r>
          </a:p>
          <a:p>
            <a:pPr lvl="1"/>
            <a:r>
              <a:rPr lang="en-US" dirty="0" smtClean="0"/>
              <a:t>Regularized Maximum Likelihood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0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Structure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What if the network structure is unknown?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57800" y="35102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685800"/>
                <a:gridCol w="6858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971800"/>
            <a:ext cx="178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Training set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5000" y="32004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0" y="57150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086761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Structure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en-US" sz="2800" dirty="0" smtClean="0"/>
              <a:t>For every possible set of edges: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Compute the data likelihood given this structure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 smtClean="0"/>
              <a:t>Penalize complexity (e.g., subtract # edges)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r>
              <a:rPr lang="en-US" sz="2800" dirty="0" smtClean="0"/>
              <a:t>Find the structure with highest penalized likelihood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57800" y="3510280"/>
          <a:ext cx="33528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/>
                <a:gridCol w="685800"/>
                <a:gridCol w="6858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33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4419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05000" y="57150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086761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Bayesian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</a:p>
          <a:p>
            <a:r>
              <a:rPr lang="en-US" dirty="0" smtClean="0"/>
              <a:t>Parameters</a:t>
            </a:r>
          </a:p>
          <a:p>
            <a:r>
              <a:rPr lang="en-US" dirty="0" smtClean="0"/>
              <a:t>Inference</a:t>
            </a:r>
          </a:p>
          <a:p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0"/>
            <a:ext cx="8229600" cy="1143000"/>
          </a:xfrm>
        </p:spPr>
        <p:txBody>
          <a:bodyPr/>
          <a:lstStyle/>
          <a:p>
            <a:r>
              <a:rPr lang="en-US" dirty="0" smtClean="0"/>
              <a:t>Practice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Variables: </a:t>
            </a:r>
            <a:r>
              <a:rPr lang="en-US" sz="2800" i="1" dirty="0" smtClean="0">
                <a:solidFill>
                  <a:srgbClr val="0000FF"/>
                </a:solidFill>
              </a:rPr>
              <a:t>Cloudy, Sprinkler, Rain, Wet Grass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255" t="16248" r="16243" b="13751"/>
          <a:stretch/>
        </p:blipFill>
        <p:spPr bwMode="auto">
          <a:xfrm>
            <a:off x="1524000" y="1828800"/>
            <a:ext cx="5931801" cy="46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18288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9888" y="30480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3912" y="32004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4745736"/>
            <a:ext cx="1905000" cy="171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068" t="27305" r="31474" b="39397"/>
          <a:stretch/>
        </p:blipFill>
        <p:spPr bwMode="auto">
          <a:xfrm>
            <a:off x="304800" y="3014472"/>
            <a:ext cx="2450592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0"/>
            <a:ext cx="8229600" cy="1143000"/>
          </a:xfrm>
        </p:spPr>
        <p:txBody>
          <a:bodyPr/>
          <a:lstStyle/>
          <a:p>
            <a:r>
              <a:rPr lang="en-US" dirty="0"/>
              <a:t>Practice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Given that the grass is wet, what is the probability that it has rained?</a:t>
            </a:r>
            <a:endParaRPr 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55506"/>
              </p:ext>
            </p:extLst>
          </p:nvPr>
        </p:nvGraphicFramePr>
        <p:xfrm>
          <a:off x="2971800" y="2362200"/>
          <a:ext cx="59896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9" name="Equation" r:id="rId5" imgW="2413000" imgH="1473200" progId="Equation.3">
                  <p:embed/>
                </p:oleObj>
              </mc:Choice>
              <mc:Fallback>
                <p:oleObj name="Equation" r:id="rId5" imgW="2413000" imgH="147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2362200"/>
                        <a:ext cx="59896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91000" y="2438400"/>
            <a:ext cx="1447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2209800"/>
            <a:ext cx="3200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4191000"/>
            <a:ext cx="5791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determines whether you will pass the exam?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: Do you attend class?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: Do you study?</a:t>
            </a:r>
          </a:p>
          <a:p>
            <a:pPr lvl="1"/>
            <a:r>
              <a:rPr lang="en-US" sz="2400" b="1" dirty="0" err="1" smtClean="0">
                <a:solidFill>
                  <a:srgbClr val="0000FF"/>
                </a:solidFill>
              </a:rPr>
              <a:t>Pr</a:t>
            </a:r>
            <a:r>
              <a:rPr lang="en-US" sz="2400" dirty="0" smtClean="0"/>
              <a:t>: Are you prepared </a:t>
            </a:r>
            <a:br>
              <a:rPr lang="en-US" sz="2400" dirty="0" smtClean="0"/>
            </a:br>
            <a:r>
              <a:rPr lang="en-US" sz="2400" dirty="0" smtClean="0"/>
              <a:t>for the exam?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F</a:t>
            </a:r>
            <a:r>
              <a:rPr lang="en-US" sz="2400" dirty="0" smtClean="0"/>
              <a:t>: Is the grading fair?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Pa</a:t>
            </a:r>
            <a:r>
              <a:rPr lang="en-US" sz="2400" dirty="0" smtClean="0"/>
              <a:t>: Do you get a passing </a:t>
            </a:r>
            <a:br>
              <a:rPr lang="en-US" sz="2400" dirty="0" smtClean="0"/>
            </a:br>
            <a:r>
              <a:rPr lang="en-US" sz="2400" dirty="0" smtClean="0"/>
              <a:t>grade on the exam?</a:t>
            </a:r>
          </a:p>
          <a:p>
            <a:pPr lvl="1"/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2895600"/>
            <a:ext cx="3581400" cy="2895600"/>
            <a:chOff x="5334000" y="3352800"/>
            <a:chExt cx="3581400" cy="2895600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334000" y="33528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6858000" y="33528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6019800" y="4419600"/>
              <a:ext cx="13716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err="1" smtClean="0"/>
                <a:t>Pr</a:t>
              </a:r>
              <a:endParaRPr lang="en-US" dirty="0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7848600" y="41910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096000" y="5715000"/>
              <a:ext cx="1066800" cy="5334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dirty="0" smtClean="0"/>
                <a:t>Pa</a:t>
              </a:r>
              <a:endParaRPr lang="en-US" dirty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6019800" y="38862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6858000" y="38862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6934200" y="4724400"/>
              <a:ext cx="1219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6477000" y="4953000"/>
              <a:ext cx="76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5486400" y="3810000"/>
              <a:ext cx="68580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example 2</a:t>
            </a:r>
            <a:endParaRPr lang="en-US" dirty="0"/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5562600" y="6428601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smtClean="0"/>
              <a:t>Source: UMBC </a:t>
            </a:r>
            <a:r>
              <a:rPr lang="en-US" sz="1200" dirty="0"/>
              <a:t>CMSC 671, </a:t>
            </a:r>
            <a:r>
              <a:rPr lang="en-US" sz="1200" dirty="0" smtClean="0"/>
              <a:t>Tamara Berg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91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/>
              <a:t>Practice example 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 flipH="1" flipV="1">
            <a:off x="3200400" y="3113086"/>
            <a:ext cx="3124200" cy="620713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5562600" y="6504801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smtClean="0"/>
              <a:t>Source: UMBC </a:t>
            </a:r>
            <a:r>
              <a:rPr lang="en-US" sz="1200" dirty="0"/>
              <a:t>CMSC 671, </a:t>
            </a:r>
            <a:r>
              <a:rPr lang="en-US" sz="1200" dirty="0" smtClean="0"/>
              <a:t>Tamara Berg</a:t>
            </a:r>
            <a:endParaRPr lang="en-US" sz="12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02559"/>
              </p:ext>
            </p:extLst>
          </p:nvPr>
        </p:nvGraphicFramePr>
        <p:xfrm>
          <a:off x="6324600" y="3265487"/>
          <a:ext cx="2362200" cy="9779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Pr|A,S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1143000" y="15890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2667000" y="15890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828800" y="2655887"/>
            <a:ext cx="13716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 smtClean="0"/>
              <a:t>Pr</a:t>
            </a:r>
            <a:endParaRPr lang="en-US" dirty="0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3657600" y="24272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905000" y="3951287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1828800" y="2122487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>
            <a:off x="2667000" y="2122487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2743200" y="2960687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2286000" y="3189287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1295400" y="2046287"/>
            <a:ext cx="685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1506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(A=T) = 0.8</a:t>
            </a:r>
            <a:endParaRPr lang="en-US" dirty="0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657600" y="1371600"/>
            <a:ext cx="1506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(S=T) = 0.6</a:t>
            </a:r>
            <a:endParaRPr lang="en-US" dirty="0"/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267200" y="2046287"/>
            <a:ext cx="14931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(F=T) = 0.9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89493"/>
              </p:ext>
            </p:extLst>
          </p:nvPr>
        </p:nvGraphicFramePr>
        <p:xfrm>
          <a:off x="2895599" y="4713287"/>
          <a:ext cx="2667001" cy="1828800"/>
        </p:xfrm>
        <a:graphic>
          <a:graphicData uri="http://schemas.openxmlformats.org/drawingml/2006/table">
            <a:tbl>
              <a:tblPr/>
              <a:tblGrid>
                <a:gridCol w="609601"/>
                <a:gridCol w="533400"/>
                <a:gridCol w="609600"/>
                <a:gridCol w="914400"/>
              </a:tblGrid>
              <a:tr h="202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Pa|A,Pr,F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/>
              <a:t>Practice example 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4648200" y="1600200"/>
            <a:ext cx="4038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Query:</a:t>
            </a:r>
            <a:r>
              <a:rPr lang="en-US" dirty="0"/>
              <a:t> What is the probability that a student </a:t>
            </a:r>
            <a:r>
              <a:rPr lang="en-US" dirty="0" smtClean="0"/>
              <a:t>attended </a:t>
            </a:r>
            <a:r>
              <a:rPr lang="en-US" dirty="0"/>
              <a:t>class, given that they </a:t>
            </a:r>
            <a:r>
              <a:rPr lang="en-US" dirty="0" smtClean="0"/>
              <a:t>passed </a:t>
            </a:r>
            <a:r>
              <a:rPr lang="en-US" dirty="0"/>
              <a:t>the exam?</a:t>
            </a:r>
            <a:endParaRPr lang="en-US" b="1" dirty="0"/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5562600" y="6428601"/>
            <a:ext cx="3429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 smtClean="0"/>
              <a:t>Source: UMBC </a:t>
            </a:r>
            <a:r>
              <a:rPr lang="en-US" sz="1200" dirty="0"/>
              <a:t>CMSC 671, </a:t>
            </a:r>
            <a:r>
              <a:rPr lang="en-US" sz="1200" dirty="0" smtClean="0"/>
              <a:t>Tamara Berg</a:t>
            </a:r>
            <a:endParaRPr lang="en-US" sz="1200" dirty="0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auto">
          <a:xfrm>
            <a:off x="152400" y="18288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1676400" y="18288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838200" y="2895600"/>
            <a:ext cx="13716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 smtClean="0"/>
              <a:t>Pr</a:t>
            </a:r>
            <a:endParaRPr lang="en-US" dirty="0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667000" y="26670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914400" y="4191000"/>
            <a:ext cx="1066800" cy="533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838200" y="2362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H="1">
            <a:off x="16764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H="1">
            <a:off x="1752600" y="32004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1295400" y="3429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304800" y="2286000"/>
            <a:ext cx="685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82493"/>
              </p:ext>
            </p:extLst>
          </p:nvPr>
        </p:nvGraphicFramePr>
        <p:xfrm>
          <a:off x="2286000" y="4038600"/>
          <a:ext cx="6611937" cy="212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4" imgW="3124200" imgH="1003300" progId="Equation.3">
                  <p:embed/>
                </p:oleObj>
              </mc:Choice>
              <mc:Fallback>
                <p:oleObj name="Equation" r:id="rId4" imgW="3124200" imgH="1003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6611937" cy="2124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0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Inference Examples</a:t>
            </a:r>
          </a:p>
          <a:p>
            <a:r>
              <a:rPr lang="en-US" dirty="0" smtClean="0"/>
              <a:t>Inference Algorithms</a:t>
            </a:r>
            <a:endParaRPr lang="en-US" dirty="0"/>
          </a:p>
          <a:p>
            <a:pPr lvl="1"/>
            <a:r>
              <a:rPr lang="en-US" dirty="0" smtClean="0"/>
              <a:t>Trees: Sum-product algorithm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Graphs: No polynomial-time algorithm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Parameter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Expectation Maximization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Structure Learning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Regularized Maximum Likelihood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9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exact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382000" cy="4297363"/>
          </a:xfrm>
        </p:spPr>
        <p:txBody>
          <a:bodyPr/>
          <a:lstStyle/>
          <a:p>
            <a:r>
              <a:rPr lang="en-US" dirty="0" smtClean="0"/>
              <a:t>Key idea: compute the results of </a:t>
            </a:r>
            <a:br>
              <a:rPr lang="en-US" dirty="0" smtClean="0"/>
            </a:br>
            <a:r>
              <a:rPr lang="en-US" dirty="0" smtClean="0"/>
              <a:t>sub-expressions in a bottom-up way and cache them for later use</a:t>
            </a:r>
          </a:p>
          <a:p>
            <a:pPr lvl="1"/>
            <a:r>
              <a:rPr lang="en-US" dirty="0" smtClean="0"/>
              <a:t>Form of </a:t>
            </a:r>
            <a:r>
              <a:rPr lang="en-US" dirty="0" smtClean="0">
                <a:solidFill>
                  <a:srgbClr val="0000FF"/>
                </a:solidFill>
              </a:rPr>
              <a:t>dynamic programming</a:t>
            </a:r>
          </a:p>
          <a:p>
            <a:pPr lvl="1"/>
            <a:r>
              <a:rPr lang="en-US" dirty="0" smtClean="0"/>
              <a:t>Polynomial time and space complexity for </a:t>
            </a:r>
            <a:r>
              <a:rPr lang="en-US" i="1" dirty="0" err="1" smtClean="0">
                <a:solidFill>
                  <a:srgbClr val="0000FF"/>
                </a:solidFill>
              </a:rPr>
              <a:t>polytrees</a:t>
            </a:r>
            <a:r>
              <a:rPr lang="en-US" dirty="0" smtClean="0"/>
              <a:t>: networks at most one undirected path between any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14408</TotalTime>
  <Words>1103</Words>
  <Application>Microsoft Office PowerPoint</Application>
  <PresentationFormat>On-screen Show (4:3)</PresentationFormat>
  <Paragraphs>476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Symbol</vt:lpstr>
      <vt:lpstr>Times New Roman</vt:lpstr>
      <vt:lpstr>Default Design</vt:lpstr>
      <vt:lpstr>1_Default Design</vt:lpstr>
      <vt:lpstr>Equation</vt:lpstr>
      <vt:lpstr>Image</vt:lpstr>
      <vt:lpstr>Bayes network inference</vt:lpstr>
      <vt:lpstr>Outline</vt:lpstr>
      <vt:lpstr>Practice example 1</vt:lpstr>
      <vt:lpstr>Practice example 1</vt:lpstr>
      <vt:lpstr>Practice example 2</vt:lpstr>
      <vt:lpstr>PowerPoint Presentation</vt:lpstr>
      <vt:lpstr>PowerPoint Presentation</vt:lpstr>
      <vt:lpstr>Outline</vt:lpstr>
      <vt:lpstr>Efficient exact inference</vt:lpstr>
      <vt:lpstr>Sum-Product Algorithm for Trees</vt:lpstr>
      <vt:lpstr>Practice example 3</vt:lpstr>
      <vt:lpstr>Representing people</vt:lpstr>
      <vt:lpstr>Outline</vt:lpstr>
      <vt:lpstr>Bayesian network inference</vt:lpstr>
      <vt:lpstr>Bayesian network inference</vt:lpstr>
      <vt:lpstr>Bayesian network inference</vt:lpstr>
      <vt:lpstr>Bayesian network inference:  Big picture</vt:lpstr>
      <vt:lpstr>Outline</vt:lpstr>
      <vt:lpstr>Parameter learning</vt:lpstr>
      <vt:lpstr>Parameter learning</vt:lpstr>
      <vt:lpstr>Parameter learning</vt:lpstr>
      <vt:lpstr>Parameter learning</vt:lpstr>
      <vt:lpstr>Parameter learning: EM</vt:lpstr>
      <vt:lpstr>Outline</vt:lpstr>
      <vt:lpstr>Structure learning</vt:lpstr>
      <vt:lpstr>Structure learning</vt:lpstr>
      <vt:lpstr>Summary: Bayesian networks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Mark Hasegawa-Johnson</cp:lastModifiedBy>
  <cp:revision>272</cp:revision>
  <cp:lastPrinted>2015-04-08T14:21:18Z</cp:lastPrinted>
  <dcterms:created xsi:type="dcterms:W3CDTF">2003-12-17T16:38:09Z</dcterms:created>
  <dcterms:modified xsi:type="dcterms:W3CDTF">2016-10-31T23:13:57Z</dcterms:modified>
</cp:coreProperties>
</file>