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9" r:id="rId2"/>
    <p:sldId id="302" r:id="rId3"/>
    <p:sldId id="301" r:id="rId4"/>
    <p:sldId id="259" r:id="rId5"/>
    <p:sldId id="300" r:id="rId6"/>
    <p:sldId id="260" r:id="rId7"/>
    <p:sldId id="274" r:id="rId8"/>
    <p:sldId id="275" r:id="rId9"/>
    <p:sldId id="303" r:id="rId10"/>
    <p:sldId id="261" r:id="rId11"/>
    <p:sldId id="262" r:id="rId12"/>
    <p:sldId id="264" r:id="rId13"/>
    <p:sldId id="273" r:id="rId14"/>
    <p:sldId id="276" r:id="rId15"/>
    <p:sldId id="304" r:id="rId16"/>
    <p:sldId id="294" r:id="rId17"/>
    <p:sldId id="292" r:id="rId18"/>
    <p:sldId id="281" r:id="rId19"/>
    <p:sldId id="263" r:id="rId20"/>
    <p:sldId id="305" r:id="rId21"/>
    <p:sldId id="265" r:id="rId22"/>
    <p:sldId id="272" r:id="rId23"/>
    <p:sldId id="266" r:id="rId24"/>
    <p:sldId id="296" r:id="rId25"/>
    <p:sldId id="269" r:id="rId26"/>
    <p:sldId id="297" r:id="rId27"/>
    <p:sldId id="279" r:id="rId28"/>
    <p:sldId id="298" r:id="rId29"/>
    <p:sldId id="271" r:id="rId30"/>
    <p:sldId id="268" r:id="rId31"/>
    <p:sldId id="306" r:id="rId32"/>
    <p:sldId id="280" r:id="rId33"/>
    <p:sldId id="293" r:id="rId34"/>
    <p:sldId id="290" r:id="rId35"/>
    <p:sldId id="291" r:id="rId36"/>
    <p:sldId id="307" r:id="rId37"/>
    <p:sldId id="308" r:id="rId38"/>
    <p:sldId id="309" r:id="rId39"/>
    <p:sldId id="267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4D1"/>
    <a:srgbClr val="0066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1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6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P(Raining | Traffic)</a:t>
            </a:r>
            <a:r>
              <a:rPr lang="en-US" baseline="0" dirty="0" smtClean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2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6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0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9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7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0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1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3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2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6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3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5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22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9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57200" y="1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Bayes Nets: (1) Review (2) Semantics (3) Burglars (4) Concepts (5) Design (6) Research</a:t>
            </a:r>
            <a:endParaRPr lang="en-US" sz="1400" dirty="0"/>
          </a:p>
        </p:txBody>
      </p:sp>
      <p:cxnSp>
        <p:nvCxnSpPr>
          <p:cNvPr id="2" name="Straight Arrow Connector 1"/>
          <p:cNvCxnSpPr/>
          <p:nvPr userDrawn="1"/>
        </p:nvCxnSpPr>
        <p:spPr>
          <a:xfrm>
            <a:off x="0" y="304799"/>
            <a:ext cx="9144000" cy="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2007/hasegawa-johnson07icphs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229600" cy="8683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Review: Bayesian inference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</a:rPr>
              <a:t>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 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 smtClean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400" dirty="0" smtClean="0">
                <a:solidFill>
                  <a:srgbClr val="0000FF"/>
                </a:solidFill>
              </a:rPr>
              <a:t>P(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>
                <a:solidFill>
                  <a:srgbClr val="0000FF"/>
                </a:solidFill>
              </a:rPr>
              <a:t> |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 =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/>
              <a:t>Example of a useful question: </a:t>
            </a:r>
            <a:r>
              <a:rPr lang="en-US" altLang="en-US" sz="2400" b="1" dirty="0" smtClean="0"/>
              <a:t>Which X is true?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/>
              <a:t>More formally: what value of </a:t>
            </a:r>
            <a:r>
              <a:rPr lang="en-US" altLang="en-US" sz="2400" b="1" dirty="0" smtClean="0"/>
              <a:t>X</a:t>
            </a:r>
            <a:r>
              <a:rPr lang="en-US" altLang="en-US" sz="2400" dirty="0" smtClean="0"/>
              <a:t> has the least probability of being wrong?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/>
              <a:t>Answer: </a:t>
            </a:r>
            <a:r>
              <a:rPr lang="en-US" altLang="en-US" sz="2400" b="1" dirty="0" smtClean="0"/>
              <a:t>MPE = MAP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argmin</a:t>
            </a:r>
            <a:r>
              <a:rPr lang="en-US" altLang="en-US" sz="2400" dirty="0" smtClean="0"/>
              <a:t> P(error) = </a:t>
            </a:r>
            <a:r>
              <a:rPr lang="en-US" altLang="en-US" sz="2400" dirty="0" err="1" smtClean="0"/>
              <a:t>argmax</a:t>
            </a:r>
            <a:r>
              <a:rPr lang="en-US" altLang="en-US" sz="2400" dirty="0" smtClean="0"/>
              <a:t> P(X=</a:t>
            </a:r>
            <a:r>
              <a:rPr lang="en-US" altLang="en-US" sz="2400" dirty="0" err="1" smtClean="0"/>
              <a:t>x|E</a:t>
            </a:r>
            <a:r>
              <a:rPr lang="en-US" altLang="en-US" sz="2400" dirty="0" smtClean="0"/>
              <a:t>=e))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6748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Burglar Alarm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 have a burglar alarm that is sometimes set </a:t>
            </a:r>
            <a:r>
              <a:rPr lang="en-US" sz="2400" dirty="0"/>
              <a:t>off by minor earthquakes. </a:t>
            </a:r>
            <a:r>
              <a:rPr lang="en-US" sz="2400" dirty="0" smtClean="0"/>
              <a:t>My two neighbors, John and Mary, promised to call me at work if they hear the alarm</a:t>
            </a:r>
          </a:p>
          <a:p>
            <a:pPr lvl="1"/>
            <a:r>
              <a:rPr lang="en-US" sz="2000" dirty="0" smtClean="0"/>
              <a:t>Example inference task: suppose Mary calls and John doesn’t call. What is the probability of a burglary?</a:t>
            </a:r>
            <a:endParaRPr lang="en-US" sz="2000" dirty="0"/>
          </a:p>
          <a:p>
            <a:r>
              <a:rPr lang="en-US" sz="2400" dirty="0" smtClean="0"/>
              <a:t>What are the random variables</a:t>
            </a:r>
            <a:r>
              <a:rPr lang="en-US" sz="2400" dirty="0"/>
              <a:t>?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JohnCalls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MaryCalls</a:t>
            </a:r>
            <a:endParaRPr lang="en-US" sz="2000" dirty="0"/>
          </a:p>
          <a:p>
            <a:r>
              <a:rPr lang="en-US" sz="2400" dirty="0" smtClean="0"/>
              <a:t>What are the direct influence relationships?</a:t>
            </a:r>
            <a:endParaRPr lang="en-US" sz="2400" dirty="0"/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Example: Burglar Alarm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1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14478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1447800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8194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6976" y="5105400"/>
            <a:ext cx="1676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50292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Conditional independence and the joint distribution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991600" cy="4525963"/>
          </a:xfrm>
        </p:spPr>
        <p:txBody>
          <a:bodyPr/>
          <a:lstStyle/>
          <a:p>
            <a:r>
              <a:rPr lang="en-US" sz="2800" dirty="0" smtClean="0"/>
              <a:t>Key property: each node is conditionally independent of its </a:t>
            </a:r>
            <a:r>
              <a:rPr lang="en-US" sz="2800" i="1" dirty="0" smtClean="0"/>
              <a:t>non-descendants</a:t>
            </a:r>
            <a:r>
              <a:rPr lang="en-US" sz="2800" dirty="0" smtClean="0"/>
              <a:t> given its </a:t>
            </a:r>
            <a:r>
              <a:rPr lang="en-US" sz="2800" i="1" dirty="0" smtClean="0"/>
              <a:t>parents</a:t>
            </a:r>
          </a:p>
          <a:p>
            <a:r>
              <a:rPr lang="en-US" sz="2800" dirty="0" smtClean="0"/>
              <a:t>Suppose the nodes </a:t>
            </a:r>
            <a:r>
              <a:rPr lang="en-US" sz="2800" dirty="0" smtClean="0">
                <a:solidFill>
                  <a:srgbClr val="0066FF"/>
                </a:solidFill>
              </a:rPr>
              <a:t>X</a:t>
            </a:r>
            <a:r>
              <a:rPr lang="en-US" sz="2800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dirty="0" smtClean="0">
                <a:solidFill>
                  <a:srgbClr val="0066FF"/>
                </a:solidFill>
              </a:rPr>
              <a:t>, …, X</a:t>
            </a:r>
            <a:r>
              <a:rPr lang="en-US" sz="2800" baseline="-25000" dirty="0" smtClean="0">
                <a:solidFill>
                  <a:srgbClr val="0066FF"/>
                </a:solidFill>
              </a:rPr>
              <a:t>n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/>
              <a:t>are sorted in topological order</a:t>
            </a:r>
          </a:p>
          <a:p>
            <a:r>
              <a:rPr lang="en-US" sz="2800" dirty="0" smtClean="0"/>
              <a:t>To get the joint distribution </a:t>
            </a:r>
            <a:r>
              <a:rPr lang="en-US" sz="2800" dirty="0" smtClean="0">
                <a:solidFill>
                  <a:srgbClr val="0066FF"/>
                </a:solidFill>
              </a:rPr>
              <a:t>P(X</a:t>
            </a:r>
            <a:r>
              <a:rPr lang="en-US" sz="2800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dirty="0" smtClean="0">
                <a:solidFill>
                  <a:srgbClr val="0066FF"/>
                </a:solidFill>
              </a:rPr>
              <a:t>, …, X</a:t>
            </a:r>
            <a:r>
              <a:rPr lang="en-US" sz="2800" baseline="-25000" dirty="0" smtClean="0">
                <a:solidFill>
                  <a:srgbClr val="0066FF"/>
                </a:solidFill>
              </a:rPr>
              <a:t>n</a:t>
            </a:r>
            <a:r>
              <a:rPr lang="en-US" sz="2800" dirty="0" smtClean="0">
                <a:solidFill>
                  <a:srgbClr val="0066FF"/>
                </a:solidFill>
              </a:rPr>
              <a:t>)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use chain rule: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29533"/>
              </p:ext>
            </p:extLst>
          </p:nvPr>
        </p:nvGraphicFramePr>
        <p:xfrm>
          <a:off x="2278063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04313"/>
              </p:ext>
            </p:extLst>
          </p:nvPr>
        </p:nvGraphicFramePr>
        <p:xfrm>
          <a:off x="3952875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dirty="0" smtClean="0"/>
              <a:t>Conditional probability distributions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2438401"/>
          </a:xfrm>
        </p:spPr>
        <p:txBody>
          <a:bodyPr/>
          <a:lstStyle/>
          <a:p>
            <a:r>
              <a:rPr lang="en-US" sz="2400" dirty="0" smtClean="0"/>
              <a:t>To specify the full joint distribution, we need to specify a </a:t>
            </a:r>
            <a:r>
              <a:rPr lang="en-US" sz="2400" i="1" dirty="0"/>
              <a:t>conditional</a:t>
            </a:r>
            <a:r>
              <a:rPr lang="en-US" sz="2400" dirty="0"/>
              <a:t> distribution for each node given its </a:t>
            </a:r>
            <a:r>
              <a:rPr lang="en-US" sz="2400" dirty="0" smtClean="0"/>
              <a:t>parents: </a:t>
            </a:r>
            <a:br>
              <a:rPr lang="en-US" sz="2400" dirty="0" smtClean="0"/>
            </a:br>
            <a:r>
              <a:rPr lang="en-US" sz="2200" dirty="0" smtClean="0">
                <a:solidFill>
                  <a:srgbClr val="0066FF"/>
                </a:solidFill>
              </a:rPr>
              <a:t>P</a:t>
            </a:r>
            <a:r>
              <a:rPr lang="en-US" sz="2200" b="1" dirty="0" smtClean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</a:t>
            </a:r>
            <a:r>
              <a:rPr lang="en-US" sz="2200" dirty="0" smtClean="0">
                <a:solidFill>
                  <a:srgbClr val="0066FF"/>
                </a:solidFill>
              </a:rPr>
              <a:t>X</a:t>
            </a:r>
            <a:r>
              <a:rPr lang="en-US" sz="2200" baseline="-25000" dirty="0" smtClean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</a:t>
            </a:r>
            <a:r>
              <a:rPr lang="en-US" sz="2200" dirty="0" smtClean="0">
                <a:solidFill>
                  <a:srgbClr val="0066FF"/>
                </a:solidFill>
              </a:rPr>
              <a:t>Parents(X))</a:t>
            </a:r>
          </a:p>
        </p:txBody>
      </p:sp>
      <p:sp>
        <p:nvSpPr>
          <p:cNvPr id="4" name="Oval 3"/>
          <p:cNvSpPr/>
          <p:nvPr/>
        </p:nvSpPr>
        <p:spPr>
          <a:xfrm>
            <a:off x="2231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</a:t>
            </a:r>
            <a:r>
              <a:rPr lang="en-US" sz="1400" baseline="-25000" dirty="0" smtClean="0">
                <a:solidFill>
                  <a:schemeClr val="tx1"/>
                </a:solidFill>
              </a:rPr>
              <a:t>1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983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98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</a:t>
            </a:r>
            <a:r>
              <a:rPr lang="en-US" sz="1400" baseline="-25000" dirty="0" smtClean="0">
                <a:solidFill>
                  <a:schemeClr val="tx1"/>
                </a:solidFill>
              </a:rPr>
              <a:t>n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4"/>
            <a:endCxn id="15" idx="1"/>
          </p:cNvCxnSpPr>
          <p:nvPr/>
        </p:nvCxnSpPr>
        <p:spPr>
          <a:xfrm rot="16200000" flipH="1">
            <a:off x="2479175" y="3981449"/>
            <a:ext cx="1221115" cy="1183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5" idx="0"/>
          </p:cNvCxnSpPr>
          <p:nvPr/>
        </p:nvCxnSpPr>
        <p:spPr>
          <a:xfrm rot="16200000" flipH="1">
            <a:off x="3145925" y="4381500"/>
            <a:ext cx="11430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5" idx="7"/>
          </p:cNvCxnSpPr>
          <p:nvPr/>
        </p:nvCxnSpPr>
        <p:spPr>
          <a:xfrm rot="5400000">
            <a:off x="4001261" y="4019550"/>
            <a:ext cx="1221115" cy="11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03125" y="51054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49242" y="312420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22" name="Bent Arrow 21"/>
          <p:cNvSpPr/>
          <p:nvPr/>
        </p:nvSpPr>
        <p:spPr>
          <a:xfrm rot="5400000">
            <a:off x="5355725" y="4343400"/>
            <a:ext cx="9906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9925" y="5562600"/>
            <a:ext cx="2645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FontTx/>
              <a:buNone/>
            </a:pPr>
            <a:r>
              <a:rPr lang="en-US" sz="2200" dirty="0" smtClean="0">
                <a:solidFill>
                  <a:srgbClr val="0066FF"/>
                </a:solidFill>
              </a:rPr>
              <a:t>P</a:t>
            </a:r>
            <a:r>
              <a:rPr lang="en-US" sz="2200" b="1" dirty="0" smtClean="0">
                <a:solidFill>
                  <a:srgbClr val="0066FF"/>
                </a:solidFill>
              </a:rPr>
              <a:t> </a:t>
            </a:r>
            <a:r>
              <a:rPr lang="en-US" sz="2200" dirty="0" smtClean="0">
                <a:solidFill>
                  <a:srgbClr val="0066FF"/>
                </a:solidFill>
              </a:rPr>
              <a:t>(X</a:t>
            </a:r>
            <a:r>
              <a:rPr lang="en-US" sz="2200" baseline="-25000" dirty="0" smtClean="0">
                <a:solidFill>
                  <a:srgbClr val="0066FF"/>
                </a:solidFill>
              </a:rPr>
              <a:t> </a:t>
            </a:r>
            <a:r>
              <a:rPr lang="en-US" sz="2200" dirty="0" smtClean="0">
                <a:solidFill>
                  <a:srgbClr val="0066FF"/>
                </a:solidFill>
              </a:rPr>
              <a:t>| Z</a:t>
            </a:r>
            <a:r>
              <a:rPr lang="en-US" sz="2200" baseline="-25000" dirty="0" smtClean="0">
                <a:solidFill>
                  <a:srgbClr val="0066FF"/>
                </a:solidFill>
              </a:rPr>
              <a:t>1</a:t>
            </a:r>
            <a:r>
              <a:rPr lang="en-US" sz="2200" dirty="0" smtClean="0">
                <a:solidFill>
                  <a:srgbClr val="0066FF"/>
                </a:solidFill>
              </a:rPr>
              <a:t>, …, Z</a:t>
            </a:r>
            <a:r>
              <a:rPr lang="en-US" sz="2200" baseline="-25000" dirty="0" smtClean="0">
                <a:solidFill>
                  <a:srgbClr val="0066FF"/>
                </a:solidFill>
              </a:rPr>
              <a:t>n</a:t>
            </a:r>
            <a:r>
              <a:rPr lang="en-US" sz="2200" dirty="0" smtClean="0">
                <a:solidFill>
                  <a:srgbClr val="0066FF"/>
                </a:solidFill>
              </a:rPr>
              <a:t>)</a:t>
            </a:r>
            <a:endParaRPr lang="en-US" sz="22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Example: Burglar Alarm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1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05400" y="31242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conditional probability tables are the</a:t>
            </a:r>
            <a:r>
              <a:rPr lang="en-US" sz="2800" i="1" dirty="0" smtClean="0">
                <a:solidFill>
                  <a:srgbClr val="0000FF"/>
                </a:solidFill>
              </a:rPr>
              <a:t> model parameters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27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Bayesian network: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raph semantics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Los Angeles burglar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xample</a:t>
            </a:r>
          </a:p>
          <a:p>
            <a:r>
              <a:rPr lang="en-US" dirty="0" smtClean="0"/>
              <a:t>Key concepts</a:t>
            </a:r>
          </a:p>
          <a:p>
            <a:pPr lvl="1"/>
            <a:r>
              <a:rPr lang="en-US" dirty="0" smtClean="0"/>
              <a:t>Conditional independence ≠ Independence</a:t>
            </a:r>
          </a:p>
          <a:p>
            <a:pPr lvl="1"/>
            <a:r>
              <a:rPr lang="en-US" dirty="0" smtClean="0"/>
              <a:t>Number of parameters you have to learn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joint probability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For example, 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P(j, m, a, </a:t>
                </a:r>
                <a:r>
                  <a:rPr lang="en-US" sz="2400" dirty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b, </a:t>
                </a:r>
                <a:r>
                  <a:rPr lang="en-US" sz="2400" dirty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>
                    <a:solidFill>
                      <a:srgbClr val="0066FF"/>
                    </a:solidFill>
                  </a:rPr>
                  <a:t>e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)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rgbClr val="0066FF"/>
                    </a:solidFill>
                  </a:rPr>
                  <a:t>	= 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P(</a:t>
                </a:r>
                <a:r>
                  <a:rPr lang="en-US" sz="2400" dirty="0" smtClean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b) P(</a:t>
                </a:r>
                <a:r>
                  <a:rPr lang="en-US" sz="2400" dirty="0" smtClean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e) P(a | </a:t>
                </a:r>
                <a:r>
                  <a:rPr lang="en-US" sz="2400" dirty="0" smtClean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b, </a:t>
                </a:r>
                <a:r>
                  <a:rPr lang="en-US" sz="2400" dirty="0" smtClean="0">
                    <a:solidFill>
                      <a:srgbClr val="0066FF"/>
                    </a:solidFill>
                    <a:sym typeface="Symbol" pitchFamily="18" charset="2"/>
                  </a:rPr>
                  <a:t>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e) P(j </a:t>
                </a:r>
                <a:r>
                  <a:rPr lang="en-US" sz="2400" dirty="0">
                    <a:solidFill>
                      <a:srgbClr val="0066FF"/>
                    </a:solidFill>
                  </a:rPr>
                  <a:t>| a) 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P(m </a:t>
                </a:r>
                <a:r>
                  <a:rPr lang="en-US" sz="2400" dirty="0">
                    <a:solidFill>
                      <a:srgbClr val="0066FF"/>
                    </a:solidFill>
                  </a:rPr>
                  <a:t>| a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Conditional Independence: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
</a:t>
                </a:r>
                <a:r>
                  <a:rPr lang="en-US" sz="2400" dirty="0" smtClean="0"/>
                  <a:t>… Is Not</a:t>
                </a:r>
                <a:r>
                  <a:rPr lang="en-US" sz="2400" dirty="0" smtClean="0"/>
                  <a:t> Independence!!!</a:t>
                </a:r>
                <a:r>
                  <a:rPr lang="en-US" sz="2400" dirty="0" smtClean="0">
                    <a:solidFill>
                      <a:srgbClr val="0066FF"/>
                    </a:solidFill>
                  </a:rPr>
                  <a:t> </a:t>
                </a:r>
                <a:endParaRPr lang="en-US" sz="2400" b="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63800"/>
              </p:ext>
            </p:extLst>
          </p:nvPr>
        </p:nvGraphicFramePr>
        <p:xfrm>
          <a:off x="1152235" y="1828800"/>
          <a:ext cx="684876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1" name="Equation" r:id="rId5" imgW="2425680" imgH="431640" progId="Equation.3">
                  <p:embed/>
                </p:oleObj>
              </mc:Choice>
              <mc:Fallback>
                <p:oleObj name="Equation" r:id="rId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235" y="1828800"/>
                        <a:ext cx="6848765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burglary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8152" y="32766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2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143000"/>
                <a:ext cx="8382000" cy="2438401"/>
              </a:xfrm>
            </p:spPr>
            <p:txBody>
              <a:bodyPr/>
              <a:lstStyle/>
              <a:p>
                <a:r>
                  <a:rPr lang="en-US" sz="2800" dirty="0" smtClean="0"/>
                  <a:t>Key property: X is conditionally independent of every </a:t>
                </a:r>
                <a:r>
                  <a:rPr lang="en-US" sz="2800" i="1" dirty="0" smtClean="0"/>
                  <a:t>non-descendant node</a:t>
                </a:r>
                <a:r>
                  <a:rPr lang="en-US" sz="2800" dirty="0" smtClean="0"/>
                  <a:t> given its </a:t>
                </a:r>
                <a:r>
                  <a:rPr lang="en-US" sz="2800" i="1" dirty="0" smtClean="0"/>
                  <a:t>parents</a:t>
                </a:r>
              </a:p>
              <a:p>
                <a:r>
                  <a:rPr lang="en-US" sz="2800" dirty="0" smtClean="0"/>
                  <a:t>Example: </a:t>
                </a:r>
                <a:r>
                  <a:rPr lang="en-US" sz="2800" i="1" dirty="0" smtClean="0"/>
                  <a:t>causal chain</a:t>
                </a:r>
              </a:p>
              <a:p>
                <a:endParaRPr lang="en-US" sz="2800" i="1" dirty="0" smtClean="0"/>
              </a:p>
              <a:p>
                <a:endParaRPr lang="en-US" sz="2800" i="1" dirty="0" smtClean="0"/>
              </a:p>
              <a:p>
                <a:endParaRPr lang="en-US" sz="2800" i="1" dirty="0" smtClean="0"/>
              </a:p>
              <a:p>
                <a:r>
                  <a:rPr lang="en-US" sz="2800" dirty="0" smtClean="0"/>
                  <a:t>Are X and Z independent</a:t>
                </a:r>
                <a:r>
                  <a:rPr lang="en-US" sz="2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Is Z independent of X given Y</a:t>
                </a:r>
                <a:r>
                  <a:rPr lang="en-US" sz="2800" dirty="0" smtClean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143000"/>
                <a:ext cx="8382000" cy="2438401"/>
              </a:xfrm>
              <a:blipFill rotWithShape="0">
                <a:blip r:embed="rId3"/>
                <a:stretch>
                  <a:fillRect l="-1309" t="-2750" b="-1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3" y="2705100"/>
            <a:ext cx="6886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4237"/>
            <a:ext cx="4038600" cy="4525963"/>
          </a:xfrm>
        </p:spPr>
        <p:txBody>
          <a:bodyPr/>
          <a:lstStyle/>
          <a:p>
            <a:r>
              <a:rPr lang="en-US" dirty="0" smtClean="0"/>
              <a:t>Common cause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Are X and Z independent?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No</a:t>
            </a:r>
          </a:p>
          <a:p>
            <a:r>
              <a:rPr lang="en-US" sz="2000" dirty="0" smtClean="0"/>
              <a:t>Are they conditionally independent given Y?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Yes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84237"/>
            <a:ext cx="4038600" cy="4525963"/>
          </a:xfrm>
        </p:spPr>
        <p:txBody>
          <a:bodyPr/>
          <a:lstStyle/>
          <a:p>
            <a:r>
              <a:rPr lang="en-US" dirty="0" smtClean="0"/>
              <a:t>Common effect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Are X and Z independent?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Yes</a:t>
            </a:r>
          </a:p>
          <a:p>
            <a:r>
              <a:rPr lang="en-US" sz="2000" dirty="0" smtClean="0"/>
              <a:t>Are they conditionally independent given Y?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No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17290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0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Compactness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Suppose we have a Boolean variable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with k Boolean </a:t>
            </a:r>
            <a:r>
              <a:rPr lang="en-US" sz="2400" dirty="0" smtClean="0"/>
              <a:t>parents. How many rows does its conditional probability table have? 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2</a:t>
            </a:r>
            <a:r>
              <a:rPr lang="en-US" sz="2000" baseline="30000" dirty="0" smtClean="0">
                <a:solidFill>
                  <a:srgbClr val="0066FF"/>
                </a:solidFill>
              </a:rPr>
              <a:t>k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/>
              <a:t>rows for </a:t>
            </a:r>
            <a:r>
              <a:rPr lang="en-US" sz="2000" dirty="0" smtClean="0"/>
              <a:t>all the </a:t>
            </a:r>
            <a:r>
              <a:rPr lang="en-US" sz="2000" dirty="0"/>
              <a:t>combinations of parent </a:t>
            </a:r>
            <a:r>
              <a:rPr lang="en-US" sz="2000" dirty="0" smtClean="0"/>
              <a:t>values</a:t>
            </a:r>
            <a:endParaRPr lang="en-US" sz="2000" dirty="0"/>
          </a:p>
          <a:p>
            <a:pPr lvl="1"/>
            <a:r>
              <a:rPr lang="en-US" sz="2000" dirty="0"/>
              <a:t>Each row requires one number </a:t>
            </a:r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0066FF"/>
                </a:solidFill>
              </a:rPr>
              <a:t>P(X</a:t>
            </a:r>
            <a:r>
              <a:rPr lang="en-US" sz="2000" baseline="-25000" dirty="0" smtClean="0">
                <a:solidFill>
                  <a:srgbClr val="0066FF"/>
                </a:solidFill>
              </a:rPr>
              <a:t>i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= </a:t>
            </a:r>
            <a:r>
              <a:rPr lang="en-US" sz="2000" dirty="0" smtClean="0">
                <a:solidFill>
                  <a:srgbClr val="0066FF"/>
                </a:solidFill>
              </a:rPr>
              <a:t>true | parent values)</a:t>
            </a:r>
            <a:endParaRPr lang="en-US" sz="2400" dirty="0">
              <a:solidFill>
                <a:srgbClr val="0066FF"/>
              </a:solidFill>
            </a:endParaRPr>
          </a:p>
          <a:p>
            <a:r>
              <a:rPr lang="en-US" sz="2400" dirty="0"/>
              <a:t>If each variable has no more than k parents, </a:t>
            </a:r>
            <a:r>
              <a:rPr lang="en-US" sz="2400" dirty="0" smtClean="0"/>
              <a:t>how many numbers does the complete </a:t>
            </a:r>
            <a:r>
              <a:rPr lang="en-US" sz="2400" dirty="0"/>
              <a:t>network </a:t>
            </a:r>
            <a:r>
              <a:rPr lang="en-US" sz="2400" dirty="0" smtClean="0"/>
              <a:t>require? </a:t>
            </a: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O(n </a:t>
            </a:r>
            <a:r>
              <a:rPr lang="en-US" sz="2000" dirty="0" smtClean="0">
                <a:solidFill>
                  <a:srgbClr val="0066FF"/>
                </a:solidFill>
                <a:cs typeface="Arial" charset="0"/>
              </a:rPr>
              <a:t>·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r>
              <a:rPr lang="en-US" sz="2000" dirty="0" smtClean="0"/>
              <a:t>numbers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/>
              <a:t>vs. </a:t>
            </a:r>
            <a:r>
              <a:rPr lang="en-US" sz="2000" dirty="0">
                <a:solidFill>
                  <a:srgbClr val="0066FF"/>
                </a:solidFill>
              </a:rPr>
              <a:t>O(2</a:t>
            </a:r>
            <a:r>
              <a:rPr lang="en-US" sz="2000" baseline="30000" dirty="0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 for the full joint </a:t>
            </a:r>
            <a:r>
              <a:rPr lang="en-US" sz="2000" dirty="0" smtClean="0"/>
              <a:t>distribution</a:t>
            </a:r>
            <a:endParaRPr lang="en-US" sz="2400" dirty="0"/>
          </a:p>
          <a:p>
            <a:r>
              <a:rPr lang="en-US" sz="2400" dirty="0" smtClean="0"/>
              <a:t>How many nodes for the </a:t>
            </a:r>
            <a:r>
              <a:rPr lang="en-US" sz="2400" dirty="0"/>
              <a:t>burglary </a:t>
            </a:r>
            <a:r>
              <a:rPr lang="en-US" sz="2400" dirty="0" smtClean="0"/>
              <a:t>network? </a:t>
            </a:r>
          </a:p>
          <a:p>
            <a:pPr lvl="1">
              <a:buNone/>
            </a:pPr>
            <a:r>
              <a:rPr lang="en-US" sz="2000" dirty="0" smtClean="0"/>
              <a:t>1 </a:t>
            </a:r>
            <a:r>
              <a:rPr lang="en-US" sz="2000" dirty="0"/>
              <a:t>+ 1 + 4 + 2 + 2 = 10 numbers </a:t>
            </a:r>
            <a:r>
              <a:rPr lang="en-US" sz="2000" dirty="0" smtClean="0"/>
              <a:t>(</a:t>
            </a:r>
            <a:r>
              <a:rPr lang="en-US" sz="2000" dirty="0"/>
              <a:t>vs. 2</a:t>
            </a:r>
            <a:r>
              <a:rPr lang="en-US" sz="2000" baseline="30000" dirty="0"/>
              <a:t>5</a:t>
            </a:r>
            <a:r>
              <a:rPr lang="en-US" sz="2000" dirty="0"/>
              <a:t>-1 = 31)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67" y="4800599"/>
            <a:ext cx="1209675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What if P(X,E) is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Very, very common problem: P(X,E) is complicated because both X and E depend on some hidden variable Y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Draw a bunch of circles and arrows that represent the dependence</a:t>
            </a:r>
          </a:p>
          <a:p>
            <a:pPr lvl="1"/>
            <a:r>
              <a:rPr lang="en-US" dirty="0" smtClean="0"/>
              <a:t>When your algorithm performs inference, make sure it does so in the order of the graph</a:t>
            </a:r>
          </a:p>
          <a:p>
            <a:r>
              <a:rPr lang="en-US" dirty="0" smtClean="0"/>
              <a:t>FORMALISM: Bayesian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Bayesian network: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raph semantics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Los Angeles burglar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xample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Number of parameters you have to learn</a:t>
            </a:r>
          </a:p>
          <a:p>
            <a:r>
              <a:rPr lang="en-US" dirty="0" smtClean="0"/>
              <a:t>Constructing a Bayesian network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Bayesian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dirty="0"/>
              <a:t>an ordering of variables X</a:t>
            </a:r>
            <a:r>
              <a:rPr lang="en-US" sz="2400" baseline="-25000" dirty="0"/>
              <a:t>1</a:t>
            </a:r>
            <a:r>
              <a:rPr lang="en-US" sz="2400" dirty="0" smtClean="0"/>
              <a:t>, … , X</a:t>
            </a:r>
            <a:r>
              <a:rPr lang="en-US" sz="2400" baseline="-25000" dirty="0" smtClean="0"/>
              <a:t>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1 to n</a:t>
            </a:r>
          </a:p>
          <a:p>
            <a:pPr marL="914400" lvl="1" indent="-457200"/>
            <a:r>
              <a:rPr lang="en-US" sz="2400" dirty="0"/>
              <a:t>add X</a:t>
            </a:r>
            <a:r>
              <a:rPr lang="en-US" sz="2400" baseline="-25000" dirty="0"/>
              <a:t>i</a:t>
            </a:r>
            <a:r>
              <a:rPr lang="en-US" sz="2400" dirty="0"/>
              <a:t> to the </a:t>
            </a:r>
            <a:r>
              <a:rPr lang="en-US" sz="2400" dirty="0" smtClean="0"/>
              <a:t>network</a:t>
            </a:r>
            <a:endParaRPr lang="en-US" sz="2400" dirty="0"/>
          </a:p>
          <a:p>
            <a:pPr marL="914400" lvl="1" indent="-457200"/>
            <a:r>
              <a:rPr lang="en-US" sz="2400" dirty="0"/>
              <a:t>select parents from X</a:t>
            </a:r>
            <a:r>
              <a:rPr lang="en-US" sz="2400" baseline="-25000" dirty="0"/>
              <a:t>1</a:t>
            </a:r>
            <a:r>
              <a:rPr lang="en-US" sz="2400" dirty="0"/>
              <a:t>, … ,X</a:t>
            </a:r>
            <a:r>
              <a:rPr lang="en-US" sz="2400" baseline="-25000" dirty="0"/>
              <a:t>i-1</a:t>
            </a:r>
            <a:r>
              <a:rPr lang="en-US" sz="2400" dirty="0"/>
              <a:t> such </a:t>
            </a:r>
            <a:r>
              <a:rPr lang="en-US" sz="2400" dirty="0" smtClean="0"/>
              <a:t>that</a:t>
            </a:r>
            <a:br>
              <a:rPr lang="en-US" sz="2400" dirty="0" smtClean="0"/>
            </a:br>
            <a:r>
              <a:rPr lang="fr-FR" sz="2400" dirty="0" smtClean="0">
                <a:solidFill>
                  <a:srgbClr val="0066FF"/>
                </a:solidFill>
              </a:rPr>
              <a:t>P(X</a:t>
            </a:r>
            <a:r>
              <a:rPr lang="fr-FR" sz="2400" baseline="-25000" dirty="0" smtClean="0">
                <a:solidFill>
                  <a:srgbClr val="0066FF"/>
                </a:solidFill>
              </a:rPr>
              <a:t>i</a:t>
            </a:r>
            <a:r>
              <a:rPr lang="fr-FR" sz="2400" dirty="0" smtClean="0">
                <a:solidFill>
                  <a:srgbClr val="0066FF"/>
                </a:solidFill>
              </a:rPr>
              <a:t> </a:t>
            </a:r>
            <a:r>
              <a:rPr lang="fr-FR" sz="2400" dirty="0">
                <a:solidFill>
                  <a:srgbClr val="0066FF"/>
                </a:solidFill>
              </a:rPr>
              <a:t>| Parents(X</a:t>
            </a:r>
            <a:r>
              <a:rPr lang="fr-FR" sz="2400" baseline="-25000" dirty="0">
                <a:solidFill>
                  <a:srgbClr val="0066FF"/>
                </a:solidFill>
              </a:rPr>
              <a:t>i</a:t>
            </a:r>
            <a:r>
              <a:rPr lang="fr-FR" sz="2400" dirty="0">
                <a:solidFill>
                  <a:srgbClr val="0066FF"/>
                </a:solidFill>
              </a:rPr>
              <a:t>)) = </a:t>
            </a:r>
            <a:r>
              <a:rPr lang="fr-FR" sz="2400" dirty="0" smtClean="0">
                <a:solidFill>
                  <a:srgbClr val="0066FF"/>
                </a:solidFill>
              </a:rPr>
              <a:t>P(X</a:t>
            </a:r>
            <a:r>
              <a:rPr lang="fr-FR" sz="2400" baseline="-25000" dirty="0" smtClean="0">
                <a:solidFill>
                  <a:srgbClr val="0066FF"/>
                </a:solidFill>
              </a:rPr>
              <a:t>i</a:t>
            </a:r>
            <a:r>
              <a:rPr lang="fr-FR" sz="2400" dirty="0" smtClean="0">
                <a:solidFill>
                  <a:srgbClr val="0066FF"/>
                </a:solidFill>
              </a:rPr>
              <a:t> </a:t>
            </a:r>
            <a:r>
              <a:rPr lang="fr-FR" sz="2400" dirty="0">
                <a:solidFill>
                  <a:srgbClr val="0066FF"/>
                </a:solidFill>
              </a:rPr>
              <a:t>| X</a:t>
            </a:r>
            <a:r>
              <a:rPr lang="fr-FR" sz="2400" baseline="-25000" dirty="0">
                <a:solidFill>
                  <a:srgbClr val="0066FF"/>
                </a:solidFill>
              </a:rPr>
              <a:t>1</a:t>
            </a:r>
            <a:r>
              <a:rPr lang="fr-FR" sz="2400" dirty="0">
                <a:solidFill>
                  <a:srgbClr val="0066FF"/>
                </a:solidFill>
              </a:rPr>
              <a:t>, ... X</a:t>
            </a:r>
            <a:r>
              <a:rPr lang="fr-FR" sz="2400" baseline="-25000" dirty="0">
                <a:solidFill>
                  <a:srgbClr val="0066FF"/>
                </a:solidFill>
              </a:rPr>
              <a:t>i-1</a:t>
            </a:r>
            <a:r>
              <a:rPr lang="fr-FR" sz="2400" dirty="0" smtClean="0">
                <a:solidFill>
                  <a:srgbClr val="0066FF"/>
                </a:solidFill>
              </a:rPr>
              <a:t>)</a:t>
            </a:r>
            <a:endParaRPr lang="fr-FR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0486" name="Picture 6" descr="burglary-mak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829" y="2587752"/>
            <a:ext cx="3425571" cy="298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5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4495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3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38280" y="4736434"/>
            <a:ext cx="1557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9462" name="Picture 6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96" y="2590800"/>
            <a:ext cx="341412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229600" cy="8683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Hidden Variables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</a:rPr>
              <a:t>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Unobserved </a:t>
            </a:r>
            <a:r>
              <a:rPr lang="en-US" altLang="en-US" sz="2000" dirty="0">
                <a:solidFill>
                  <a:srgbClr val="000000"/>
                </a:solidFill>
              </a:rPr>
              <a:t>variables: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 smtClean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 smtClean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000" dirty="0" smtClean="0">
                <a:solidFill>
                  <a:srgbClr val="0000FF"/>
                </a:solidFill>
              </a:rPr>
              <a:t>P(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000" dirty="0" smtClean="0">
                <a:solidFill>
                  <a:srgbClr val="0000FF"/>
                </a:solidFill>
              </a:rPr>
              <a:t> |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000" dirty="0" smtClean="0">
                <a:solidFill>
                  <a:srgbClr val="0000FF"/>
                </a:solidFill>
              </a:rPr>
              <a:t> =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000" dirty="0" smtClean="0">
                <a:solidFill>
                  <a:srgbClr val="0000FF"/>
                </a:solidFill>
              </a:rPr>
              <a:t>)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 smtClean="0">
                <a:solidFill>
                  <a:srgbClr val="000000"/>
                </a:solidFill>
              </a:rPr>
              <a:t>In turn, the posterior needs to be derived from the </a:t>
            </a:r>
            <a:r>
              <a:rPr lang="en-US" altLang="en-US" sz="2000" dirty="0">
                <a:solidFill>
                  <a:srgbClr val="000000"/>
                </a:solidFill>
              </a:rPr>
              <a:t>full joint </a:t>
            </a:r>
            <a:r>
              <a:rPr lang="en-US" altLang="en-US" sz="2000" dirty="0" smtClean="0">
                <a:solidFill>
                  <a:srgbClr val="0000FF"/>
                </a:solidFill>
              </a:rPr>
              <a:t>P(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 smtClean="0">
                <a:solidFill>
                  <a:srgbClr val="0000FF"/>
                </a:solidFill>
              </a:rPr>
              <a:t>)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Aft>
                <a:spcPts val="1425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>
                <a:solidFill>
                  <a:srgbClr val="000000"/>
                </a:solidFill>
              </a:rPr>
              <a:t>Bayesian networks are a tool for representing joint probability distributions efficiently</a:t>
            </a:r>
            <a:endParaRPr lang="en-US" sz="2400" dirty="0"/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902200" cy="8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3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Example contd.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Deciding conditional independence is hard in </a:t>
            </a:r>
            <a:r>
              <a:rPr lang="en-US" sz="2400" dirty="0" err="1"/>
              <a:t>noncausal</a:t>
            </a:r>
            <a:r>
              <a:rPr lang="en-US" sz="2400" dirty="0"/>
              <a:t> </a:t>
            </a:r>
            <a:r>
              <a:rPr lang="en-US" sz="2400" dirty="0" smtClean="0"/>
              <a:t>directions</a:t>
            </a:r>
            <a:endParaRPr lang="en-US" sz="2400" dirty="0"/>
          </a:p>
          <a:p>
            <a:pPr lvl="1"/>
            <a:r>
              <a:rPr lang="en-US" sz="2000" dirty="0" smtClean="0"/>
              <a:t>The causal direction seems much more natural</a:t>
            </a:r>
            <a:endParaRPr lang="en-US" sz="2000" dirty="0"/>
          </a:p>
          <a:p>
            <a:r>
              <a:rPr lang="en-US" sz="2400" dirty="0"/>
              <a:t>Network is less compact: 1 + 2 + 4 + 2 + 4 = 13 numbers </a:t>
            </a:r>
            <a:r>
              <a:rPr lang="en-US" sz="2400" dirty="0" smtClean="0"/>
              <a:t>needed (vs. 10 for the causal ordering)</a:t>
            </a:r>
            <a:endParaRPr lang="en-US" sz="2400" dirty="0"/>
          </a:p>
        </p:txBody>
      </p:sp>
      <p:pic>
        <p:nvPicPr>
          <p:cNvPr id="16389" name="Picture 5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0"/>
            <a:ext cx="27432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Bayesian network: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raph semantics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Los Angeles burglar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xample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Number of parameters you have to learn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 dirty="0" smtClean="0"/>
              <a:t>Real-world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3600" dirty="0" smtClean="0"/>
              <a:t>A more realistic </a:t>
            </a:r>
            <a:r>
              <a:rPr lang="en-US" sz="3600" dirty="0" err="1" smtClean="0"/>
              <a:t>Bayes</a:t>
            </a:r>
            <a:r>
              <a:rPr lang="en-US" sz="3600" dirty="0" smtClean="0"/>
              <a:t> Network: </a:t>
            </a:r>
            <a:br>
              <a:rPr lang="en-US" sz="3600" dirty="0" smtClean="0"/>
            </a:br>
            <a:r>
              <a:rPr lang="en-US" sz="3600" dirty="0" smtClean="0"/>
              <a:t>Car diagnosis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237"/>
            <a:ext cx="8686800" cy="490696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Initial observation:</a:t>
            </a:r>
            <a:r>
              <a:rPr lang="en-US" sz="2000" dirty="0" smtClean="0"/>
              <a:t> car won’t start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Orange:</a:t>
            </a:r>
            <a:r>
              <a:rPr lang="en-US" sz="2000" dirty="0" smtClean="0"/>
              <a:t> “broken, so fix it” nodes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Green:</a:t>
            </a:r>
            <a:r>
              <a:rPr lang="en-US" sz="2000" dirty="0" smtClean="0"/>
              <a:t> testable evidence</a:t>
            </a:r>
          </a:p>
          <a:p>
            <a:r>
              <a:rPr lang="en-US" sz="2000" dirty="0" smtClean="0">
                <a:solidFill>
                  <a:srgbClr val="B2B2B2"/>
                </a:solidFill>
              </a:rPr>
              <a:t>Gray:</a:t>
            </a:r>
            <a:r>
              <a:rPr lang="en-US" sz="2000" dirty="0" smtClean="0"/>
              <a:t> “hidden variables” to ensure sparse structure, reduce parameters</a:t>
            </a:r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7543800" cy="39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Car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34" y="1143000"/>
            <a:ext cx="88463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15962"/>
          </a:xfrm>
        </p:spPr>
        <p:txBody>
          <a:bodyPr/>
          <a:lstStyle/>
          <a:p>
            <a:r>
              <a:rPr lang="en-US" dirty="0" smtClean="0"/>
              <a:t>In research literature…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94456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Causal Protein-Signaling Networks Derived from </a:t>
            </a:r>
            <a:r>
              <a:rPr lang="en-US" sz="1600" b="1" dirty="0" err="1" smtClean="0"/>
              <a:t>Multiparameter</a:t>
            </a:r>
            <a:r>
              <a:rPr lang="en-US" sz="1600" b="1" dirty="0" smtClean="0"/>
              <a:t> Single-Cell Data </a:t>
            </a:r>
          </a:p>
          <a:p>
            <a:pPr>
              <a:buNone/>
            </a:pPr>
            <a:r>
              <a:rPr lang="en-US" sz="1600" dirty="0" smtClean="0"/>
              <a:t>Karen Sachs, Omar Perez, Dana </a:t>
            </a:r>
            <a:r>
              <a:rPr lang="en-US" sz="1600" dirty="0" err="1" smtClean="0"/>
              <a:t>Pe'er</a:t>
            </a:r>
            <a:r>
              <a:rPr lang="en-US" sz="1600" dirty="0" smtClean="0"/>
              <a:t>, Douglas A. </a:t>
            </a:r>
            <a:r>
              <a:rPr lang="en-US" sz="1600" dirty="0" err="1" smtClean="0"/>
              <a:t>Lauffenburger</a:t>
            </a:r>
            <a:r>
              <a:rPr lang="en-US" sz="1600" dirty="0" smtClean="0"/>
              <a:t>, and Garry P. Nolan</a:t>
            </a:r>
          </a:p>
          <a:p>
            <a:pPr>
              <a:buNone/>
            </a:pPr>
            <a:r>
              <a:rPr lang="en-US" sz="1600" dirty="0" smtClean="0"/>
              <a:t>(22 April 2005) </a:t>
            </a:r>
            <a:r>
              <a:rPr lang="en-US" sz="1600" b="1" i="1" dirty="0" smtClean="0"/>
              <a:t>Science</a:t>
            </a:r>
            <a:r>
              <a:rPr lang="en-US" sz="1600" dirty="0" smtClean="0"/>
              <a:t> </a:t>
            </a:r>
            <a:r>
              <a:rPr lang="en-US" sz="1600" b="1" dirty="0" smtClean="0"/>
              <a:t>308</a:t>
            </a:r>
            <a:r>
              <a:rPr lang="en-US" sz="1600" dirty="0" smtClean="0"/>
              <a:t> (5721), 523.</a:t>
            </a:r>
            <a:endParaRPr lang="en-US" sz="16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65237"/>
            <a:ext cx="5403338" cy="44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15962"/>
          </a:xfrm>
        </p:spPr>
        <p:txBody>
          <a:bodyPr/>
          <a:lstStyle/>
          <a:p>
            <a:r>
              <a:rPr lang="en-US" dirty="0" smtClean="0"/>
              <a:t>In research literature…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892801"/>
            <a:ext cx="8001000" cy="9652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Describing Visual Scenes Using Transformed Objects and Parts</a:t>
            </a:r>
          </a:p>
          <a:p>
            <a:pPr>
              <a:buNone/>
            </a:pPr>
            <a:r>
              <a:rPr lang="en-US" sz="1600" dirty="0" smtClean="0"/>
              <a:t>E. </a:t>
            </a:r>
            <a:r>
              <a:rPr lang="en-US" sz="1600" dirty="0" err="1" smtClean="0"/>
              <a:t>Sudderth</a:t>
            </a:r>
            <a:r>
              <a:rPr lang="en-US" sz="1600" dirty="0" smtClean="0"/>
              <a:t>, A. </a:t>
            </a:r>
            <a:r>
              <a:rPr lang="en-US" sz="1600" dirty="0" err="1" smtClean="0"/>
              <a:t>Torralba</a:t>
            </a:r>
            <a:r>
              <a:rPr lang="en-US" sz="1600" dirty="0" smtClean="0"/>
              <a:t>, W. T. Freeman, and A. </a:t>
            </a:r>
            <a:r>
              <a:rPr lang="en-US" sz="1600" dirty="0" err="1" smtClean="0"/>
              <a:t>Willsky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b="1" i="1" dirty="0" smtClean="0"/>
              <a:t>International Journal of Computer Vision</a:t>
            </a:r>
            <a:r>
              <a:rPr lang="en-US" sz="1600" dirty="0" smtClean="0"/>
              <a:t>, No. 1-3, May 2008, pp. 291-330.</a:t>
            </a:r>
            <a:endParaRPr lang="en-US" sz="16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1427162"/>
            <a:ext cx="9058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15962"/>
          </a:xfrm>
        </p:spPr>
        <p:txBody>
          <a:bodyPr/>
          <a:lstStyle/>
          <a:p>
            <a:r>
              <a:rPr lang="en-US" dirty="0" smtClean="0"/>
              <a:t>In research literature…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511800"/>
            <a:ext cx="8305800" cy="965200"/>
          </a:xfrm>
          <a:noFill/>
        </p:spPr>
        <p:txBody>
          <a:bodyPr/>
          <a:lstStyle/>
          <a:p>
            <a:pPr>
              <a:buNone/>
            </a:pPr>
            <a:r>
              <a:rPr lang="en-US" sz="1600" b="1" dirty="0" smtClean="0">
                <a:hlinkClick r:id="rId3"/>
              </a:rPr>
              <a:t>Audiovisual Speech Recognition with Articulator Positions as Hidden Variables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Mark Hasegawa-Johnson, Karen Livescu, Partha Lal and Kate </a:t>
            </a:r>
            <a:r>
              <a:rPr lang="en-US" sz="1600" dirty="0" err="1" smtClean="0"/>
              <a:t>Saenko</a:t>
            </a:r>
            <a:endParaRPr lang="en-US" sz="1600" dirty="0" smtClean="0"/>
          </a:p>
          <a:p>
            <a:pPr>
              <a:buNone/>
            </a:pPr>
            <a:r>
              <a:rPr lang="en-US" sz="1600" b="1" i="1" dirty="0" smtClean="0"/>
              <a:t>International Congress on Phonetic Sciences</a:t>
            </a:r>
            <a:r>
              <a:rPr lang="en-US" sz="1600" dirty="0" smtClean="0"/>
              <a:t> 1719:299-302, 2007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057400"/>
            <a:ext cx="3186112" cy="229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96" y="1265880"/>
            <a:ext cx="4930904" cy="39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15962"/>
          </a:xfrm>
        </p:spPr>
        <p:txBody>
          <a:bodyPr/>
          <a:lstStyle/>
          <a:p>
            <a:r>
              <a:rPr lang="en-US" dirty="0" smtClean="0"/>
              <a:t>In research literature…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816600"/>
            <a:ext cx="8305800" cy="9652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1600" b="1" dirty="0" smtClean="0">
                <a:hlinkClick r:id="rId3"/>
              </a:rPr>
              <a:t>Detecting </a:t>
            </a:r>
            <a:r>
              <a:rPr lang="en-US" sz="1600" b="1" dirty="0">
                <a:hlinkClick r:id="rId3"/>
              </a:rPr>
              <a:t>i</a:t>
            </a:r>
            <a:r>
              <a:rPr lang="en-US" sz="1600" b="1" dirty="0" smtClean="0">
                <a:hlinkClick r:id="rId3"/>
              </a:rPr>
              <a:t>nteraction links in a </a:t>
            </a:r>
            <a:r>
              <a:rPr lang="en-US" sz="1600" b="1" dirty="0">
                <a:hlinkClick r:id="rId3"/>
              </a:rPr>
              <a:t>c</a:t>
            </a:r>
            <a:r>
              <a:rPr lang="en-US" sz="1600" b="1" dirty="0" smtClean="0">
                <a:hlinkClick r:id="rId3"/>
              </a:rPr>
              <a:t>ollaborating group using manually annotated data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 smtClean="0"/>
              <a:t>Social Networks</a:t>
            </a:r>
            <a:r>
              <a:rPr lang="en-US" sz="1600" dirty="0" smtClean="0"/>
              <a:t> 10.1016/j.socnet.2012.04.002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3" y="1142998"/>
            <a:ext cx="7541877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15962"/>
          </a:xfrm>
        </p:spPr>
        <p:txBody>
          <a:bodyPr/>
          <a:lstStyle/>
          <a:p>
            <a:r>
              <a:rPr lang="en-US" dirty="0" smtClean="0"/>
              <a:t>In research literature…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816600"/>
            <a:ext cx="8305800" cy="9652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1600" b="1" dirty="0" smtClean="0">
                <a:hlinkClick r:id="rId3"/>
              </a:rPr>
              <a:t>Detecting </a:t>
            </a:r>
            <a:r>
              <a:rPr lang="en-US" sz="1600" b="1" dirty="0">
                <a:hlinkClick r:id="rId3"/>
              </a:rPr>
              <a:t>i</a:t>
            </a:r>
            <a:r>
              <a:rPr lang="en-US" sz="1600" b="1" dirty="0" smtClean="0">
                <a:hlinkClick r:id="rId3"/>
              </a:rPr>
              <a:t>nteraction links in a </a:t>
            </a:r>
            <a:r>
              <a:rPr lang="en-US" sz="1600" b="1" dirty="0">
                <a:hlinkClick r:id="rId3"/>
              </a:rPr>
              <a:t>c</a:t>
            </a:r>
            <a:r>
              <a:rPr lang="en-US" sz="1600" b="1" dirty="0" smtClean="0">
                <a:hlinkClick r:id="rId3"/>
              </a:rPr>
              <a:t>ollaborating group using manually annotated data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 smtClean="0"/>
              <a:t>Social Networks</a:t>
            </a:r>
            <a:r>
              <a:rPr lang="en-US" sz="1600" dirty="0" smtClean="0"/>
              <a:t> 10.1016/j.socnet.2012.04.002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4894"/>
            <a:ext cx="6172200" cy="421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000" y="1219200"/>
                <a:ext cx="2514600" cy="4499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 smtClean="0"/>
                  <a:t>Link: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 if #i is listening to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kern="1200" dirty="0" smtClean="0">
                    <a:solidFill>
                      <a:schemeClr val="tx1"/>
                    </a:solidFill>
                  </a:rPr>
                  <a:t>Indirect: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kern="1200" dirty="0" smtClean="0">
                    <a:solidFill>
                      <a:schemeClr val="tx1"/>
                    </a:solidFill>
                  </a:rPr>
                  <a:t> if #i and #j are both listening to th</a:t>
                </a:r>
                <a:r>
                  <a:rPr lang="en-US" sz="2000" dirty="0" smtClean="0"/>
                  <a:t>e same person.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Speaking</a:t>
                </a:r>
                <a:r>
                  <a:rPr lang="en-US" sz="2000" u="sng" dirty="0"/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the </a:t>
                </a:r>
                <a:r>
                  <a:rPr lang="en-US" sz="2000" dirty="0" err="1"/>
                  <a:t>i’th</a:t>
                </a:r>
                <a:r>
                  <a:rPr lang="en-US" sz="2000" dirty="0"/>
                  <a:t> person is speaking.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 smtClean="0"/>
                  <a:t>Gaze: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 smtClean="0"/>
                  <a:t> if #i is looking at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kern="1200" dirty="0" smtClean="0">
                    <a:solidFill>
                      <a:schemeClr val="tx1"/>
                    </a:solidFill>
                  </a:rPr>
                  <a:t>Neighborhood: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kern="1200" dirty="0" smtClean="0">
                    <a:solidFill>
                      <a:schemeClr val="tx1"/>
                    </a:solidFill>
                  </a:rPr>
                  <a:t> if they’re near one another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19200"/>
                <a:ext cx="2514600" cy="4499950"/>
              </a:xfrm>
              <a:prstGeom prst="rect">
                <a:avLst/>
              </a:prstGeom>
              <a:blipFill rotWithShape="0">
                <a:blip r:embed="rId5"/>
                <a:stretch>
                  <a:fillRect l="-2184" t="-678" r="-2427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5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Bayesian networks provide a natural representation for (causally induced) conditional independence</a:t>
            </a:r>
          </a:p>
          <a:p>
            <a:r>
              <a:rPr lang="en-US" dirty="0"/>
              <a:t>Topology + </a:t>
            </a:r>
            <a:r>
              <a:rPr lang="en-US" dirty="0" smtClean="0"/>
              <a:t>conditional probability tables</a:t>
            </a:r>
            <a:endParaRPr lang="en-US" dirty="0"/>
          </a:p>
          <a:p>
            <a:r>
              <a:rPr lang="en-US" dirty="0"/>
              <a:t>Generally easy for domain experts to construct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sz="2800" dirty="0" smtClean="0"/>
              <a:t>More commonly called </a:t>
            </a:r>
            <a:r>
              <a:rPr lang="en-US" sz="2800" i="1" dirty="0" smtClean="0">
                <a:solidFill>
                  <a:srgbClr val="0070C0"/>
                </a:solidFill>
              </a:rPr>
              <a:t>graphical models</a:t>
            </a:r>
          </a:p>
          <a:p>
            <a:r>
              <a:rPr lang="en-US" sz="2800" dirty="0" smtClean="0"/>
              <a:t>A way to depict conditional independence relationships between random variables</a:t>
            </a:r>
          </a:p>
          <a:p>
            <a:r>
              <a:rPr lang="en-US" sz="2800" dirty="0" smtClean="0"/>
              <a:t>A compact </a:t>
            </a:r>
            <a:r>
              <a:rPr lang="en-US" sz="2800" dirty="0"/>
              <a:t>specification of full joint </a:t>
            </a:r>
            <a:r>
              <a:rPr lang="en-US" sz="2800" dirty="0" smtClean="0"/>
              <a:t>distributions</a:t>
            </a:r>
          </a:p>
        </p:txBody>
      </p:sp>
      <p:pic>
        <p:nvPicPr>
          <p:cNvPr id="101378" name="Picture 2" descr="http://pgm.stanford.edu/Images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6" y="3533775"/>
            <a:ext cx="2799054" cy="31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://www.flazx.us/covers/large-1558604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3774"/>
            <a:ext cx="1999317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Review: Bayesian inference</a:t>
            </a:r>
          </a:p>
          <a:p>
            <a:r>
              <a:rPr lang="en-US" dirty="0" smtClean="0"/>
              <a:t>Bayesian network: </a:t>
            </a:r>
            <a:r>
              <a:rPr lang="en-US" dirty="0"/>
              <a:t>g</a:t>
            </a:r>
            <a:r>
              <a:rPr lang="en-US" dirty="0" smtClean="0"/>
              <a:t>raph semantics</a:t>
            </a:r>
          </a:p>
          <a:p>
            <a:r>
              <a:rPr lang="en-US" dirty="0" smtClean="0"/>
              <a:t>The Los Angeles burglar </a:t>
            </a:r>
            <a:r>
              <a:rPr lang="en-US" dirty="0"/>
              <a:t>a</a:t>
            </a:r>
            <a:r>
              <a:rPr lang="en-US" dirty="0" smtClean="0"/>
              <a:t>larm </a:t>
            </a:r>
            <a:r>
              <a:rPr lang="en-US" dirty="0"/>
              <a:t>e</a:t>
            </a:r>
            <a:r>
              <a:rPr lang="en-US" dirty="0" smtClean="0"/>
              <a:t>xample</a:t>
            </a:r>
          </a:p>
          <a:p>
            <a:r>
              <a:rPr lang="en-US" dirty="0" smtClean="0"/>
              <a:t>Key concepts</a:t>
            </a:r>
          </a:p>
          <a:p>
            <a:pPr lvl="1"/>
            <a:r>
              <a:rPr lang="en-US" dirty="0" smtClean="0"/>
              <a:t>Conditional independence ≠ Independence</a:t>
            </a:r>
          </a:p>
          <a:p>
            <a:pPr lvl="1"/>
            <a:r>
              <a:rPr lang="en-US" dirty="0" smtClean="0"/>
              <a:t>Number of parameters you have to learn</a:t>
            </a:r>
          </a:p>
          <a:p>
            <a:r>
              <a:rPr lang="en-US" dirty="0" smtClean="0"/>
              <a:t>Constructing a Bayesian network</a:t>
            </a:r>
          </a:p>
          <a:p>
            <a:r>
              <a:rPr lang="en-US" dirty="0" smtClean="0"/>
              <a:t>Real-world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networks: Structure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941637"/>
            <a:ext cx="8229600" cy="2773363"/>
          </a:xfrm>
        </p:spPr>
        <p:txBody>
          <a:bodyPr/>
          <a:lstStyle/>
          <a:p>
            <a:r>
              <a:rPr lang="en-US" sz="2800" b="1" dirty="0" smtClean="0"/>
              <a:t>Nodes:</a:t>
            </a:r>
            <a:r>
              <a:rPr lang="en-US" sz="2800" dirty="0" smtClean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sz="2800" b="1" dirty="0" smtClean="0"/>
              <a:t>Arcs:</a:t>
            </a:r>
            <a:r>
              <a:rPr lang="en-US" sz="2800" dirty="0" smtClean="0"/>
              <a:t> interactions</a:t>
            </a:r>
          </a:p>
          <a:p>
            <a:pPr lvl="1"/>
            <a:r>
              <a:rPr lang="en-US" sz="2400" dirty="0" smtClean="0"/>
              <a:t>An arrow from one variable to another indicates </a:t>
            </a:r>
            <a:br>
              <a:rPr lang="en-US" sz="2400" dirty="0" smtClean="0"/>
            </a:br>
            <a:r>
              <a:rPr lang="en-US" sz="2400" dirty="0" smtClean="0"/>
              <a:t>direct influence</a:t>
            </a:r>
          </a:p>
          <a:p>
            <a:pPr lvl="1"/>
            <a:r>
              <a:rPr lang="en-US" sz="2400" dirty="0" smtClean="0"/>
              <a:t>Must form a directed, </a:t>
            </a:r>
            <a:r>
              <a:rPr lang="en-US" sz="2400" i="1" dirty="0" smtClean="0"/>
              <a:t>acyclic</a:t>
            </a:r>
            <a:r>
              <a:rPr lang="en-US" sz="2400" dirty="0" smtClean="0"/>
              <a:t>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88769"/>
            <a:ext cx="3581400" cy="176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 independent </a:t>
            </a:r>
            <a:br>
              <a:rPr lang="en-US" dirty="0" smtClean="0"/>
            </a:br>
            <a:r>
              <a:rPr lang="en-US" dirty="0" smtClean="0"/>
              <a:t>coin </a:t>
            </a:r>
            <a:r>
              <a:rPr lang="en-US" dirty="0"/>
              <a:t>f</a:t>
            </a:r>
            <a:r>
              <a:rPr lang="en-US" dirty="0" smtClean="0"/>
              <a:t>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Complete independence: no interactions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aseline="-25000" dirty="0" smtClean="0">
                <a:solidFill>
                  <a:schemeClr val="tx1"/>
                </a:solidFill>
              </a:rPr>
              <a:t>n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717" y="3657600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/>
          <a:lstStyle/>
          <a:p>
            <a:r>
              <a:rPr lang="en-US" dirty="0" smtClean="0"/>
              <a:t>Example: Naïve Bayes document model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variables: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dirty="0" smtClean="0"/>
              <a:t>: document class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W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solidFill>
                  <a:srgbClr val="0066FF"/>
                </a:solidFill>
              </a:rPr>
              <a:t>, …, W</a:t>
            </a:r>
            <a:r>
              <a:rPr lang="en-US" baseline="-25000" dirty="0" smtClean="0">
                <a:solidFill>
                  <a:srgbClr val="0066FF"/>
                </a:solidFill>
              </a:rPr>
              <a:t>n</a:t>
            </a:r>
            <a:r>
              <a:rPr lang="en-US" dirty="0" smtClean="0"/>
              <a:t>: words in the document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n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717" y="5105400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rot="5400000">
            <a:off x="3086101" y="4171389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3924300" y="4838700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6" idx="0"/>
          </p:cNvCxnSpPr>
          <p:nvPr/>
        </p:nvCxnSpPr>
        <p:spPr>
          <a:xfrm rot="16200000" flipH="1">
            <a:off x="5123889" y="4133288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Bayesian network: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raph semantics</a:t>
            </a:r>
          </a:p>
          <a:p>
            <a:r>
              <a:rPr lang="en-US" dirty="0" smtClean="0"/>
              <a:t>The Los Angeles burglar </a:t>
            </a:r>
            <a:r>
              <a:rPr lang="en-US" dirty="0"/>
              <a:t>a</a:t>
            </a:r>
            <a:r>
              <a:rPr lang="en-US" dirty="0" smtClean="0"/>
              <a:t>larm </a:t>
            </a:r>
            <a:r>
              <a:rPr lang="en-US" dirty="0"/>
              <a:t>e</a:t>
            </a:r>
            <a:r>
              <a:rPr lang="en-US" dirty="0" smtClean="0"/>
              <a:t>xample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Number of parameters you have to learn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8364</TotalTime>
  <Words>1399</Words>
  <Application>Microsoft Office PowerPoint</Application>
  <PresentationFormat>On-screen Show (4:3)</PresentationFormat>
  <Paragraphs>280</Paragraphs>
  <Slides>39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Symbol</vt:lpstr>
      <vt:lpstr>Times New Roman</vt:lpstr>
      <vt:lpstr>Default Design</vt:lpstr>
      <vt:lpstr>Equation</vt:lpstr>
      <vt:lpstr>Review: Bayesian inference</vt:lpstr>
      <vt:lpstr>Today: What if P(X,E) is complicated?</vt:lpstr>
      <vt:lpstr>Hidden Variables</vt:lpstr>
      <vt:lpstr>Bayesian networks</vt:lpstr>
      <vt:lpstr>Outline</vt:lpstr>
      <vt:lpstr>Bayesian networks: Structure</vt:lpstr>
      <vt:lpstr>Example: N independent  coin flips</vt:lpstr>
      <vt:lpstr>Example: Naïve Bayes document model</vt:lpstr>
      <vt:lpstr>Outline</vt:lpstr>
      <vt:lpstr>Example: Burglar Alarm</vt:lpstr>
      <vt:lpstr>Example: Burglar Alarm</vt:lpstr>
      <vt:lpstr>Conditional independence and the joint distribution</vt:lpstr>
      <vt:lpstr>Conditional probability distributions</vt:lpstr>
      <vt:lpstr>Example: Burglar Alarm</vt:lpstr>
      <vt:lpstr>Outline</vt:lpstr>
      <vt:lpstr>The joint probability distribution</vt:lpstr>
      <vt:lpstr>Conditional independence</vt:lpstr>
      <vt:lpstr>Conditional independence</vt:lpstr>
      <vt:lpstr>Compactness</vt:lpstr>
      <vt:lpstr>Outline</vt:lpstr>
      <vt:lpstr>Constructing Bayesian networks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contd.</vt:lpstr>
      <vt:lpstr>Outline</vt:lpstr>
      <vt:lpstr>A more realistic Bayes Network:  Car diagnosis</vt:lpstr>
      <vt:lpstr>Car insurance</vt:lpstr>
      <vt:lpstr>In research literature…</vt:lpstr>
      <vt:lpstr>In research literature…</vt:lpstr>
      <vt:lpstr>In research literature…</vt:lpstr>
      <vt:lpstr>In research literature…</vt:lpstr>
      <vt:lpstr>In research literature…</vt:lpstr>
      <vt:lpstr>Summary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Mark Hasegawa-Johnson</cp:lastModifiedBy>
  <cp:revision>189</cp:revision>
  <cp:lastPrinted>2015-04-07T22:13:44Z</cp:lastPrinted>
  <dcterms:created xsi:type="dcterms:W3CDTF">2003-12-17T16:38:09Z</dcterms:created>
  <dcterms:modified xsi:type="dcterms:W3CDTF">2016-10-25T00:29:39Z</dcterms:modified>
</cp:coreProperties>
</file>