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24" r:id="rId2"/>
    <p:sldId id="256" r:id="rId3"/>
    <p:sldId id="333" r:id="rId4"/>
    <p:sldId id="334" r:id="rId5"/>
    <p:sldId id="259" r:id="rId6"/>
    <p:sldId id="325" r:id="rId7"/>
    <p:sldId id="261" r:id="rId8"/>
    <p:sldId id="335" r:id="rId9"/>
    <p:sldId id="329" r:id="rId10"/>
    <p:sldId id="330" r:id="rId11"/>
    <p:sldId id="312" r:id="rId12"/>
    <p:sldId id="313" r:id="rId13"/>
    <p:sldId id="287" r:id="rId14"/>
    <p:sldId id="288" r:id="rId15"/>
    <p:sldId id="336" r:id="rId16"/>
    <p:sldId id="286" r:id="rId17"/>
    <p:sldId id="338" r:id="rId18"/>
    <p:sldId id="265" r:id="rId19"/>
    <p:sldId id="264" r:id="rId20"/>
    <p:sldId id="337" r:id="rId21"/>
    <p:sldId id="339" r:id="rId22"/>
    <p:sldId id="340" r:id="rId23"/>
    <p:sldId id="289" r:id="rId24"/>
    <p:sldId id="332" r:id="rId25"/>
    <p:sldId id="292" r:id="rId26"/>
    <p:sldId id="308" r:id="rId27"/>
    <p:sldId id="291" r:id="rId28"/>
    <p:sldId id="267" r:id="rId29"/>
    <p:sldId id="294" r:id="rId30"/>
    <p:sldId id="296" r:id="rId31"/>
    <p:sldId id="297" r:id="rId32"/>
    <p:sldId id="298" r:id="rId33"/>
    <p:sldId id="309" r:id="rId34"/>
    <p:sldId id="311" r:id="rId35"/>
    <p:sldId id="315" r:id="rId36"/>
    <p:sldId id="322" r:id="rId37"/>
    <p:sldId id="316" r:id="rId38"/>
    <p:sldId id="341" r:id="rId39"/>
    <p:sldId id="326" r:id="rId40"/>
    <p:sldId id="331" r:id="rId41"/>
    <p:sldId id="327" r:id="rId42"/>
    <p:sldId id="328" r:id="rId4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6FF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57" autoAdjust="0"/>
  </p:normalViewPr>
  <p:slideViewPr>
    <p:cSldViewPr>
      <p:cViewPr varScale="1">
        <p:scale>
          <a:sx n="63" d="100"/>
          <a:sy n="63" d="100"/>
        </p:scale>
        <p:origin x="13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D6F2994-ACE5-4A1A-B35E-4EB264D0F2D5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C6DDC4A-28AC-4BB0-A17C-4732441B2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62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</a:t>
            </a:r>
            <a:r>
              <a:rPr lang="en-US" baseline="0" dirty="0" smtClean="0"/>
              <a:t> A occurs, the agent wins $6. If A does not occur, the </a:t>
            </a:r>
            <a:r>
              <a:rPr lang="en-US" baseline="0" dirty="0" err="1" smtClean="0"/>
              <a:t>agend</a:t>
            </a:r>
            <a:r>
              <a:rPr lang="en-US" baseline="0" dirty="0" smtClean="0"/>
              <a:t> loses $4. EU(bet) = 0.4 * 6 – 0.6 * 4 = 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74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40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51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62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49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43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86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11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81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51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559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377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143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965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954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420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628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287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032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488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92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630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005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941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356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668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41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069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81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55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76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16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33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94425-E9B7-4BE9-BD1A-7F9534871F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6B87F-93BC-49DB-8DCE-4416FE4BF7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37E52-E9C1-4455-BE6E-E66FDA0496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CEA5E-7F4F-4071-A575-0AECCE1491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1D89F-3064-4B17-A253-16017F0C0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BAA62-0BC2-4621-85C0-000B8A25F4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CC3B4-1715-4A85-A4DA-46A9E94DC9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E603D-A7E5-4EE4-9B62-DC032404B9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9A5E9-C32C-4443-A7A6-1771221032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88ACC-0C6A-43F8-B586-F85587354C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9D852-2F60-4BC8-9DA9-89D322D8C2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F240B6D-69B8-4617-BADB-234C48A5969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Monty_Hall_problem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7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7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1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3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Birthday_problem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Where are we in CS 440?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5237"/>
            <a:ext cx="9140825" cy="4525963"/>
          </a:xfrm>
        </p:spPr>
        <p:txBody>
          <a:bodyPr/>
          <a:lstStyle/>
          <a:p>
            <a:r>
              <a:rPr lang="en-US" sz="2800" dirty="0" smtClean="0"/>
              <a:t>Now leaving: sequential, </a:t>
            </a:r>
            <a:r>
              <a:rPr lang="en-US" sz="2800" smtClean="0"/>
              <a:t>deterministic reasoning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Entering: probabilistic reasoning and machine learning</a:t>
            </a:r>
            <a:endParaRPr lang="en-US" sz="2800" dirty="0"/>
          </a:p>
        </p:txBody>
      </p:sp>
      <p:pic>
        <p:nvPicPr>
          <p:cNvPr id="4" name="Picture 10" descr="http://upload.wikimedia.org/wikipedia/commons/thumb/a/a6/Rubik's_cube.svg/220px-Rubik's_cub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686" y="1897130"/>
            <a:ext cx="1618075" cy="168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9361" y="2049530"/>
            <a:ext cx="1378039" cy="13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" descr="data:image/jpeg;base64,/9j/4AAQSkZJRgABAQAAAQABAAD/2wCEAAkGBxQTEhUSExQUFBUWGBwVFhgYGB0dIBseHR8fHxweIh4dHjQgHCAlHh0YITEkJSs3Ly4uHB8zODMsNygtLisBCgoKBQUFDgUFDisZExkrKysrKysrKysrKysrKysrKysrKysrKysrKysrKysrKysrKysrKysrKysrKysrKysrK//AABEIAMsAywMBIgACEQEDEQH/xAAbAAACAwEBAQAAAAAAAAAAAAAFBgADBAECB//EAFIQAAECBAIDCAoPBwQCAgMAAAECAwAEBREGEhMhMRQWNEFRVXTTIiMzYYGRkpOztAcVMjU2QlJTcXWEpLHE0iQlRWShssNlg6PRgpRichcmVP/EABQBAQAAAAAAAAAAAAAAAAAAAAD/xAAUEQEAAAAAAAAAAAAAAAAAAAAA/9oADAMBAAIRAxEAPwD61iOvCVDXaXX1POaJCGstyrKpfx1AWshXHA/fS/zXP/d+viYv4RTOmfl3481mrTm7RKSgluD6dSns/wAvJYZPHAet9L/Nc/8Ad+vib6X+a5/7v18c/e/+m/8APA7EVXqspLOzSxT1JaTnKU6a5+i5tAEt9L/Nc/8Ad+vib6X+a5/7v18c/e/+m/8APE/e/wDpv/PAd30v81z/AN36+M9Oxut9pDzVOnltuDMhQ0GsHj1v3g/Rd05DuvQZ83Y6HPly2G3PrvfN3rWhOodYVKYcZmkJSpTUslQCr2P021wBrfS/zXP/AHfr4m+l/muf+79fHP3v/pv/ADxP3v8A6b/zwHd9L/Nc/wDd+vib6X+a5/7v18c/e/8Apv8AzxP3v/pv/PAd30v81z/3fr4m+l/muf8Au/XxnNVqDMxKtzIki3MOlo6LS5hZta79kbfEt4YKoq6jUVSeVOQSqZjNrzZlOLRbktZIPhgBUpjdbhcCKdPKLS9E53DsVAJVbu/yVJOrlgxI10PSaJxpp1wOIDiGhlzkHi1qy3/8oHYNHban05XoGIH0ClVaVlmpZCqcpLSAgFWmuQOW0AR30v8ANc/936+MwxwvTGX9rp7ShsOlHaPcFRSFd3ttSoeCO+2tQZmZVuZEmW5h1TRLWlzCza137I2+JbwxYz7+O/V7Xp3YCzfS/wA1z/3fr4z1HG62G1Ou06eQhNsyjoNVyANj99pEeWKrUX3ppMuJINsPlgaXS5jZCF37E2+OB4II4ipL83T1y6lNJfcQkEjNowoKBNvjW1QFO+h/muf+79fHN9L/ADXP/d+vjRTvbLSp0+4dFrz6PS59htbNq2228V4ubq6jUFyeVORMsiYCtebMpxaCNtrWQOLjgBMnjdbpcDdOnlFpZac7h2KwEqI1v8iknVyxo30v81z/AN36+PGDDZdTP8+v0LEY8P1OqzUuzMpFPSh1CXADprgHXbba8AQl8WqL7LDslNsF9SkIW5ost0oUsg5HSfcpPFDNCxinhlL6S56u9DPALGL+EUzpn5d+Ofxr7B/mjuL+EUzpn5d+Ofxr7B/mgNM/h51xxS0z840FG4QjQ5U94ZmSfGYVKpPOP4YW86orcXK5lqNtZJ26tUMeD+71Ppv+BiFTBuFKWKTLzc1LMdxC3XFp/qYD6HWaep5ASiYelyFXzNZLnURY50KFtd9nEID71nuc5/7v1EKmbC/8j4jEzYX/AJHxGAa96z3Oc/8Ad+ohTe+Cf2NP4iHPBZkNCv2t0Wh0hzaLZnypv4cuX+kJj3wT+xp/EQH0Os05byAlEw9LkG+ZrJc6iLHOhQtrvs4oEb1nuc5/7v1EXY1NP0SPbLRaLP2Gl2Z7H+ts0K2CDT/bV32t0Oi3GnPotmfSq29+2X+kBroFLmX3JtKqlOgMTBYRbQa06NtdzdnbdZ2cQEGN6z3Oc/8Ad+oiYN7tU+nH0DEK2EMKUsUmXm5qWY7ilbri08vGYBqYwiQ8y87Ozb+gWXEIc0WXMUqRc5GgdilccVN+/jn1e36dyBdTwtJyk5TVy0u2ypUypJUgWJGgeNvGB4osq1Cl5utKRMsoeSmQbUkLF7EvOC8AUcwgQ6861OzbGmc0q0N6HLmypTcZ2idiU8fFHMZPOytLeU284XW0Js6rLmJzAXNk5b2PJC7UJPDbDimXUSbbiDZSVA3BjODhg6v2HxGAbMV8KpnSl+rvRUz7+O/V7Xp3YF1LC0nKTtNXLS7bKlTK0koFiRud428YEeqrQZebrS0zLKHkpkGikLF7HTO64Ao9hEhx91qdm2NM4Xlob0OXNlSm4ztE7Ep4+KBeEqVMzUlLzK6lOpW60lxQToLAkcV2SbeGGTD8lKMtvNSaG20ocIdSgWAcypvfv5cn9IR8KYspRpUtKTUwwe0IQ62snaLajq4iIBq3rPc5z/3fqI0UXDOgfXMrmZiYcW2lm7uj1JSoqAGRtPGpW3lhMzYX/kfEYmbC/wDI+IwDPg73dT6cv0DEecDyxco0o2lxbJVLt2W3lzJ1A6sySO9rHHGGk4sokq2pqWmJZpCiVlKLgFRAF9m2wA8EDMJ4TpYpUtNTMsxrZbU44pO0qsLn6SRAEajR3GZ6mqXOTMwDMODK7orD9ne1jI2k34tZ44fYQahhaTlJ6mrlpdtlSphxJKBYkbneNvGBD9AAcSyLjj0gpCSoNTWkcOrsU6F1N/KUkauWB1YU+zUhMolXphsymhu0W9StIVa8608XJG/FtVfZ3MiWDJcmH9Dd0KKQNG4u/Ym9+wt4Yz2rHLTfJf8A1QHcEsu5p111lxjTzOlQhwpKsuiaRc5FEbUq44VF/BP7GPxhqtWOWm+S/wDqgLiSkqlMOOyy1JUpqWyEpvY2I2X1wDnUqqllbCFBRMw7oU2tqORa7m52WQdnHaB1YxOWZgSqJWYmHC1pjotHYJKinXncTruOKMGP9LpKdoNHpd1nJpM2XuD175dey+yL6JSJzdqpubVLG7AYSlkLGxee5z/SRAesEsu3nHXWXGNPNF1CHCkqy6JpNzkURtSrjhSe+Cf2NP4iGNuqVF9+aRL7iS2w9oRpQ7mPa0Lv2KrfHt4IG4npKpTDjsstSVKalgglN7GxGy+uAOYt4TTOlq9XfjdWKy6ysJRJzMwCnNnaLVgbkZezcSb6r7LaxAjH2l0tO0Gj0u6zk0mbL3B698uvZfZx2i6iVac3auUmxLapcPpUyFjasosc57xMBT7H0wpxVRWptbRM6olC8uZPaGNuUlPiMLr3wUHREfiIasG92qfTj6BiFV74KDoiPxEA14s4VTOlq9Xeipv38c+r2/TuQUrVKU89KOJKQJd4uqBvrBacRYd+6wdfIYFt+/jn1e36dyA94MPbal05XoGIH4yqqZqhOzKApKXWkLSFWuAVJ22NrwQwd3Sp9OV6BiFd6+9VFtu5W7X/APsmAcsRSLjkxILQkqS1MKW4dXYpLLqQfKUkauWMTPv479Xtendj3asctN8l/wDVEodHmxOuTk2qXJVLpl0pZCx7lal3Of8A+xHgEBzB3u6n05foGIrwLMqbo0otLa3lJl27IRlzK1AasxCe/rPFFmDvd1Ppy/QMQo0Gq1GVo0vMJEkphtlshJDucpJAF+yy31/RANEzjZxtTaF02eCnVFDYvL9koJKiO7auxSo6+SNG+h/mue8cv18TFfC6Z0pfq70V1erTpnzJyglQEy6JhSng4TdTi0WGQ/8AwBgLN9D/ADXPeOX6+AGPa+85IPIVT5toHJdayzlT2xO3K6VeIQdV7cAXvTfJf/VArENUVNUDdKwlKnWmXFBN7AlaDqub2gC+KeGUvpLnq70M8LGKeGUvpLnq70M8AsYv4RTOmfl34zVht5+pCWRNPy7YlNNZnR61aQp150K4uSNOL+EUzpn5d+Blbr0vKVgLmXUspVI5UlXGdMTbxQBPeq9znUPHL9RGao4GU+0tl2oz621jKtJLGscmpi8BahU8NvuKdeVJuOLN1KUCSeLk5AIXMauYf3DMbl3Jp9GdFkBzZtWzVtgPo2LuEUzph9XfjfWKK4+sKROTUuAnLlZ0VjrJuc7ajfXbbbUIzY1VTwyj2y0Wiz9hpRcZ7G3hy5oVsEqp5qrntbodFuMZ9ELDNpTt79rf0gDfsfSxbVUEKcW6UzpBW5lzK7QxtypA72oQGoGG3KlTWlzNQnVCYaBcQCyEm/EO03A8MMODu7VLpp9AxCng/F1K9qpeUmphjuKUOtrvxcR1QDZi3hNM6Wr1d+PKPftXQEemXC9TqphxhxLzK5NtxGtKkggi4tychMEKDXZebrDjks6l5CZFKSpN7A6ZRt4iIAng3u1S6cfQMQOPscJ3NuPd89ufKEaO7Fso2C+hv/WMuIXKAJhzde5N0X7bnBzXsNurktA7S4X/AJHyT/1ANm9V7nOoeOX6iNFFwwGJhUyqZmJhxTYZu8W9SQoqAGRtPGT44S9Lhf8AkfJP/UTS4X/kfJP/AFANeDB22pdOV6BiMH/46TucSm757QBIQG7sWyjWB3G/EOOAelwv/I+Sf+omlwv/ACPkn/qA+h1mnKfSEomHpcg3zM5LnVsOdChbj2cUL1CDzNTclVzT8w3uRD402S4Up1aTbIhOqyB/WA9MlMOTDqWWUSbji7hKUpNzYEni5ATG+g0ZiVrLzcu0hlBkWllKBYFRedBP02AHggCODvd1Ppy/QMQtufBdvozP9yI1UbFslKTFRamZhtpap1SwlV7lJZZF9nKCPBA/GWMKX7WOystMs6koS22m+wLSbDVxAGAbMV8LpnSl+rvR4Z9+3fq9n070epTFlMm32W25hl55KipkC9wrKoEjV8gq8F48s+/bv1ez6d6AvwzPOOqqAcUVBqbW03f4qQ00oJ8alHwwrYRweZmlyocnpwNrZbJaBZyC1lBIu1msCBx3jRRcWyUpMVFqZmG2lqnVLCVXuUlpkX2bLgjwRixfi2mKpq5SVmGTqbQ00m+wLTqGrkEA1Yp4ZS+kuervQzwsYp4ZS+kuervQzwCxi/hFM6Z+Xfi+sYmLMwJZuVfmHC1pjoi2AE5suvSOJ4+SKMX8IpnTPy78Da0Jr24G5DLhW4ey04WRbTHZkIN78sAT3zzHNc75Uv18C8Z1ZM3QJiZQFJS7L50hVrgEjbY2hpogmsit1lgrzdjoAsJy2G3OSb3zd61oT8P0hU3hxmVQpKVOywQFKvYa+O2uAcanVUsrYQoKJmHdCm1tRyLXc3OyyDs47QPEi57al/KdFuMNZ7i2fSlWW177NeyA9SpFWeWwtTlOBl3dMiyHtZyLRY9lsssnVxgRvy1j5VN8h/8AXAYpGamZWYnf2GZfS9M6ZC21M2KdE0j47oN7oPFF9Oxq4+0h5qmzq23BmQq8uLg8di9eLstY+VTfIf8A1wGolXXKYcamWwlS2pZKkhV7H6bEH+sAb3zzHNc75Uv18TfPMc1zvlS/Xx5y1j5VN8h/9cSh1Wc3cuUm9zG0uJhKmAsbVlFjnUeS8B7wSy6N2OvMrY000XUIWUlWXRNJuciiNqFcfFAvGlVTNUF6ZQFJS6wFpCrXAKhtsbRpaqdRffmky+4ktsP6AaVLpUbIQu5yqt8e3ggfielKlcOuSy1BSmpdKCpOw2UNYvANOIq9uXQgMuvrec0SEN5Lk5VLPu1AWsk8cYN88xzXO+VL9fBCtUpTz0o4lQAl3i6oG+sFpxFh37rB8EeEVdZqKpOycglUzGbXmzKcWgjba1kjigBUpjVx0uBFNnVFpeic1y/YqCUqtre19ipJ1csad88xzXO+VL9fHnBp7bU+nK9AxC7vpqgpyakRT9GW0u5Ah7NZRAt7u19cAyYr4VTOlL9XegTU6itmtLLcs9MkyDQIaLYKe3O6zpFpHigrivhVM6Uv1d6K2ffx36va9O7AWb55jmud8qX6+JvnmOa53ypfr4tn01TSK0KpANX7DSJeKrd8pVa+3ZFGWsfKpvkP/rgPW+eY5rnfKl+vjPQg+7UnZpyVel2zKNsDSlskqS44o20a1arLG3vxdlrHyqb5D/64mWsfKpvkP/rgJgs2cqZ/n1+hYjDjCqJmqIuZQFJS6hpxIVa4BcQddja8Wex9pbVHTaMu7tXn0YITfQs7Mxvb6YDOfBhro7H96IBlxTwyl9Jc9XehnhYxTwyl9Jc9XehngFjF/CKZ0z8u/HP419g/zRn9kGfbYXT3nlhDaJy6lHYO0PDi75EDaziCgTSguZclXlJGUFaVEgXvbZykwDHUMPOOOKcTPzrQUbhDZZyp+jMyT4zA+n4GLDSGWqjUENoGVCQpiwHJrYjNRMM0SbQXJaWlXUJVkJSjYqwNtY5CPHAPGeLaYqkzEpKPta2ihptAVy7ALQDbvVd5zqHlS/URN6jvOdQ8pjqIVdLhj5Ml5B/6ghRsQUCVUVyzkqypQykoSoEi97bOUCANYIcdvOtOvOP6GaLSFuZc2XRNKscqQNqlcUKb3wT+xp/EQx+x5PtvqqDzKwttc6SlQ2HtDA4++DC498E/safxEA6YknXG35BKFFKXZkocA+MnQuqsf/JKT4Iyo9+1dAR6ZcUY/qDbDlOeeWENomyVKOwXYeHF3yIy0GuS83WHHJZ1LqEyKUkpvqOmUbaxyEQBPBvdql04+gYheoGGnKjTWVzNQniJhpKnEAshOvXYdpuB4YYcG92qfTj6BiFR8f8A6oOiI/EQDXvVd5zqHlS/URmGBjpi/wC2M/pSgNFeZi+QEqCe4W2knwwJxLgmnomKelEowkOTKkLAR7pOgdVY97MlJ8AguMGUjTGX3JLaUIDpRk15CSkK+i4I8EAXw9QkyiHQHXXlPOF5a3SkqKilKfiJSLWQni5YA4UpCJuhS0s4pSUOS6ASi2YWsdVwRxcYi6WwXSHNIESksotLLa7I9yoAKt4lJPhhfeTfCqBa95Vv+5MA04r4VTOlL9Xeitr38d+r2vTuwMqeGJSVnaauWl2mVKmVpJQmxI3O8bfRcCPVToUvNVpaZllDyUyDRSFi4B0zuyAN1HDzi1rcTUJ1oHWEILOVPeGZkm30mAWEaRMTUlLzLlSngt1pK1BJYABI4rsk28MZKhL4cYcUy63JocQbKSUG4PijPjLFdMXTHZOWfaN0oQ20kK2BadQ1ckA1b1Xec6h5Uv1EEKNR1sKUpU3MzFxazxbIHfGRtJv9MB5nBVIbU2hcnLJU6oobGT3SgkqIH/ilR8EBWsFU/wBt3GdyMaMSTTgRkFsxddBVblIAHggD2Dvd1Ppy/QMQvOfBhro7H96INS+IaRTy5KodYliFkuNpBHZEAEmw22CYB4uwvTRTFzcpLMC4bW04hFjYrTrHHsgGfFPDKX0lz1d6GeFjFPDKX0lz1d6GeAWcX8IpnTPy78XVjExZmBLNyr8y4WtMdGWwAnMU69ItPHycsUYv4RTOmfl345/GvsH+aA9b5pnmud8uW6+BmEKumUoEvMrSpSWpcLUE2uR3rm0XoqVSfmJpEsZFLbD2hGlQ6VHtba7kpcA+PbZxRgxLSVSmHHZZSgpTUtkKhsNiNYvAG980zzXO+XLdfF1GxKXphUs5Kvyzga03bS2bpzZdWjWrjvt5I0V2qrZdk0JCSH3yyu4NwNE4u4sdRugbb6rwPT79HoA9MqA7g7u1S6afQMQuyVPcmMMIYZSVuOSqUoSCBc3HGTaGLB3dql00+gYgZQaNVpWXalm3acUNJCElTbxJA5bOAX8EATZxYvTMsvSM0xp1ltC1lkpzBKl2OR0nYlXFHlHv2roCPTLgnWqUp52UcSoAS7xdUDxgtuIsO/dYPggYj37V0BHplwHrBvdqn04+gYhVe+Cg6Ij8RDVg3u1S6cfQMQFxPSlSuHXJZagpTUulBUnYbEaxeAN4s4VTOlq9Xeipv38c+r2/TuRbizhVM6Wr1d6BNXTNGtK3IqXSrcDebTpWoW0zlrZFA3vywFshMzMq/OjcEw8l6ZLyFtqZsUlppHx3Qb3QeLkinCNRm5WSl5ZdMm1KabShRSuXsSOS717QS0dZ+cpnmn+sgdiKp1eUlnJlSqatLYBKQ2+CbkDjc78AVxmy9pJJ5lhcxoH1OLQgoCspZcRcZ1AbVDjju+aZ5rnfLluvivR1n5ymeaf62OaOs/OUzzT/AFkBV7HswpftgtTa2iZ5ZKF5SpPaWNRykp8Rj1TcZuvtIeaps4ptxIUhWaXFwdhsXrxtwpSH5dEyqYW0tx99T50QUEi7baLAKJPxOXjjFgcO+00poC2HdzoyFwKKL2G0JIJFr7DAX4r4XTOlL9XejLVDMMVRUyiUemG1yjbN2lNCykuuKIIccTxKTs5Yz1Cj1Z5xh1TtOBl3C6gBt6xJQpvX2zZZZOrjtG7R1n5ymeaf6yAI4frwm23jonGFMuKYWhzLcKCEq+Ioi1ljjhVwHiB9FOlEJp024EsoAWlTFlatozPA2PfEMWFKQ/LomVTC2luPvqfOiCgkXbbRYBRJ+Jy8cY8Eh72mlNzlsO7nbyF0KKL2G0JIJ1X2GAwVGrOvT1NS5JzEsBMOEKdLRB/Z3tQ0bijfj1jih9j5/PJnxPU3dapRSN0OZdAhxJvud7bnWRa1/wCkfQIBYxfwimdM/Lvxz+NfYP8ANFHsgT7bC6c86oIbROXUo31doeHFr2kRzfxSdLpt0NaTJo8+Vd8t75b5dl9cBpwf3ep9N/wMQuYew2uo01pc1UJ4iYaBcQFMhJvtAuze3hg37H082+uoPNKztrnLpUL6xoGRx69oML2DcMUwUmXmpqWl+4hbjikXP0m2swDxiKhpmw1d51lTLmlQtkoCgrKpHx0qFrLVxRno2GUsTCplUzMzDim9Dd5TZsnNm1ZG08d/HChpMNfIk/NK/TE0mGvkSfmlfpgGd7CPbXnW56cY0y9KtDamsubKlNxmaJ2JTx8UTeq5zpUfLY6iFcO4Z+RJ+aV+mIl3DJ1hEmf9pX6YBo3quc6VHy2OojRRcMpYfVMqmZmYcU2GbvKbNkhWbVkbTxk+OFDSYa+RJ+aV+mOaXDN7ZJO+22iV+mAIUaiqfmaitM5NS4E4U5GVNBJ7SycxztqN9dtttQjfUMD6dtTLtRqC21iyklbFiNvzEAdJhr5En5pX6Y4XcMjaiTH+0r9MB9AqFMQ84w4pSgZdwuoAIsSUKRY3GsWWdltdoCN+/jn1e36dyBtUwxKSs5TVy8u0ypUypJUhIBI0Dxt9FwPFBJv38c+r2/TuQGqo4dW44twVCdaBN8iFM5U94ZmSbfSYWanOrew1pXVFbi5dtS1HaSVJuY0UPC8nNTFRcmJZp5YnVJClpBISGWTb6LknwwNxji2mqpbsrKvN+4ShptKVAe6TYC6bQDTjRbpckmW33WA9MKQtTWXNlDLi7DMkjakcUQ4Uc5zqPlMdRHrFfCqZ0pfq70CqnQ5earS0zLLbwTINFIWL2Omd1iAJHCjnOlR8tjqIokMEFltDLVSqCG0JCUJC2NQGwa2IDz8vh1lxbTrUolxByrTojqO22pPfEUaTDXyJPzSv0wDPvUc50qPlMdRAZukzBqK5T2yn9GmVRMA5mc2ZTjiCL6G1rIHFe99cVU6p4eYcS8zuVtxN8q0tqBFwQbHLyEiK2sbSPts4/uhOiMk20F5VWzh11RT7naApJ8MAxb0nOc6j5THURRT8ElltDTVRqCW2wEoTnYsANg7heK/Y+nEPCoutKCkLnVlKhfWNCzr1wnHC0mMPtTQlmg/oWV6TKM2YqRc35TcwD7inhlL6S56u9DPCxinhlL6S56u9DPALOL+EUzpn5d+LqxiVTMwJZuVfmXC1pjoy2AE5inXpFp4+TlijF/CKZ0z8u/HP419g/wA0AQw5Xd1B27LjC2XdCtDhQSDlSvahRFrLHHCf7HtemEU2UQmnTTqQ0AFpWwArvjM6FW+kQ5UOlKYcm1qUCJh/TJA4ho20WPfugnwwpUOrrlMNtTLYSVtSoWkLBKSb8YBB/rAHN8szzXOeXLdfF9GxKXphUs5Kvyzga03bC2bpzZdWjWrjvt5IGqqVSYmJVEyqRW1MPFk6Jt1Kh2tawQVOEfEts441J9+j0AemVAdwd3apdNPoGIG4TrCZSgS80tKlJal0qUE2uRs1XNoJYO7tUumn0DEKb3wT+xp/EQH0OpVVLLku2oKJmHC0ki2ohC13PesgjVyiF+rGYZqe6W5R6ZbVKJZu2poWUHVK1hxaeIjZyxPZAD2kp25y2Hd1nIXQoo7g9e4SQTqvsO20W6Ks/O0zzL/XQFm+WZ5rnPLluvjL7Ir6l0aZWptTSlNAlCiCU9kNRyki/wBBi7RVn52meZf66A+I6quaw4uZcCQt2XStQSCACSNlyTbwwB3FnCqZ0tXq70VN+/jn1e36dyLcWcKpnS1ervRU37+OfV7fp3IAXRKu8zMVFLclMTAM4VFbamgAdCz2PbHEm+oHZbWI34heVUaMtcs2oqmGkrbbJSFa1A2JJyg2HLBih0lTCptSlBWnmC+m3EC22ix790E+GFaj1ZyUw6zMNBBcblmykLBKbkga7EG2viMAb3yzPNc55ct18DKFPLerLqnJdyXIkWhkcKCSNM72Xa1qFtZG2+o6oMUxuqB1O6HJBTWvOGmnkr2G1ipwga7bRsvGWs0Wd3cZyUclU5pdMupL6HFe5WtdxkUPlga+SAx06YmpR+dG4Jh5L00XkLbWyAUlttGxboN7oPFyRoqGNHWG1OvU2bQ2m2ZRVLm1yBsDxO0jYI9lus/O0zzL/XR4yO1WjIuW23ZllCybHIDcK2XJtq5YA/WZ9xlIU3LuzJJsUtlAIFtp0i0i3FqPHAjfLM81znly3XxXoqz87TPMv9dE0VZ+dpnmX+ugPbmJZmx/dc5s+XLddC258GGujsf3oh5pKZoNK3WphTlzlLCVpTlsLXC1E5r5uO1rQrUOkqm6BLS6FBKly7Niq9hYpVxfRAFcU8MpfSXPV3oZ4WMU8MpfSXPV3oZ4BYxfwimdM/Lvx5J/fX2D/NHrF/CKZ0z8u/GfGTlJDyBUEsKdyXRpGyo5LnZZJ1ZrwG6oYeU64pwVCdaCjfI2tnKnvAKZJ8ZhOX8E/sY/GLc+G/m5TzCv0RVjLFdNVSZiVlHUG7RQ02hC7bdg7G0A14vP7RTOmH1d+Copje6jN5lZyyGMtxlyhRXe1r5rnltbigFj6RbfcpzTyEuNqmyFJULg2YeOsfSBHd51I02g3HK6XJpcujF8l8ubZbbqgLsHKGmqWscNPoGIG42pSJWgTEs2VKQ1L5ElRBJAI2kAC/gjZKYOpLhcSiTllFpejcGjHYqsFW1j5KknVywtPfBP7Gn8RANmLeE0zpavV34yVdl1+qbmTNTMu2mUS9ZkoF1F1SbnOhXEB4o14t4TTOlq9Xfjyj37V0BHplwHcDrc/bWnHnX9DNFpC3Skqy6JpVjlSBtUri44VnvgoOiI/EQ1YN7tU+nH0DEKr3wUHREfiIBqxaf2mmdLV6u9FlYwwl+Z3UmamZdzRBg6FTYBSFKUL521G91Hj5Ix48kW33qc08hLjappWZChcGzDxFx9IBjBWaTQZVYbmJeVbWU5wCyTquRfsUnjBgCu9VfOlR8tjqIwY0pSJahOyzalFDTKW0qUQVWCk2JIAF/BAkrw383KeYV+iI8kjCyBY3Eq3qtr90nigGY4Tc5zqPlsdRHN6q+dKj5bHURS/XKTUVNyzimphSlEtoWhXugkkkZk2vlzQFawZIe27jO5GNGJFtwIyC2YvOgqtykAC/egD5wovnSo+Wx1EUSGCNC2hpqpVBDaAEoSFsWAGwdwj3KYOpDhcCJOWUWllpztY7FQAURs5FJOrlheU/hoC5RKAcpZV+iAZt6q+dKj5bHURN6q+dKj5bHUQt58N/NynmFfojNQaHSpupuhiXl3JdMo2baKyQ5pXMxsoDXlya+S0A2Lwo5Y/vOonV8tjqIBy8441htlxpam1iXZyqTa4upANri2wmG2gy0o0281JobbS24pLqUJygOZUk31bcpRr+iExz4MNdHY/vRAbqhRFMT1NUqbm5i8w4MrymyB+zvaxkbSb8W3jh+hYxTwyl9Jc9XehngFjF/CKZ0z8u/HP419g/zR3F/CKZ0z8u/HP419g/zQBil1VL65hCUqBl3dCq9tZyIXcd6ywNfIYX/Y+fUiiyi0NqdUGEkISUgq7wKiE+Mxpwf3ep9N/wADEDaDRKtKy7Us29TihpIQkqZeJIHKQ6BfwQFk2/NTUzJXkH2EMvl1a3FskAaJxGxDhN7rHFG1Pv0egD0yo86Ks/O0zzL/AF0eqHRpsTipubcllEsBhKWELTqC89znUeUwHcHd2qXTT6BiFN74J/Y0/iIbMHd2qXTT6BiFN74J/Y0/iIBsxbwmmdLV6u/HlHv2roCPTLj1i3hNM6Wr1d+N6aQrd5nMwymWEvl47hxS78lrG0Bgwb3ap9OPoGIVXvgoOiI/EQ1YN7tUunH0DEBcT0pUph1yWUoKU1LpQVDYbEaxeAN4s4VTOlq9XejdWKu8ysJbkn5kFNyttTIANyMvbHEm+oHZbWIoxXSX3zLOSy2kOS7xdGlSpSTdtaLWSQfj328UZNFWfnaZ5l/roCmTxm86XEt02bUWl6Jzs5fsVhKVW1va+xUk6tWuJUcaPMNqeeps2htGtSiuXNgTbYHr7SNkEcJ0l+XTMKmFtLdffL50SVJSLttosAok/Evt44XcQ1Rc1h5Uy4EhbrCFqCQQASpOy5Jt4YA3ivhVM6Uv1d6BNTqDjNaWW5Z2ZJkGgQ2psFPbndZ0i0jxQVxXwqmdKX6u9FbPv479XtendgBlAn5xhc2pVMmjp5kvps5L6gW20WN3tt0HZyiN/sgvKXSH1qQppSkIJQoglPZp1EpJF/oMVNVOpPvTYl1SKGpd8sDStOqUbIQu5KXQPj22cUY8QVRc1h8zLgSFustLUEggAlaNlyTbwwDPiOvbl0KQy4+t9wtoQ2UA3CFLOtagLZUnjjDvkmua5vzkt10TFfC6Z0pfq70bW6us1FcpZOjTKofBsc2ZTjiCL3tayBxXvfXAB/Y/fUsVFa21NKM6slCiklPaWdRKSU+IwFc+DDXR2P70Qw4O93U+nL9AxC858GGujsf3ogGXFPDKX0lz1d6GeFjFPDKX0lz1d6GeAWMX8IpnTPy78c/jX2D/ADR3F/CKZ0z8u/Eyn26vbVuC1/8AegA9Ioan5qorTOTcuBN5crKmwk9oZNznbUb67beIRXjOkPykjMTTVSqCltIK0hS2Sknv2ZBt9Bg5g/u9T6b/AIGIV8G4opwpUvKTTiTZkIdbU24R9B7CxgGY4Rc5zqXlsdRAYUZ/2wMp7ZVDR7mD987ObMXCi19Da1hyeGK8SY0knHpBSHswamS44dG52KdC6m/uPlKSPDBfftS9LptMnSZNHn0Tl8t75b5Nl9cBPY9lS0qoNlxx0pnSM7hBUrtDG0pSB3tQhcwhgsTVJl0uz08lp1lOZpK2ggDkF2SbfSYZPY/nEPKqDzZzNrnCUqsRcaFkXsQDtBhbmE2wnY//AMifxEA1YsWDM0yxB/a1ervxlrDLsxVNzJmpmXbTKJesyUC6i6pNznQriA8UWzdKpVOKJlTDEurNlQtLRuFEHZlSSNWaMdDrTE1WHFsL0iUyKEk5VDXplG3ZAcREBfLYHDZcKKlUElxekc7Yx2SrBNz2jblSkeCOVDA4fbUy7UqgttYspJcYsR5iF0e1Qm6h7YNsqdM0SguNKWcmiatYhJFs2f8ArGnSYc+Zlf8A11/ogGHeqvnSo+cY6iOpwms7KpUT/uMdRC7pMOfMyv8A66/0RvpFeocqorl9CypQyqKGXASNtjZHLAE8EvLG7WnX3H9DNKaQt0pzZdE0qxypA2qVxccLTnwWR0Vv+5Map6oYfecU66iXccWbqUphZJPfOSMuM8U09VMelZVwe4SlttDTg1BSTYdhbYIBoxXwqmdKX6u9FbPv479XtendgbUcSy03OU5Eu5pFJmFrUMixYaB4XupIG0geGCbST7duGxt7XtC/++7ATBqhpKkCQP25foGIw4xpzctRHJZtRUhpttCSogqIC02vYAX8EUULDMnMv1FyYlmXlidUkKWgEhIZZNtfFck+GMSHsOaiGpblH7Ov9EAy4r4XTOlL9Xejwz79u/V7Pp3oB4hxpJOTMgtD10tPrW4dG52KSw6kH3HylJHhjw1jOSFWcmNN2oybbQXo3LZw66op9zfUFJPhgD2Dvd1Ppy/QMQvOfBhro7H96INtY1paNJo3kpLii4uzTnZKIAzHsNZsEjwCAziDvZaFjfc7Gq2v3aOKAY8U8MpfSXPV3oZ4WMU8MpfSXPV3oZ4BZxow8VSbrLC3yxM6VaEKQk5dE6i4zqA2rTxxzfJNc1TfnZbroZ4kAhUOenGXJtaqZMkTD+mTZ2X1DRtose3bboJ1cogtvkmuapvzst10M8SAWN8k1zVN+dluuib5Jrmqb87LddDPEgFjfJNc1TfnZbroDYynJ2bkn5VFMmUqdRlBU7L2BuNtnrx9AiQCzvjmuapvzst10Bkzs77YGb9rJnIZZLGXSy98wcUu/drWsYf4kAsb5Jrmqb87LddE3yTXNU352W66GeJALG+Sa5qm/Oy3XRN8k1zVN+dluuhniQCxvkmuapvzst10TfJNc1TfnZbroZ4kAsb5Jrmqb87LddE3yTXNU352W66GeJAINAnp1hc2pVMmTp5kvps7L6gW20WPbtt0E+EQX3yTXNU352W66GeJALG+Sa5qm/Oy3XRN8k1zVN+dluuhniQCxvkmuapvzst10TfJNc1TfnZbroZ4kAlvvTU1NyKlSL7CGHluLW44yRYsuIGpDhN8yhxQ6RIk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xQTEhUSExQUFBUWGBwVFhgYGB0dIBseHR8fHxweIh4dHjQgHCAlHh0YITEkJSs3Ly4uHB8zODMsNygtLisBCgoKBQUFDgUFDisZExkrKysrKysrKysrKysrKysrKysrKysrKysrKysrKysrKysrKysrKysrKysrKysrKysrK//AABEIAMsAywMBIgACEQEDEQH/xAAbAAACAwEBAQAAAAAAAAAAAAAFBgADBAECB//EAFIQAAECBAIDCAoPBwQCAgMAAAECAwAEBREGEhMhMRQWNEFRVXTTIiMzYYGRkpOztAcVMjU2QlJTcXWEpLHE0iQlRWShssNlg6PRgpRichcmVP/EABQBAQAAAAAAAAAAAAAAAAAAAAD/xAAUEQEAAAAAAAAAAAAAAAAAAAAA/9oADAMBAAIRAxEAPwD61iOvCVDXaXX1POaJCGstyrKpfx1AWshXHA/fS/zXP/d+viYv4RTOmfl3481mrTm7RKSgluD6dSns/wAvJYZPHAet9L/Nc/8Ad+vib6X+a5/7v18c/e/+m/8APA7EVXqspLOzSxT1JaTnKU6a5+i5tAEt9L/Nc/8Ad+vib6X+a5/7v18c/e/+m/8APE/e/wDpv/PAd30v81z/AN36+M9Oxut9pDzVOnltuDMhQ0GsHj1v3g/Rd05DuvQZ83Y6HPly2G3PrvfN3rWhOodYVKYcZmkJSpTUslQCr2P021wBrfS/zXP/AHfr4m+l/muf+79fHP3v/pv/ADxP3v8A6b/zwHd9L/Nc/wDd+vib6X+a5/7v18c/e/8Apv8AzxP3v/pv/PAd30v81z/3fr4m+l/muf8Au/XxnNVqDMxKtzIki3MOlo6LS5hZta79kbfEt4YKoq6jUVSeVOQSqZjNrzZlOLRbktZIPhgBUpjdbhcCKdPKLS9E53DsVAJVbu/yVJOrlgxI10PSaJxpp1wOIDiGhlzkHi1qy3/8oHYNHban05XoGIH0ClVaVlmpZCqcpLSAgFWmuQOW0AR30v8ANc/936+MwxwvTGX9rp7ShsOlHaPcFRSFd3ttSoeCO+2tQZmZVuZEmW5h1TRLWlzCza137I2+JbwxYz7+O/V7Xp3YCzfS/wA1z/3fr4z1HG62G1Ou06eQhNsyjoNVyANj99pEeWKrUX3ppMuJINsPlgaXS5jZCF37E2+OB4II4ipL83T1y6lNJfcQkEjNowoKBNvjW1QFO+h/muf+79fHN9L/ADXP/d+vjRTvbLSp0+4dFrz6PS59htbNq2228V4ubq6jUFyeVORMsiYCtebMpxaCNtrWQOLjgBMnjdbpcDdOnlFpZac7h2KwEqI1v8iknVyxo30v81z/AN36+PGDDZdTP8+v0LEY8P1OqzUuzMpFPSh1CXADprgHXbba8AQl8WqL7LDslNsF9SkIW5ost0oUsg5HSfcpPFDNCxinhlL6S56u9DPALGL+EUzpn5d+Ofxr7B/mjuL+EUzpn5d+Ofxr7B/mgNM/h51xxS0z840FG4QjQ5U94ZmSfGYVKpPOP4YW86orcXK5lqNtZJ26tUMeD+71Ppv+BiFTBuFKWKTLzc1LMdxC3XFp/qYD6HWaep5ASiYelyFXzNZLnURY50KFtd9nEID71nuc5/7v1EKmbC/8j4jEzYX/AJHxGAa96z3Oc/8Ad+ohTe+Cf2NP4iHPBZkNCv2t0Wh0hzaLZnypv4cuX+kJj3wT+xp/EQH0Os05byAlEw9LkG+ZrJc6iLHOhQtrvs4oEb1nuc5/7v1EXY1NP0SPbLRaLP2Gl2Z7H+ts0K2CDT/bV32t0Oi3GnPotmfSq29+2X+kBroFLmX3JtKqlOgMTBYRbQa06NtdzdnbdZ2cQEGN6z3Oc/8Ad+oiYN7tU+nH0DEK2EMKUsUmXm5qWY7ilbri08vGYBqYwiQ8y87Ozb+gWXEIc0WXMUqRc5GgdilccVN+/jn1e36dyBdTwtJyk5TVy0u2ypUypJUgWJGgeNvGB4osq1Cl5utKRMsoeSmQbUkLF7EvOC8AUcwgQ6861OzbGmc0q0N6HLmypTcZ2idiU8fFHMZPOytLeU284XW0Js6rLmJzAXNk5b2PJC7UJPDbDimXUSbbiDZSVA3BjODhg6v2HxGAbMV8KpnSl+rvRUz7+O/V7Xp3YF1LC0nKTtNXLS7bKlTK0koFiRud428YEeqrQZebrS0zLKHkpkGikLF7HTO64Ao9hEhx91qdm2NM4Xlob0OXNlSm4ztE7Ep4+KBeEqVMzUlLzK6lOpW60lxQToLAkcV2SbeGGTD8lKMtvNSaG20ocIdSgWAcypvfv5cn9IR8KYspRpUtKTUwwe0IQ62snaLajq4iIBq3rPc5z/3fqI0UXDOgfXMrmZiYcW2lm7uj1JSoqAGRtPGpW3lhMzYX/kfEYmbC/wDI+IwDPg73dT6cv0DEecDyxco0o2lxbJVLt2W3lzJ1A6sySO9rHHGGk4sokq2pqWmJZpCiVlKLgFRAF9m2wA8EDMJ4TpYpUtNTMsxrZbU44pO0qsLn6SRAEajR3GZ6mqXOTMwDMODK7orD9ne1jI2k34tZ44fYQahhaTlJ6mrlpdtlSphxJKBYkbneNvGBD9AAcSyLjj0gpCSoNTWkcOrsU6F1N/KUkauWB1YU+zUhMolXphsymhu0W9StIVa8608XJG/FtVfZ3MiWDJcmH9Dd0KKQNG4u/Ym9+wt4Yz2rHLTfJf8A1QHcEsu5p111lxjTzOlQhwpKsuiaRc5FEbUq44VF/BP7GPxhqtWOWm+S/wDqgLiSkqlMOOyy1JUpqWyEpvY2I2X1wDnUqqllbCFBRMw7oU2tqORa7m52WQdnHaB1YxOWZgSqJWYmHC1pjotHYJKinXncTruOKMGP9LpKdoNHpd1nJpM2XuD175dey+yL6JSJzdqpubVLG7AYSlkLGxee5z/SRAesEsu3nHXWXGNPNF1CHCkqy6JpNzkURtSrjhSe+Cf2NP4iGNuqVF9+aRL7iS2w9oRpQ7mPa0Lv2KrfHt4IG4npKpTDjsstSVKalgglN7GxGy+uAOYt4TTOlq9XfjdWKy6ysJRJzMwCnNnaLVgbkZezcSb6r7LaxAjH2l0tO0Gj0u6zk0mbL3B698uvZfZx2i6iVac3auUmxLapcPpUyFjasosc57xMBT7H0wpxVRWptbRM6olC8uZPaGNuUlPiMLr3wUHREfiIasG92qfTj6BiFV74KDoiPxEA14s4VTOlq9Xeipv38c+r2/TuQUrVKU89KOJKQJd4uqBvrBacRYd+6wdfIYFt+/jn1e36dyA94MPbal05XoGIH4yqqZqhOzKApKXWkLSFWuAVJ22NrwQwd3Sp9OV6BiFd6+9VFtu5W7X/APsmAcsRSLjkxILQkqS1MKW4dXYpLLqQfKUkauWMTPv479Xtendj3asctN8l/wDVEodHmxOuTk2qXJVLpl0pZCx7lal3Of8A+xHgEBzB3u6n05foGIrwLMqbo0otLa3lJl27IRlzK1AasxCe/rPFFmDvd1Ppy/QMQo0Gq1GVo0vMJEkphtlshJDucpJAF+yy31/RANEzjZxtTaF02eCnVFDYvL9koJKiO7auxSo6+SNG+h/mue8cv18TFfC6Z0pfq70V1erTpnzJyglQEy6JhSng4TdTi0WGQ/8AwBgLN9D/ADXPeOX6+AGPa+85IPIVT5toHJdayzlT2xO3K6VeIQdV7cAXvTfJf/VArENUVNUDdKwlKnWmXFBN7AlaDqub2gC+KeGUvpLnq70M8LGKeGUvpLnq70M8AsYv4RTOmfl34zVht5+pCWRNPy7YlNNZnR61aQp150K4uSNOL+EUzpn5d+Blbr0vKVgLmXUspVI5UlXGdMTbxQBPeq9znUPHL9RGao4GU+0tl2oz621jKtJLGscmpi8BahU8NvuKdeVJuOLN1KUCSeLk5AIXMauYf3DMbl3Jp9GdFkBzZtWzVtgPo2LuEUzph9XfjfWKK4+sKROTUuAnLlZ0VjrJuc7ajfXbbbUIzY1VTwyj2y0Wiz9hpRcZ7G3hy5oVsEqp5qrntbodFuMZ9ELDNpTt79rf0gDfsfSxbVUEKcW6UzpBW5lzK7QxtypA72oQGoGG3KlTWlzNQnVCYaBcQCyEm/EO03A8MMODu7VLpp9AxCng/F1K9qpeUmphjuKUOtrvxcR1QDZi3hNM6Wr1d+PKPftXQEemXC9TqphxhxLzK5NtxGtKkggi4tychMEKDXZebrDjks6l5CZFKSpN7A6ZRt4iIAng3u1S6cfQMQOPscJ3NuPd89ufKEaO7Fso2C+hv/WMuIXKAJhzde5N0X7bnBzXsNurktA7S4X/AJHyT/1ANm9V7nOoeOX6iNFFwwGJhUyqZmJhxTYZu8W9SQoqAGRtPGT44S9Lhf8AkfJP/UTS4X/kfJP/AFANeDB22pdOV6BiMH/46TucSm757QBIQG7sWyjWB3G/EOOAelwv/I+Sf+omlwv/ACPkn/qA+h1mnKfSEomHpcg3zM5LnVsOdChbj2cUL1CDzNTclVzT8w3uRD402S4Up1aTbIhOqyB/WA9MlMOTDqWWUSbji7hKUpNzYEni5ATG+g0ZiVrLzcu0hlBkWllKBYFRedBP02AHggCODvd1Ppy/QMQtufBdvozP9yI1UbFslKTFRamZhtpap1SwlV7lJZZF9nKCPBA/GWMKX7WOystMs6koS22m+wLSbDVxAGAbMV8LpnSl+rvR4Z9+3fq9n070epTFlMm32W25hl55KipkC9wrKoEjV8gq8F48s+/bv1ez6d6AvwzPOOqqAcUVBqbW03f4qQ00oJ8alHwwrYRweZmlyocnpwNrZbJaBZyC1lBIu1msCBx3jRRcWyUpMVFqZmG2lqnVLCVXuUlpkX2bLgjwRixfi2mKpq5SVmGTqbQ00m+wLTqGrkEA1Yp4ZS+kuervQzwsYp4ZS+kuervQzwCxi/hFM6Z+Xfi+sYmLMwJZuVfmHC1pjoi2AE5suvSOJ4+SKMX8IpnTPy78Da0Jr24G5DLhW4ey04WRbTHZkIN78sAT3zzHNc75Uv18C8Z1ZM3QJiZQFJS7L50hVrgEjbY2hpogmsit1lgrzdjoAsJy2G3OSb3zd61oT8P0hU3hxmVQpKVOywQFKvYa+O2uAcanVUsrYQoKJmHdCm1tRyLXc3OyyDs47QPEi57al/KdFuMNZ7i2fSlWW177NeyA9SpFWeWwtTlOBl3dMiyHtZyLRY9lsssnVxgRvy1j5VN8h/8AXAYpGamZWYnf2GZfS9M6ZC21M2KdE0j47oN7oPFF9Oxq4+0h5qmzq23BmQq8uLg8di9eLstY+VTfIf8A1wGolXXKYcamWwlS2pZKkhV7H6bEH+sAb3zzHNc75Uv18TfPMc1zvlS/Xx5y1j5VN8h/9cSh1Wc3cuUm9zG0uJhKmAsbVlFjnUeS8B7wSy6N2OvMrY000XUIWUlWXRNJuciiNqFcfFAvGlVTNUF6ZQFJS6wFpCrXAKhtsbRpaqdRffmky+4ktsP6AaVLpUbIQu5yqt8e3ggfielKlcOuSy1BSmpdKCpOw2UNYvANOIq9uXQgMuvrec0SEN5Lk5VLPu1AWsk8cYN88xzXO+VL9fBCtUpTz0o4lQAl3i6oG+sFpxFh37rB8EeEVdZqKpOycglUzGbXmzKcWgjba1kjigBUpjVx0uBFNnVFpeic1y/YqCUqtre19ipJ1csad88xzXO+VL9fHnBp7bU+nK9AxC7vpqgpyakRT9GW0u5Ah7NZRAt7u19cAyYr4VTOlL9XegTU6itmtLLcs9MkyDQIaLYKe3O6zpFpHigrivhVM6Uv1d6K2ffx36va9O7AWb55jmud8qX6+JvnmOa53ypfr4tn01TSK0KpANX7DSJeKrd8pVa+3ZFGWsfKpvkP/rgPW+eY5rnfKl+vjPQg+7UnZpyVel2zKNsDSlskqS44o20a1arLG3vxdlrHyqb5D/64mWsfKpvkP/rgJgs2cqZ/n1+hYjDjCqJmqIuZQFJS6hpxIVa4BcQddja8Wex9pbVHTaMu7tXn0YITfQs7Mxvb6YDOfBhro7H96IBlxTwyl9Jc9XehnhYxTwyl9Jc9XehngFjF/CKZ0z8u/HP419g/zRn9kGfbYXT3nlhDaJy6lHYO0PDi75EDaziCgTSguZclXlJGUFaVEgXvbZykwDHUMPOOOKcTPzrQUbhDZZyp+jMyT4zA+n4GLDSGWqjUENoGVCQpiwHJrYjNRMM0SbQXJaWlXUJVkJSjYqwNtY5CPHAPGeLaYqkzEpKPta2ihptAVy7ALQDbvVd5zqHlS/URN6jvOdQ8pjqIVdLhj5Ml5B/6ghRsQUCVUVyzkqypQykoSoEi97bOUCANYIcdvOtOvOP6GaLSFuZc2XRNKscqQNqlcUKb3wT+xp/EQx+x5PtvqqDzKwttc6SlQ2HtDA4++DC498E/safxEA6YknXG35BKFFKXZkocA+MnQuqsf/JKT4Iyo9+1dAR6ZcUY/qDbDlOeeWENomyVKOwXYeHF3yIy0GuS83WHHJZ1LqEyKUkpvqOmUbaxyEQBPBvdql04+gYheoGGnKjTWVzNQniJhpKnEAshOvXYdpuB4YYcG92qfTj6BiFR8f8A6oOiI/EQDXvVd5zqHlS/URmGBjpi/wC2M/pSgNFeZi+QEqCe4W2knwwJxLgmnomKelEowkOTKkLAR7pOgdVY97MlJ8AguMGUjTGX3JLaUIDpRk15CSkK+i4I8EAXw9QkyiHQHXXlPOF5a3SkqKilKfiJSLWQni5YA4UpCJuhS0s4pSUOS6ASi2YWsdVwRxcYi6WwXSHNIESksotLLa7I9yoAKt4lJPhhfeTfCqBa95Vv+5MA04r4VTOlL9Xeitr38d+r2vTuwMqeGJSVnaauWl2mVKmVpJQmxI3O8bfRcCPVToUvNVpaZllDyUyDRSFi4B0zuyAN1HDzi1rcTUJ1oHWEILOVPeGZkm30mAWEaRMTUlLzLlSngt1pK1BJYABI4rsk28MZKhL4cYcUy63JocQbKSUG4PijPjLFdMXTHZOWfaN0oQ20kK2BadQ1ckA1b1Xec6h5Uv1EEKNR1sKUpU3MzFxazxbIHfGRtJv9MB5nBVIbU2hcnLJU6oobGT3SgkqIH/ilR8EBWsFU/wBt3GdyMaMSTTgRkFsxddBVblIAHggD2Dvd1Ppy/QMQvOfBhro7H96INS+IaRTy5KodYliFkuNpBHZEAEmw22CYB4uwvTRTFzcpLMC4bW04hFjYrTrHHsgGfFPDKX0lz1d6GeFjFPDKX0lz1d6GeAWcX8IpnTPy78XVjExZmBLNyr8y4WtMdGWwAnMU69ItPHycsUYv4RTOmfl345/GvsH+aA9b5pnmud8uW6+BmEKumUoEvMrSpSWpcLUE2uR3rm0XoqVSfmJpEsZFLbD2hGlQ6VHtba7kpcA+PbZxRgxLSVSmHHZZSgpTUtkKhsNiNYvAG980zzXO+XLdfF1GxKXphUs5Kvyzga03bS2bpzZdWjWrjvt5I0V2qrZdk0JCSH3yyu4NwNE4u4sdRugbb6rwPT79HoA9MqA7g7u1S6afQMQuyVPcmMMIYZSVuOSqUoSCBc3HGTaGLB3dql00+gYgZQaNVpWXalm3acUNJCElTbxJA5bOAX8EATZxYvTMsvSM0xp1ltC1lkpzBKl2OR0nYlXFHlHv2roCPTLgnWqUp52UcSoAS7xdUDxgtuIsO/dYPggYj37V0BHplwHrBvdqn04+gYhVe+Cg6Ij8RDVg3u1S6cfQMQFxPSlSuHXJZagpTUulBUnYbEaxeAN4s4VTOlq9Xeipv38c+r2/TuRbizhVM6Wr1d6BNXTNGtK3IqXSrcDebTpWoW0zlrZFA3vywFshMzMq/OjcEw8l6ZLyFtqZsUlppHx3Qb3QeLkinCNRm5WSl5ZdMm1KabShRSuXsSOS717QS0dZ+cpnmn+sgdiKp1eUlnJlSqatLYBKQ2+CbkDjc78AVxmy9pJJ5lhcxoH1OLQgoCspZcRcZ1AbVDjju+aZ5rnfLluvivR1n5ymeaf62OaOs/OUzzT/AFkBV7HswpftgtTa2iZ5ZKF5SpPaWNRykp8Rj1TcZuvtIeaps4ptxIUhWaXFwdhsXrxtwpSH5dEyqYW0tx99T50QUEi7baLAKJPxOXjjFgcO+00poC2HdzoyFwKKL2G0JIJFr7DAX4r4XTOlL9XejLVDMMVRUyiUemG1yjbN2lNCykuuKIIccTxKTs5Yz1Cj1Z5xh1TtOBl3C6gBt6xJQpvX2zZZZOrjtG7R1n5ymeaf6yAI4frwm23jonGFMuKYWhzLcKCEq+Ioi1ljjhVwHiB9FOlEJp024EsoAWlTFlatozPA2PfEMWFKQ/LomVTC2luPvqfOiCgkXbbRYBRJ+Jy8cY8Eh72mlNzlsO7nbyF0KKL2G0JIJ1X2GAwVGrOvT1NS5JzEsBMOEKdLRB/Z3tQ0bijfj1jih9j5/PJnxPU3dapRSN0OZdAhxJvud7bnWRa1/wCkfQIBYxfwimdM/Lvxz+NfYP8ANFHsgT7bC6c86oIbROXUo31doeHFr2kRzfxSdLpt0NaTJo8+Vd8t75b5dl9cBpwf3ep9N/wMQuYew2uo01pc1UJ4iYaBcQFMhJvtAuze3hg37H082+uoPNKztrnLpUL6xoGRx69oML2DcMUwUmXmpqWl+4hbjikXP0m2swDxiKhpmw1d51lTLmlQtkoCgrKpHx0qFrLVxRno2GUsTCplUzMzDim9Dd5TZsnNm1ZG08d/HChpMNfIk/NK/TE0mGvkSfmlfpgGd7CPbXnW56cY0y9KtDamsubKlNxmaJ2JTx8UTeq5zpUfLY6iFcO4Z+RJ+aV+mIl3DJ1hEmf9pX6YBo3quc6VHy2OojRRcMpYfVMqmZmYcU2GbvKbNkhWbVkbTxk+OFDSYa+RJ+aV+mOaXDN7ZJO+22iV+mAIUaiqfmaitM5NS4E4U5GVNBJ7SycxztqN9dtttQjfUMD6dtTLtRqC21iyklbFiNvzEAdJhr5En5pX6Y4XcMjaiTH+0r9MB9AqFMQ84w4pSgZdwuoAIsSUKRY3GsWWdltdoCN+/jn1e36dyBtUwxKSs5TVy8u0ypUypJUhIBI0Dxt9FwPFBJv38c+r2/TuQGqo4dW44twVCdaBN8iFM5U94ZmSbfSYWanOrew1pXVFbi5dtS1HaSVJuY0UPC8nNTFRcmJZp5YnVJClpBISGWTb6LknwwNxji2mqpbsrKvN+4ShptKVAe6TYC6bQDTjRbpckmW33WA9MKQtTWXNlDLi7DMkjakcUQ4Uc5zqPlMdRHrFfCqZ0pfq70CqnQ5earS0zLLbwTINFIWL2Omd1iAJHCjnOlR8tjqIokMEFltDLVSqCG0JCUJC2NQGwa2IDz8vh1lxbTrUolxByrTojqO22pPfEUaTDXyJPzSv0wDPvUc50qPlMdRAZukzBqK5T2yn9GmVRMA5mc2ZTjiCL6G1rIHFe99cVU6p4eYcS8zuVtxN8q0tqBFwQbHLyEiK2sbSPts4/uhOiMk20F5VWzh11RT7naApJ8MAxb0nOc6j5THURRT8ElltDTVRqCW2wEoTnYsANg7heK/Y+nEPCoutKCkLnVlKhfWNCzr1wnHC0mMPtTQlmg/oWV6TKM2YqRc35TcwD7inhlL6S56u9DPCxinhlL6S56u9DPALOL+EUzpn5d+LqxiVTMwJZuVfmXC1pjoy2AE5inXpFp4+TlijF/CKZ0z8u/HP419g/wA0AQw5Xd1B27LjC2XdCtDhQSDlSvahRFrLHHCf7HtemEU2UQmnTTqQ0AFpWwArvjM6FW+kQ5UOlKYcm1qUCJh/TJA4ho20WPfugnwwpUOrrlMNtTLYSVtSoWkLBKSb8YBB/rAHN8szzXOeXLdfF9GxKXphUs5Kvyzga03bC2bpzZdWjWrjvt5IGqqVSYmJVEyqRW1MPFk6Jt1Kh2tawQVOEfEts441J9+j0AemVAdwd3apdNPoGIG4TrCZSgS80tKlJal0qUE2uRs1XNoJYO7tUumn0DEKb3wT+xp/EQH0OpVVLLku2oKJmHC0ki2ohC13PesgjVyiF+rGYZqe6W5R6ZbVKJZu2poWUHVK1hxaeIjZyxPZAD2kp25y2Hd1nIXQoo7g9e4SQTqvsO20W6Ks/O0zzL/XQFm+WZ5rnPLluvjL7Ir6l0aZWptTSlNAlCiCU9kNRyki/wBBi7RVn52meZf66A+I6quaw4uZcCQt2XStQSCACSNlyTbwwB3FnCqZ0tXq70VN+/jn1e36dyLcWcKpnS1ervRU37+OfV7fp3IAXRKu8zMVFLclMTAM4VFbamgAdCz2PbHEm+oHZbWI34heVUaMtcs2oqmGkrbbJSFa1A2JJyg2HLBih0lTCptSlBWnmC+m3EC22ix790E+GFaj1ZyUw6zMNBBcblmykLBKbkga7EG2viMAb3yzPNc55ct18DKFPLerLqnJdyXIkWhkcKCSNM72Xa1qFtZG2+o6oMUxuqB1O6HJBTWvOGmnkr2G1ipwga7bRsvGWs0Wd3cZyUclU5pdMupL6HFe5WtdxkUPlga+SAx06YmpR+dG4Jh5L00XkLbWyAUlttGxboN7oPFyRoqGNHWG1OvU2bQ2m2ZRVLm1yBsDxO0jYI9lus/O0zzL/XR4yO1WjIuW23ZllCybHIDcK2XJtq5YA/WZ9xlIU3LuzJJsUtlAIFtp0i0i3FqPHAjfLM81znly3XxXoqz87TPMv9dE0VZ+dpnmX+ugPbmJZmx/dc5s+XLddC258GGujsf3oh5pKZoNK3WphTlzlLCVpTlsLXC1E5r5uO1rQrUOkqm6BLS6FBKly7Niq9hYpVxfRAFcU8MpfSXPV3oZ4WMU8MpfSXPV3oZ4BYxfwimdM/Lvx5J/fX2D/NHrF/CKZ0z8u/GfGTlJDyBUEsKdyXRpGyo5LnZZJ1ZrwG6oYeU64pwVCdaCjfI2tnKnvAKZJ8ZhOX8E/sY/GLc+G/m5TzCv0RVjLFdNVSZiVlHUG7RQ02hC7bdg7G0A14vP7RTOmH1d+Copje6jN5lZyyGMtxlyhRXe1r5rnltbigFj6RbfcpzTyEuNqmyFJULg2YeOsfSBHd51I02g3HK6XJpcujF8l8ubZbbqgLsHKGmqWscNPoGIG42pSJWgTEs2VKQ1L5ElRBJAI2kAC/gjZKYOpLhcSiTllFpejcGjHYqsFW1j5KknVywtPfBP7Gn8RANmLeE0zpavV34yVdl1+qbmTNTMu2mUS9ZkoF1F1SbnOhXEB4o14t4TTOlq9Xfjyj37V0BHplwHcDrc/bWnHnX9DNFpC3Skqy6JpVjlSBtUri44VnvgoOiI/EQ1YN7tU+nH0DEKr3wUHREfiIBqxaf2mmdLV6u9FlYwwl+Z3UmamZdzRBg6FTYBSFKUL521G91Hj5Ix48kW33qc08hLjappWZChcGzDxFx9IBjBWaTQZVYbmJeVbWU5wCyTquRfsUnjBgCu9VfOlR8tjqIwY0pSJahOyzalFDTKW0qUQVWCk2JIAF/BAkrw383KeYV+iI8kjCyBY3Eq3qtr90nigGY4Tc5zqPlsdRHN6q+dKj5bHURS/XKTUVNyzimphSlEtoWhXugkkkZk2vlzQFawZIe27jO5GNGJFtwIyC2YvOgqtykAC/egD5wovnSo+Wx1EUSGCNC2hpqpVBDaAEoSFsWAGwdwj3KYOpDhcCJOWUWllpztY7FQAURs5FJOrlheU/hoC5RKAcpZV+iAZt6q+dKj5bHURN6q+dKj5bHUQt58N/NynmFfojNQaHSpupuhiXl3JdMo2baKyQ5pXMxsoDXlya+S0A2Lwo5Y/vOonV8tjqIBy8441htlxpam1iXZyqTa4upANri2wmG2gy0o0281JobbS24pLqUJygOZUk31bcpRr+iExz4MNdHY/vRAbqhRFMT1NUqbm5i8w4MrymyB+zvaxkbSb8W3jh+hYxTwyl9Jc9XehngFjF/CKZ0z8u/HP419g/zR3F/CKZ0z8u/HP419g/zQBil1VL65hCUqBl3dCq9tZyIXcd6ywNfIYX/Y+fUiiyi0NqdUGEkISUgq7wKiE+Mxpwf3ep9N/wADEDaDRKtKy7Us29TihpIQkqZeJIHKQ6BfwQFk2/NTUzJXkH2EMvl1a3FskAaJxGxDhN7rHFG1Pv0egD0yo86Ks/O0zzL/AF0eqHRpsTipubcllEsBhKWELTqC89znUeUwHcHd2qXTT6BiFN74J/Y0/iIbMHd2qXTT6BiFN74J/Y0/iIBsxbwmmdLV6u/HlHv2roCPTLj1i3hNM6Wr1d+N6aQrd5nMwymWEvl47hxS78lrG0Bgwb3ap9OPoGIVXvgoOiI/EQ1YN7tUunH0DEBcT0pUph1yWUoKU1LpQVDYbEaxeAN4s4VTOlq9XejdWKu8ysJbkn5kFNyttTIANyMvbHEm+oHZbWIoxXSX3zLOSy2kOS7xdGlSpSTdtaLWSQfj328UZNFWfnaZ5l/roCmTxm86XEt02bUWl6Jzs5fsVhKVW1va+xUk6tWuJUcaPMNqeeps2htGtSiuXNgTbYHr7SNkEcJ0l+XTMKmFtLdffL50SVJSLttosAok/Evt44XcQ1Rc1h5Uy4EhbrCFqCQQASpOy5Jt4YA3ivhVM6Uv1d6BNTqDjNaWW5Z2ZJkGgQ2psFPbndZ0i0jxQVxXwqmdKX6u9FbPv479XtendgBlAn5xhc2pVMmjp5kvps5L6gW20WN3tt0HZyiN/sgvKXSH1qQppSkIJQoglPZp1EpJF/oMVNVOpPvTYl1SKGpd8sDStOqUbIQu5KXQPj22cUY8QVRc1h8zLgSFustLUEggAlaNlyTbwwDPiOvbl0KQy4+t9wtoQ2UA3CFLOtagLZUnjjDvkmua5vzkt10TFfC6Z0pfq70bW6us1FcpZOjTKofBsc2ZTjiCL3tayBxXvfXAB/Y/fUsVFa21NKM6slCiklPaWdRKSU+IwFc+DDXR2P70Qw4O93U+nL9AxC858GGujsf3ogGXFPDKX0lz1d6GeFjFPDKX0lz1d6GeAWMX8IpnTPy78c/jX2D/ADR3F/CKZ0z8u/Eyn26vbVuC1/8AegA9Ioan5qorTOTcuBN5crKmwk9oZNznbUb67beIRXjOkPykjMTTVSqCltIK0hS2Sknv2ZBt9Bg5g/u9T6b/AIGIV8G4opwpUvKTTiTZkIdbU24R9B7CxgGY4Rc5zqXlsdRAYUZ/2wMp7ZVDR7mD987ObMXCi19Da1hyeGK8SY0knHpBSHswamS44dG52KdC6m/uPlKSPDBfftS9LptMnSZNHn0Tl8t75b5Nl9cBPY9lS0qoNlxx0pnSM7hBUrtDG0pSB3tQhcwhgsTVJl0uz08lp1lOZpK2ggDkF2SbfSYZPY/nEPKqDzZzNrnCUqsRcaFkXsQDtBhbmE2wnY//AMifxEA1YsWDM0yxB/a1ervxlrDLsxVNzJmpmXbTKJesyUC6i6pNznQriA8UWzdKpVOKJlTDEurNlQtLRuFEHZlSSNWaMdDrTE1WHFsL0iUyKEk5VDXplG3ZAcREBfLYHDZcKKlUElxekc7Yx2SrBNz2jblSkeCOVDA4fbUy7UqgttYspJcYsR5iF0e1Qm6h7YNsqdM0SguNKWcmiatYhJFs2f8ArGnSYc+Zlf8A11/ogGHeqvnSo+cY6iOpwms7KpUT/uMdRC7pMOfMyv8A66/0RvpFeocqorl9CypQyqKGXASNtjZHLAE8EvLG7WnX3H9DNKaQt0pzZdE0qxypA2qVxccLTnwWR0Vv+5Map6oYfecU66iXccWbqUphZJPfOSMuM8U09VMelZVwe4SlttDTg1BSTYdhbYIBoxXwqmdKX6u9FbPv479XtendgbUcSy03OU5Eu5pFJmFrUMixYaB4XupIG0geGCbST7duGxt7XtC/++7ATBqhpKkCQP25foGIw4xpzctRHJZtRUhpttCSogqIC02vYAX8EUULDMnMv1FyYlmXlidUkKWgEhIZZNtfFck+GMSHsOaiGpblH7Ov9EAy4r4XTOlL9Xejwz79u/V7Pp3oB4hxpJOTMgtD10tPrW4dG52KSw6kH3HylJHhjw1jOSFWcmNN2oybbQXo3LZw66op9zfUFJPhgD2Dvd1Ppy/QMQvOfBhro7H96INtY1paNJo3kpLii4uzTnZKIAzHsNZsEjwCAziDvZaFjfc7Gq2v3aOKAY8U8MpfSXPV3oZ4WMU8MpfSXPV3oZ4BZxow8VSbrLC3yxM6VaEKQk5dE6i4zqA2rTxxzfJNc1TfnZbroZ4kAhUOenGXJtaqZMkTD+mTZ2X1DRtose3bboJ1cogtvkmuapvzst10M8SAWN8k1zVN+dluuib5Jrmqb87LddDPEgFjfJNc1TfnZbroDYynJ2bkn5VFMmUqdRlBU7L2BuNtnrx9AiQCzvjmuapvzst10Bkzs77YGb9rJnIZZLGXSy98wcUu/drWsYf4kAsb5Jrmqb87LddE3yTXNU352W66GeJALG+Sa5qm/Oy3XRN8k1zVN+dluuhniQCxvkmuapvzst10TfJNc1TfnZbroZ4kAsb5Jrmqb87LddE3yTXNU352W66GeJAINAnp1hc2pVMmTp5kvps7L6gW20WPbtt0E+EQX3yTXNU352W66GeJALG+Sa5qm/Oy3XRN8k1zVN+dluuhniQCxvkmuapvzst10TfJNc1TfnZbroZ4kAlvvTU1NyKlSL7CGHluLW44yRYsuIGpDhN8yhxQ6RIk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ta:image/jpeg;base64,/9j/4AAQSkZJRgABAQAAAQABAAD/2wCEAAkGBxQTEhUSExQUFBUWGBwVFhgYGB0dIBseHR8fHxweIh4dHjQgHCAlHh0YITEkJSs3Ly4uHB8zODMsNygtLisBCgoKBQUFDgUFDisZExkrKysrKysrKysrKysrKysrKysrKysrKysrKysrKysrKysrKysrKysrKysrKysrKysrK//AABEIAMsAywMBIgACEQEDEQH/xAAbAAACAwEBAQAAAAAAAAAAAAAFBgADBAECB//EAFIQAAECBAIDCAoPBwQCAgMAAAECAwAEBREGEhMhMRQWNEFRVXTTIiMzYYGRkpOztAcVMjU2QlJTcXWEpLHE0iQlRWShssNlg6PRgpRichcmVP/EABQBAQAAAAAAAAAAAAAAAAAAAAD/xAAUEQEAAAAAAAAAAAAAAAAAAAAA/9oADAMBAAIRAxEAPwD61iOvCVDXaXX1POaJCGstyrKpfx1AWshXHA/fS/zXP/d+viYv4RTOmfl3481mrTm7RKSgluD6dSns/wAvJYZPHAet9L/Nc/8Ad+vib6X+a5/7v18c/e/+m/8APA7EVXqspLOzSxT1JaTnKU6a5+i5tAEt9L/Nc/8Ad+vib6X+a5/7v18c/e/+m/8APE/e/wDpv/PAd30v81z/AN36+M9Oxut9pDzVOnltuDMhQ0GsHj1v3g/Rd05DuvQZ83Y6HPly2G3PrvfN3rWhOodYVKYcZmkJSpTUslQCr2P021wBrfS/zXP/AHfr4m+l/muf+79fHP3v/pv/ADxP3v8A6b/zwHd9L/Nc/wDd+vib6X+a5/7v18c/e/8Apv8AzxP3v/pv/PAd30v81z/3fr4m+l/muf8Au/XxnNVqDMxKtzIki3MOlo6LS5hZta79kbfEt4YKoq6jUVSeVOQSqZjNrzZlOLRbktZIPhgBUpjdbhcCKdPKLS9E53DsVAJVbu/yVJOrlgxI10PSaJxpp1wOIDiGhlzkHi1qy3/8oHYNHban05XoGIH0ClVaVlmpZCqcpLSAgFWmuQOW0AR30v8ANc/936+MwxwvTGX9rp7ShsOlHaPcFRSFd3ttSoeCO+2tQZmZVuZEmW5h1TRLWlzCza137I2+JbwxYz7+O/V7Xp3YCzfS/wA1z/3fr4z1HG62G1Ou06eQhNsyjoNVyANj99pEeWKrUX3ppMuJINsPlgaXS5jZCF37E2+OB4II4ipL83T1y6lNJfcQkEjNowoKBNvjW1QFO+h/muf+79fHN9L/ADXP/d+vjRTvbLSp0+4dFrz6PS59htbNq2228V4ubq6jUFyeVORMsiYCtebMpxaCNtrWQOLjgBMnjdbpcDdOnlFpZac7h2KwEqI1v8iknVyxo30v81z/AN36+PGDDZdTP8+v0LEY8P1OqzUuzMpFPSh1CXADprgHXbba8AQl8WqL7LDslNsF9SkIW5ost0oUsg5HSfcpPFDNCxinhlL6S56u9DPALGL+EUzpn5d+Ofxr7B/mjuL+EUzpn5d+Ofxr7B/mgNM/h51xxS0z840FG4QjQ5U94ZmSfGYVKpPOP4YW86orcXK5lqNtZJ26tUMeD+71Ppv+BiFTBuFKWKTLzc1LMdxC3XFp/qYD6HWaep5ASiYelyFXzNZLnURY50KFtd9nEID71nuc5/7v1EKmbC/8j4jEzYX/AJHxGAa96z3Oc/8Ad+ohTe+Cf2NP4iHPBZkNCv2t0Wh0hzaLZnypv4cuX+kJj3wT+xp/EQH0Os05byAlEw9LkG+ZrJc6iLHOhQtrvs4oEb1nuc5/7v1EXY1NP0SPbLRaLP2Gl2Z7H+ts0K2CDT/bV32t0Oi3GnPotmfSq29+2X+kBroFLmX3JtKqlOgMTBYRbQa06NtdzdnbdZ2cQEGN6z3Oc/8Ad+oiYN7tU+nH0DEK2EMKUsUmXm5qWY7ilbri08vGYBqYwiQ8y87Ozb+gWXEIc0WXMUqRc5GgdilccVN+/jn1e36dyBdTwtJyk5TVy0u2ypUypJUgWJGgeNvGB4osq1Cl5utKRMsoeSmQbUkLF7EvOC8AUcwgQ6861OzbGmc0q0N6HLmypTcZ2idiU8fFHMZPOytLeU284XW0Js6rLmJzAXNk5b2PJC7UJPDbDimXUSbbiDZSVA3BjODhg6v2HxGAbMV8KpnSl+rvRUz7+O/V7Xp3YF1LC0nKTtNXLS7bKlTK0koFiRud428YEeqrQZebrS0zLKHkpkGikLF7HTO64Ao9hEhx91qdm2NM4Xlob0OXNlSm4ztE7Ep4+KBeEqVMzUlLzK6lOpW60lxQToLAkcV2SbeGGTD8lKMtvNSaG20ocIdSgWAcypvfv5cn9IR8KYspRpUtKTUwwe0IQ62snaLajq4iIBq3rPc5z/3fqI0UXDOgfXMrmZiYcW2lm7uj1JSoqAGRtPGpW3lhMzYX/kfEYmbC/wDI+IwDPg73dT6cv0DEecDyxco0o2lxbJVLt2W3lzJ1A6sySO9rHHGGk4sokq2pqWmJZpCiVlKLgFRAF9m2wA8EDMJ4TpYpUtNTMsxrZbU44pO0qsLn6SRAEajR3GZ6mqXOTMwDMODK7orD9ne1jI2k34tZ44fYQahhaTlJ6mrlpdtlSphxJKBYkbneNvGBD9AAcSyLjj0gpCSoNTWkcOrsU6F1N/KUkauWB1YU+zUhMolXphsymhu0W9StIVa8608XJG/FtVfZ3MiWDJcmH9Dd0KKQNG4u/Ym9+wt4Yz2rHLTfJf8A1QHcEsu5p111lxjTzOlQhwpKsuiaRc5FEbUq44VF/BP7GPxhqtWOWm+S/wDqgLiSkqlMOOyy1JUpqWyEpvY2I2X1wDnUqqllbCFBRMw7oU2tqORa7m52WQdnHaB1YxOWZgSqJWYmHC1pjotHYJKinXncTruOKMGP9LpKdoNHpd1nJpM2XuD175dey+yL6JSJzdqpubVLG7AYSlkLGxee5z/SRAesEsu3nHXWXGNPNF1CHCkqy6JpNzkURtSrjhSe+Cf2NP4iGNuqVF9+aRL7iS2w9oRpQ7mPa0Lv2KrfHt4IG4npKpTDjsstSVKalgglN7GxGy+uAOYt4TTOlq9XfjdWKy6ysJRJzMwCnNnaLVgbkZezcSb6r7LaxAjH2l0tO0Gj0u6zk0mbL3B698uvZfZx2i6iVac3auUmxLapcPpUyFjasosc57xMBT7H0wpxVRWptbRM6olC8uZPaGNuUlPiMLr3wUHREfiIasG92qfTj6BiFV74KDoiPxEA14s4VTOlq9Xeipv38c+r2/TuQUrVKU89KOJKQJd4uqBvrBacRYd+6wdfIYFt+/jn1e36dyA94MPbal05XoGIH4yqqZqhOzKApKXWkLSFWuAVJ22NrwQwd3Sp9OV6BiFd6+9VFtu5W7X/APsmAcsRSLjkxILQkqS1MKW4dXYpLLqQfKUkauWMTPv479Xtendj3asctN8l/wDVEodHmxOuTk2qXJVLpl0pZCx7lal3Of8A+xHgEBzB3u6n05foGIrwLMqbo0otLa3lJl27IRlzK1AasxCe/rPFFmDvd1Ppy/QMQo0Gq1GVo0vMJEkphtlshJDucpJAF+yy31/RANEzjZxtTaF02eCnVFDYvL9koJKiO7auxSo6+SNG+h/mue8cv18TFfC6Z0pfq70V1erTpnzJyglQEy6JhSng4TdTi0WGQ/8AwBgLN9D/ADXPeOX6+AGPa+85IPIVT5toHJdayzlT2xO3K6VeIQdV7cAXvTfJf/VArENUVNUDdKwlKnWmXFBN7AlaDqub2gC+KeGUvpLnq70M8LGKeGUvpLnq70M8AsYv4RTOmfl34zVht5+pCWRNPy7YlNNZnR61aQp150K4uSNOL+EUzpn5d+Blbr0vKVgLmXUspVI5UlXGdMTbxQBPeq9znUPHL9RGao4GU+0tl2oz621jKtJLGscmpi8BahU8NvuKdeVJuOLN1KUCSeLk5AIXMauYf3DMbl3Jp9GdFkBzZtWzVtgPo2LuEUzph9XfjfWKK4+sKROTUuAnLlZ0VjrJuc7ajfXbbbUIzY1VTwyj2y0Wiz9hpRcZ7G3hy5oVsEqp5qrntbodFuMZ9ELDNpTt79rf0gDfsfSxbVUEKcW6UzpBW5lzK7QxtypA72oQGoGG3KlTWlzNQnVCYaBcQCyEm/EO03A8MMODu7VLpp9AxCng/F1K9qpeUmphjuKUOtrvxcR1QDZi3hNM6Wr1d+PKPftXQEemXC9TqphxhxLzK5NtxGtKkggi4tychMEKDXZebrDjks6l5CZFKSpN7A6ZRt4iIAng3u1S6cfQMQOPscJ3NuPd89ufKEaO7Fso2C+hv/WMuIXKAJhzde5N0X7bnBzXsNurktA7S4X/AJHyT/1ANm9V7nOoeOX6iNFFwwGJhUyqZmJhxTYZu8W9SQoqAGRtPGT44S9Lhf8AkfJP/UTS4X/kfJP/AFANeDB22pdOV6BiMH/46TucSm757QBIQG7sWyjWB3G/EOOAelwv/I+Sf+omlwv/ACPkn/qA+h1mnKfSEomHpcg3zM5LnVsOdChbj2cUL1CDzNTclVzT8w3uRD402S4Up1aTbIhOqyB/WA9MlMOTDqWWUSbji7hKUpNzYEni5ATG+g0ZiVrLzcu0hlBkWllKBYFRedBP02AHggCODvd1Ppy/QMQtufBdvozP9yI1UbFslKTFRamZhtpap1SwlV7lJZZF9nKCPBA/GWMKX7WOystMs6koS22m+wLSbDVxAGAbMV8LpnSl+rvR4Z9+3fq9n070epTFlMm32W25hl55KipkC9wrKoEjV8gq8F48s+/bv1ez6d6AvwzPOOqqAcUVBqbW03f4qQ00oJ8alHwwrYRweZmlyocnpwNrZbJaBZyC1lBIu1msCBx3jRRcWyUpMVFqZmG2lqnVLCVXuUlpkX2bLgjwRixfi2mKpq5SVmGTqbQ00m+wLTqGrkEA1Yp4ZS+kuervQzwsYp4ZS+kuervQzwCxi/hFM6Z+Xfi+sYmLMwJZuVfmHC1pjoi2AE5suvSOJ4+SKMX8IpnTPy78Da0Jr24G5DLhW4ey04WRbTHZkIN78sAT3zzHNc75Uv18C8Z1ZM3QJiZQFJS7L50hVrgEjbY2hpogmsit1lgrzdjoAsJy2G3OSb3zd61oT8P0hU3hxmVQpKVOywQFKvYa+O2uAcanVUsrYQoKJmHdCm1tRyLXc3OyyDs47QPEi57al/KdFuMNZ7i2fSlWW177NeyA9SpFWeWwtTlOBl3dMiyHtZyLRY9lsssnVxgRvy1j5VN8h/8AXAYpGamZWYnf2GZfS9M6ZC21M2KdE0j47oN7oPFF9Oxq4+0h5qmzq23BmQq8uLg8di9eLstY+VTfIf8A1wGolXXKYcamWwlS2pZKkhV7H6bEH+sAb3zzHNc75Uv18TfPMc1zvlS/Xx5y1j5VN8h/9cSh1Wc3cuUm9zG0uJhKmAsbVlFjnUeS8B7wSy6N2OvMrY000XUIWUlWXRNJuciiNqFcfFAvGlVTNUF6ZQFJS6wFpCrXAKhtsbRpaqdRffmky+4ktsP6AaVLpUbIQu5yqt8e3ggfielKlcOuSy1BSmpdKCpOw2UNYvANOIq9uXQgMuvrec0SEN5Lk5VLPu1AWsk8cYN88xzXO+VL9fBCtUpTz0o4lQAl3i6oG+sFpxFh37rB8EeEVdZqKpOycglUzGbXmzKcWgjba1kjigBUpjVx0uBFNnVFpeic1y/YqCUqtre19ipJ1csad88xzXO+VL9fHnBp7bU+nK9AxC7vpqgpyakRT9GW0u5Ah7NZRAt7u19cAyYr4VTOlL9XegTU6itmtLLcs9MkyDQIaLYKe3O6zpFpHigrivhVM6Uv1d6K2ffx36va9O7AWb55jmud8qX6+JvnmOa53ypfr4tn01TSK0KpANX7DSJeKrd8pVa+3ZFGWsfKpvkP/rgPW+eY5rnfKl+vjPQg+7UnZpyVel2zKNsDSlskqS44o20a1arLG3vxdlrHyqb5D/64mWsfKpvkP/rgJgs2cqZ/n1+hYjDjCqJmqIuZQFJS6hpxIVa4BcQddja8Wex9pbVHTaMu7tXn0YITfQs7Mxvb6YDOfBhro7H96IBlxTwyl9Jc9XehnhYxTwyl9Jc9XehngFjF/CKZ0z8u/HP419g/zRn9kGfbYXT3nlhDaJy6lHYO0PDi75EDaziCgTSguZclXlJGUFaVEgXvbZykwDHUMPOOOKcTPzrQUbhDZZyp+jMyT4zA+n4GLDSGWqjUENoGVCQpiwHJrYjNRMM0SbQXJaWlXUJVkJSjYqwNtY5CPHAPGeLaYqkzEpKPta2ihptAVy7ALQDbvVd5zqHlS/URN6jvOdQ8pjqIVdLhj5Ml5B/6ghRsQUCVUVyzkqypQykoSoEi97bOUCANYIcdvOtOvOP6GaLSFuZc2XRNKscqQNqlcUKb3wT+xp/EQx+x5PtvqqDzKwttc6SlQ2HtDA4++DC498E/safxEA6YknXG35BKFFKXZkocA+MnQuqsf/JKT4Iyo9+1dAR6ZcUY/qDbDlOeeWENomyVKOwXYeHF3yIy0GuS83WHHJZ1LqEyKUkpvqOmUbaxyEQBPBvdql04+gYheoGGnKjTWVzNQniJhpKnEAshOvXYdpuB4YYcG92qfTj6BiFR8f8A6oOiI/EQDXvVd5zqHlS/URmGBjpi/wC2M/pSgNFeZi+QEqCe4W2knwwJxLgmnomKelEowkOTKkLAR7pOgdVY97MlJ8AguMGUjTGX3JLaUIDpRk15CSkK+i4I8EAXw9QkyiHQHXXlPOF5a3SkqKilKfiJSLWQni5YA4UpCJuhS0s4pSUOS6ASi2YWsdVwRxcYi6WwXSHNIESksotLLa7I9yoAKt4lJPhhfeTfCqBa95Vv+5MA04r4VTOlL9Xeitr38d+r2vTuwMqeGJSVnaauWl2mVKmVpJQmxI3O8bfRcCPVToUvNVpaZllDyUyDRSFi4B0zuyAN1HDzi1rcTUJ1oHWEILOVPeGZkm30mAWEaRMTUlLzLlSngt1pK1BJYABI4rsk28MZKhL4cYcUy63JocQbKSUG4PijPjLFdMXTHZOWfaN0oQ20kK2BadQ1ckA1b1Xec6h5Uv1EEKNR1sKUpU3MzFxazxbIHfGRtJv9MB5nBVIbU2hcnLJU6oobGT3SgkqIH/ilR8EBWsFU/wBt3GdyMaMSTTgRkFsxddBVblIAHggD2Dvd1Ppy/QMQvOfBhro7H96INS+IaRTy5KodYliFkuNpBHZEAEmw22CYB4uwvTRTFzcpLMC4bW04hFjYrTrHHsgGfFPDKX0lz1d6GeFjFPDKX0lz1d6GeAWcX8IpnTPy78XVjExZmBLNyr8y4WtMdGWwAnMU69ItPHycsUYv4RTOmfl345/GvsH+aA9b5pnmud8uW6+BmEKumUoEvMrSpSWpcLUE2uR3rm0XoqVSfmJpEsZFLbD2hGlQ6VHtba7kpcA+PbZxRgxLSVSmHHZZSgpTUtkKhsNiNYvAG980zzXO+XLdfF1GxKXphUs5Kvyzga03bS2bpzZdWjWrjvt5I0V2qrZdk0JCSH3yyu4NwNE4u4sdRugbb6rwPT79HoA9MqA7g7u1S6afQMQuyVPcmMMIYZSVuOSqUoSCBc3HGTaGLB3dql00+gYgZQaNVpWXalm3acUNJCElTbxJA5bOAX8EATZxYvTMsvSM0xp1ltC1lkpzBKl2OR0nYlXFHlHv2roCPTLgnWqUp52UcSoAS7xdUDxgtuIsO/dYPggYj37V0BHplwHrBvdqn04+gYhVe+Cg6Ij8RDVg3u1S6cfQMQFxPSlSuHXJZagpTUulBUnYbEaxeAN4s4VTOlq9Xeipv38c+r2/TuRbizhVM6Wr1d6BNXTNGtK3IqXSrcDebTpWoW0zlrZFA3vywFshMzMq/OjcEw8l6ZLyFtqZsUlppHx3Qb3QeLkinCNRm5WSl5ZdMm1KabShRSuXsSOS717QS0dZ+cpnmn+sgdiKp1eUlnJlSqatLYBKQ2+CbkDjc78AVxmy9pJJ5lhcxoH1OLQgoCspZcRcZ1AbVDjju+aZ5rnfLluvivR1n5ymeaf62OaOs/OUzzT/AFkBV7HswpftgtTa2iZ5ZKF5SpPaWNRykp8Rj1TcZuvtIeaps4ptxIUhWaXFwdhsXrxtwpSH5dEyqYW0tx99T50QUEi7baLAKJPxOXjjFgcO+00poC2HdzoyFwKKL2G0JIJFr7DAX4r4XTOlL9XejLVDMMVRUyiUemG1yjbN2lNCykuuKIIccTxKTs5Yz1Cj1Z5xh1TtOBl3C6gBt6xJQpvX2zZZZOrjtG7R1n5ymeaf6yAI4frwm23jonGFMuKYWhzLcKCEq+Ioi1ljjhVwHiB9FOlEJp024EsoAWlTFlatozPA2PfEMWFKQ/LomVTC2luPvqfOiCgkXbbRYBRJ+Jy8cY8Eh72mlNzlsO7nbyF0KKL2G0JIJ1X2GAwVGrOvT1NS5JzEsBMOEKdLRB/Z3tQ0bijfj1jih9j5/PJnxPU3dapRSN0OZdAhxJvud7bnWRa1/wCkfQIBYxfwimdM/Lvxz+NfYP8ANFHsgT7bC6c86oIbROXUo31doeHFr2kRzfxSdLpt0NaTJo8+Vd8t75b5dl9cBpwf3ep9N/wMQuYew2uo01pc1UJ4iYaBcQFMhJvtAuze3hg37H082+uoPNKztrnLpUL6xoGRx69oML2DcMUwUmXmpqWl+4hbjikXP0m2swDxiKhpmw1d51lTLmlQtkoCgrKpHx0qFrLVxRno2GUsTCplUzMzDim9Dd5TZsnNm1ZG08d/HChpMNfIk/NK/TE0mGvkSfmlfpgGd7CPbXnW56cY0y9KtDamsubKlNxmaJ2JTx8UTeq5zpUfLY6iFcO4Z+RJ+aV+mIl3DJ1hEmf9pX6YBo3quc6VHy2OojRRcMpYfVMqmZmYcU2GbvKbNkhWbVkbTxk+OFDSYa+RJ+aV+mOaXDN7ZJO+22iV+mAIUaiqfmaitM5NS4E4U5GVNBJ7SycxztqN9dtttQjfUMD6dtTLtRqC21iyklbFiNvzEAdJhr5En5pX6Y4XcMjaiTH+0r9MB9AqFMQ84w4pSgZdwuoAIsSUKRY3GsWWdltdoCN+/jn1e36dyBtUwxKSs5TVy8u0ypUypJUhIBI0Dxt9FwPFBJv38c+r2/TuQGqo4dW44twVCdaBN8iFM5U94ZmSbfSYWanOrew1pXVFbi5dtS1HaSVJuY0UPC8nNTFRcmJZp5YnVJClpBISGWTb6LknwwNxji2mqpbsrKvN+4ShptKVAe6TYC6bQDTjRbpckmW33WA9MKQtTWXNlDLi7DMkjakcUQ4Uc5zqPlMdRHrFfCqZ0pfq70CqnQ5earS0zLLbwTINFIWL2Omd1iAJHCjnOlR8tjqIokMEFltDLVSqCG0JCUJC2NQGwa2IDz8vh1lxbTrUolxByrTojqO22pPfEUaTDXyJPzSv0wDPvUc50qPlMdRAZukzBqK5T2yn9GmVRMA5mc2ZTjiCL6G1rIHFe99cVU6p4eYcS8zuVtxN8q0tqBFwQbHLyEiK2sbSPts4/uhOiMk20F5VWzh11RT7naApJ8MAxb0nOc6j5THURRT8ElltDTVRqCW2wEoTnYsANg7heK/Y+nEPCoutKCkLnVlKhfWNCzr1wnHC0mMPtTQlmg/oWV6TKM2YqRc35TcwD7inhlL6S56u9DPCxinhlL6S56u9DPALOL+EUzpn5d+LqxiVTMwJZuVfmXC1pjoy2AE5inXpFp4+TlijF/CKZ0z8u/HP419g/wA0AQw5Xd1B27LjC2XdCtDhQSDlSvahRFrLHHCf7HtemEU2UQmnTTqQ0AFpWwArvjM6FW+kQ5UOlKYcm1qUCJh/TJA4ho20WPfugnwwpUOrrlMNtTLYSVtSoWkLBKSb8YBB/rAHN8szzXOeXLdfF9GxKXphUs5Kvyzga03bC2bpzZdWjWrjvt5IGqqVSYmJVEyqRW1MPFk6Jt1Kh2tawQVOEfEts441J9+j0AemVAdwd3apdNPoGIG4TrCZSgS80tKlJal0qUE2uRs1XNoJYO7tUumn0DEKb3wT+xp/EQH0OpVVLLku2oKJmHC0ki2ohC13PesgjVyiF+rGYZqe6W5R6ZbVKJZu2poWUHVK1hxaeIjZyxPZAD2kp25y2Hd1nIXQoo7g9e4SQTqvsO20W6Ks/O0zzL/XQFm+WZ5rnPLluvjL7Ir6l0aZWptTSlNAlCiCU9kNRyki/wBBi7RVn52meZf66A+I6quaw4uZcCQt2XStQSCACSNlyTbwwB3FnCqZ0tXq70VN+/jn1e36dyLcWcKpnS1ervRU37+OfV7fp3IAXRKu8zMVFLclMTAM4VFbamgAdCz2PbHEm+oHZbWI34heVUaMtcs2oqmGkrbbJSFa1A2JJyg2HLBih0lTCptSlBWnmC+m3EC22ix790E+GFaj1ZyUw6zMNBBcblmykLBKbkga7EG2viMAb3yzPNc55ct18DKFPLerLqnJdyXIkWhkcKCSNM72Xa1qFtZG2+o6oMUxuqB1O6HJBTWvOGmnkr2G1ipwga7bRsvGWs0Wd3cZyUclU5pdMupL6HFe5WtdxkUPlga+SAx06YmpR+dG4Jh5L00XkLbWyAUlttGxboN7oPFyRoqGNHWG1OvU2bQ2m2ZRVLm1yBsDxO0jYI9lus/O0zzL/XR4yO1WjIuW23ZllCybHIDcK2XJtq5YA/WZ9xlIU3LuzJJsUtlAIFtp0i0i3FqPHAjfLM81znly3XxXoqz87TPMv9dE0VZ+dpnmX+ugPbmJZmx/dc5s+XLddC258GGujsf3oh5pKZoNK3WphTlzlLCVpTlsLXC1E5r5uO1rQrUOkqm6BLS6FBKly7Niq9hYpVxfRAFcU8MpfSXPV3oZ4WMU8MpfSXPV3oZ4BYxfwimdM/Lvx5J/fX2D/NHrF/CKZ0z8u/GfGTlJDyBUEsKdyXRpGyo5LnZZJ1ZrwG6oYeU64pwVCdaCjfI2tnKnvAKZJ8ZhOX8E/sY/GLc+G/m5TzCv0RVjLFdNVSZiVlHUG7RQ02hC7bdg7G0A14vP7RTOmH1d+Copje6jN5lZyyGMtxlyhRXe1r5rnltbigFj6RbfcpzTyEuNqmyFJULg2YeOsfSBHd51I02g3HK6XJpcujF8l8ubZbbqgLsHKGmqWscNPoGIG42pSJWgTEs2VKQ1L5ElRBJAI2kAC/gjZKYOpLhcSiTllFpejcGjHYqsFW1j5KknVywtPfBP7Gn8RANmLeE0zpavV34yVdl1+qbmTNTMu2mUS9ZkoF1F1SbnOhXEB4o14t4TTOlq9Xfjyj37V0BHplwHcDrc/bWnHnX9DNFpC3Skqy6JpVjlSBtUri44VnvgoOiI/EQ1YN7tU+nH0DEKr3wUHREfiIBqxaf2mmdLV6u9FlYwwl+Z3UmamZdzRBg6FTYBSFKUL521G91Hj5Ix48kW33qc08hLjappWZChcGzDxFx9IBjBWaTQZVYbmJeVbWU5wCyTquRfsUnjBgCu9VfOlR8tjqIwY0pSJahOyzalFDTKW0qUQVWCk2JIAF/BAkrw383KeYV+iI8kjCyBY3Eq3qtr90nigGY4Tc5zqPlsdRHN6q+dKj5bHURS/XKTUVNyzimphSlEtoWhXugkkkZk2vlzQFawZIe27jO5GNGJFtwIyC2YvOgqtykAC/egD5wovnSo+Wx1EUSGCNC2hpqpVBDaAEoSFsWAGwdwj3KYOpDhcCJOWUWllpztY7FQAURs5FJOrlheU/hoC5RKAcpZV+iAZt6q+dKj5bHURN6q+dKj5bHUQt58N/NynmFfojNQaHSpupuhiXl3JdMo2baKyQ5pXMxsoDXlya+S0A2Lwo5Y/vOonV8tjqIBy8441htlxpam1iXZyqTa4upANri2wmG2gy0o0281JobbS24pLqUJygOZUk31bcpRr+iExz4MNdHY/vRAbqhRFMT1NUqbm5i8w4MrymyB+zvaxkbSb8W3jh+hYxTwyl9Jc9XehngFjF/CKZ0z8u/HP419g/zR3F/CKZ0z8u/HP419g/zQBil1VL65hCUqBl3dCq9tZyIXcd6ywNfIYX/Y+fUiiyi0NqdUGEkISUgq7wKiE+Mxpwf3ep9N/wADEDaDRKtKy7Us29TihpIQkqZeJIHKQ6BfwQFk2/NTUzJXkH2EMvl1a3FskAaJxGxDhN7rHFG1Pv0egD0yo86Ks/O0zzL/AF0eqHRpsTipubcllEsBhKWELTqC89znUeUwHcHd2qXTT6BiFN74J/Y0/iIbMHd2qXTT6BiFN74J/Y0/iIBsxbwmmdLV6u/HlHv2roCPTLj1i3hNM6Wr1d+N6aQrd5nMwymWEvl47hxS78lrG0Bgwb3ap9OPoGIVXvgoOiI/EQ1YN7tUunH0DEBcT0pUph1yWUoKU1LpQVDYbEaxeAN4s4VTOlq9XejdWKu8ysJbkn5kFNyttTIANyMvbHEm+oHZbWIoxXSX3zLOSy2kOS7xdGlSpSTdtaLWSQfj328UZNFWfnaZ5l/roCmTxm86XEt02bUWl6Jzs5fsVhKVW1va+xUk6tWuJUcaPMNqeeps2htGtSiuXNgTbYHr7SNkEcJ0l+XTMKmFtLdffL50SVJSLttosAok/Evt44XcQ1Rc1h5Uy4EhbrCFqCQQASpOy5Jt4YA3ivhVM6Uv1d6BNTqDjNaWW5Z2ZJkGgQ2psFPbndZ0i0jxQVxXwqmdKX6u9FbPv479XtendgBlAn5xhc2pVMmjp5kvps5L6gW20WN3tt0HZyiN/sgvKXSH1qQppSkIJQoglPZp1EpJF/oMVNVOpPvTYl1SKGpd8sDStOqUbIQu5KXQPj22cUY8QVRc1h8zLgSFustLUEggAlaNlyTbwwDPiOvbl0KQy4+t9wtoQ2UA3CFLOtagLZUnjjDvkmua5vzkt10TFfC6Z0pfq70bW6us1FcpZOjTKofBsc2ZTjiCL3tayBxXvfXAB/Y/fUsVFa21NKM6slCiklPaWdRKSU+IwFc+DDXR2P70Qw4O93U+nL9AxC858GGujsf3ogGXFPDKX0lz1d6GeFjFPDKX0lz1d6GeAWMX8IpnTPy78c/jX2D/ADR3F/CKZ0z8u/Eyn26vbVuC1/8AegA9Ioan5qorTOTcuBN5crKmwk9oZNznbUb67beIRXjOkPykjMTTVSqCltIK0hS2Sknv2ZBt9Bg5g/u9T6b/AIGIV8G4opwpUvKTTiTZkIdbU24R9B7CxgGY4Rc5zqXlsdRAYUZ/2wMp7ZVDR7mD987ObMXCi19Da1hyeGK8SY0knHpBSHswamS44dG52KdC6m/uPlKSPDBfftS9LptMnSZNHn0Tl8t75b5Nl9cBPY9lS0qoNlxx0pnSM7hBUrtDG0pSB3tQhcwhgsTVJl0uz08lp1lOZpK2ggDkF2SbfSYZPY/nEPKqDzZzNrnCUqsRcaFkXsQDtBhbmE2wnY//AMifxEA1YsWDM0yxB/a1ervxlrDLsxVNzJmpmXbTKJesyUC6i6pNznQriA8UWzdKpVOKJlTDEurNlQtLRuFEHZlSSNWaMdDrTE1WHFsL0iUyKEk5VDXplG3ZAcREBfLYHDZcKKlUElxekc7Yx2SrBNz2jblSkeCOVDA4fbUy7UqgttYspJcYsR5iF0e1Qm6h7YNsqdM0SguNKWcmiatYhJFs2f8ArGnSYc+Zlf8A11/ogGHeqvnSo+cY6iOpwms7KpUT/uMdRC7pMOfMyv8A66/0RvpFeocqorl9CypQyqKGXASNtjZHLAE8EvLG7WnX3H9DNKaQt0pzZdE0qxypA2qVxccLTnwWR0Vv+5Map6oYfecU66iXccWbqUphZJPfOSMuM8U09VMelZVwe4SlttDTg1BSTYdhbYIBoxXwqmdKX6u9FbPv479XtendgbUcSy03OU5Eu5pFJmFrUMixYaB4XupIG0geGCbST7duGxt7XtC/++7ATBqhpKkCQP25foGIw4xpzctRHJZtRUhpttCSogqIC02vYAX8EUULDMnMv1FyYlmXlidUkKWgEhIZZNtfFck+GMSHsOaiGpblH7Ov9EAy4r4XTOlL9Xejwz79u/V7Pp3oB4hxpJOTMgtD10tPrW4dG52KSw6kH3HylJHhjw1jOSFWcmNN2oybbQXo3LZw66op9zfUFJPhgD2Dvd1Ppy/QMQvOfBhro7H96INtY1paNJo3kpLii4uzTnZKIAzHsNZsEjwCAziDvZaFjfc7Gq2v3aOKAY8U8MpfSXPV3oZ4WMU8MpfSXPV3oZ4BZxow8VSbrLC3yxM6VaEKQk5dE6i4zqA2rTxxzfJNc1TfnZbroZ4kAhUOenGXJtaqZMkTD+mTZ2X1DRtose3bboJ1cogtvkmuapvzst10M8SAWN8k1zVN+dluuib5Jrmqb87LddDPEgFjfJNc1TfnZbroDYynJ2bkn5VFMmUqdRlBU7L2BuNtnrx9AiQCzvjmuapvzst10Bkzs77YGb9rJnIZZLGXSy98wcUu/drWsYf4kAsb5Jrmqb87LddE3yTXNU352W66GeJALG+Sa5qm/Oy3XRN8k1zVN+dluuhniQCxvkmuapvzst10TfJNc1TfnZbroZ4kAsb5Jrmqb87LddE3yTXNU352W66GeJAINAnp1hc2pVMmTp5kvps7L6gW20WPbtt0E+EQX3yTXNU352W66GeJALG+Sa5qm/Oy3XRN8k1zVN+dluuhniQCxvkmuapvzst10TfJNc1TfnZbroZ4kAlvvTU1NyKlSL7CGHluLW44yRYsuIGpDhN8yhxQ6RIkB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data:image/jpeg;base64,/9j/4AAQSkZJRgABAQAAAQABAAD/2wCEAAkGBxQTEhUSExQUFBUWGBwVFhgYGB0dIBseHR8fHxweIh4dHjQgHCAlHh0YITEkJSs3Ly4uHB8zODMsNygtLisBCgoKBQUFDgUFDisZExkrKysrKysrKysrKysrKysrKysrKysrKysrKysrKysrKysrKysrKysrKysrKysrKysrK//AABEIAMsAywMBIgACEQEDEQH/xAAbAAACAwEBAQAAAAAAAAAAAAAFBgADBAECB//EAFIQAAECBAIDCAoPBwQCAgMAAAECAwAEBREGEhMhMRQWNEFRVXTTIiMzYYGRkpOztAcVMjU2QlJTcXWEpLHE0iQlRWShssNlg6PRgpRichcmVP/EABQBAQAAAAAAAAAAAAAAAAAAAAD/xAAUEQEAAAAAAAAAAAAAAAAAAAAA/9oADAMBAAIRAxEAPwD61iOvCVDXaXX1POaJCGstyrKpfx1AWshXHA/fS/zXP/d+viYv4RTOmfl3481mrTm7RKSgluD6dSns/wAvJYZPHAet9L/Nc/8Ad+vib6X+a5/7v18c/e/+m/8APA7EVXqspLOzSxT1JaTnKU6a5+i5tAEt9L/Nc/8Ad+vib6X+a5/7v18c/e/+m/8APE/e/wDpv/PAd30v81z/AN36+M9Oxut9pDzVOnltuDMhQ0GsHj1v3g/Rd05DuvQZ83Y6HPly2G3PrvfN3rWhOodYVKYcZmkJSpTUslQCr2P021wBrfS/zXP/AHfr4m+l/muf+79fHP3v/pv/ADxP3v8A6b/zwHd9L/Nc/wDd+vib6X+a5/7v18c/e/8Apv8AzxP3v/pv/PAd30v81z/3fr4m+l/muf8Au/XxnNVqDMxKtzIki3MOlo6LS5hZta79kbfEt4YKoq6jUVSeVOQSqZjNrzZlOLRbktZIPhgBUpjdbhcCKdPKLS9E53DsVAJVbu/yVJOrlgxI10PSaJxpp1wOIDiGhlzkHi1qy3/8oHYNHban05XoGIH0ClVaVlmpZCqcpLSAgFWmuQOW0AR30v8ANc/936+MwxwvTGX9rp7ShsOlHaPcFRSFd3ttSoeCO+2tQZmZVuZEmW5h1TRLWlzCza137I2+JbwxYz7+O/V7Xp3YCzfS/wA1z/3fr4z1HG62G1Ou06eQhNsyjoNVyANj99pEeWKrUX3ppMuJINsPlgaXS5jZCF37E2+OB4II4ipL83T1y6lNJfcQkEjNowoKBNvjW1QFO+h/muf+79fHN9L/ADXP/d+vjRTvbLSp0+4dFrz6PS59htbNq2228V4ubq6jUFyeVORMsiYCtebMpxaCNtrWQOLjgBMnjdbpcDdOnlFpZac7h2KwEqI1v8iknVyxo30v81z/AN36+PGDDZdTP8+v0LEY8P1OqzUuzMpFPSh1CXADprgHXbba8AQl8WqL7LDslNsF9SkIW5ost0oUsg5HSfcpPFDNCxinhlL6S56u9DPALGL+EUzpn5d+Ofxr7B/mjuL+EUzpn5d+Ofxr7B/mgNM/h51xxS0z840FG4QjQ5U94ZmSfGYVKpPOP4YW86orcXK5lqNtZJ26tUMeD+71Ppv+BiFTBuFKWKTLzc1LMdxC3XFp/qYD6HWaep5ASiYelyFXzNZLnURY50KFtd9nEID71nuc5/7v1EKmbC/8j4jEzYX/AJHxGAa96z3Oc/8Ad+ohTe+Cf2NP4iHPBZkNCv2t0Wh0hzaLZnypv4cuX+kJj3wT+xp/EQH0Os05byAlEw9LkG+ZrJc6iLHOhQtrvs4oEb1nuc5/7v1EXY1NP0SPbLRaLP2Gl2Z7H+ts0K2CDT/bV32t0Oi3GnPotmfSq29+2X+kBroFLmX3JtKqlOgMTBYRbQa06NtdzdnbdZ2cQEGN6z3Oc/8Ad+oiYN7tU+nH0DEK2EMKUsUmXm5qWY7ilbri08vGYBqYwiQ8y87Ozb+gWXEIc0WXMUqRc5GgdilccVN+/jn1e36dyBdTwtJyk5TVy0u2ypUypJUgWJGgeNvGB4osq1Cl5utKRMsoeSmQbUkLF7EvOC8AUcwgQ6861OzbGmc0q0N6HLmypTcZ2idiU8fFHMZPOytLeU284XW0Js6rLmJzAXNk5b2PJC7UJPDbDimXUSbbiDZSVA3BjODhg6v2HxGAbMV8KpnSl+rvRUz7+O/V7Xp3YF1LC0nKTtNXLS7bKlTK0koFiRud428YEeqrQZebrS0zLKHkpkGikLF7HTO64Ao9hEhx91qdm2NM4Xlob0OXNlSm4ztE7Ep4+KBeEqVMzUlLzK6lOpW60lxQToLAkcV2SbeGGTD8lKMtvNSaG20ocIdSgWAcypvfv5cn9IR8KYspRpUtKTUwwe0IQ62snaLajq4iIBq3rPc5z/3fqI0UXDOgfXMrmZiYcW2lm7uj1JSoqAGRtPGpW3lhMzYX/kfEYmbC/wDI+IwDPg73dT6cv0DEecDyxco0o2lxbJVLt2W3lzJ1A6sySO9rHHGGk4sokq2pqWmJZpCiVlKLgFRAF9m2wA8EDMJ4TpYpUtNTMsxrZbU44pO0qsLn6SRAEajR3GZ6mqXOTMwDMODK7orD9ne1jI2k34tZ44fYQahhaTlJ6mrlpdtlSphxJKBYkbneNvGBD9AAcSyLjj0gpCSoNTWkcOrsU6F1N/KUkauWB1YU+zUhMolXphsymhu0W9StIVa8608XJG/FtVfZ3MiWDJcmH9Dd0KKQNG4u/Ym9+wt4Yz2rHLTfJf8A1QHcEsu5p111lxjTzOlQhwpKsuiaRc5FEbUq44VF/BP7GPxhqtWOWm+S/wDqgLiSkqlMOOyy1JUpqWyEpvY2I2X1wDnUqqllbCFBRMw7oU2tqORa7m52WQdnHaB1YxOWZgSqJWYmHC1pjotHYJKinXncTruOKMGP9LpKdoNHpd1nJpM2XuD175dey+yL6JSJzdqpubVLG7AYSlkLGxee5z/SRAesEsu3nHXWXGNPNF1CHCkqy6JpNzkURtSrjhSe+Cf2NP4iGNuqVF9+aRL7iS2w9oRpQ7mPa0Lv2KrfHt4IG4npKpTDjsstSVKalgglN7GxGy+uAOYt4TTOlq9XfjdWKy6ysJRJzMwCnNnaLVgbkZezcSb6r7LaxAjH2l0tO0Gj0u6zk0mbL3B698uvZfZx2i6iVac3auUmxLapcPpUyFjasosc57xMBT7H0wpxVRWptbRM6olC8uZPaGNuUlPiMLr3wUHREfiIasG92qfTj6BiFV74KDoiPxEA14s4VTOlq9Xeipv38c+r2/TuQUrVKU89KOJKQJd4uqBvrBacRYd+6wdfIYFt+/jn1e36dyA94MPbal05XoGIH4yqqZqhOzKApKXWkLSFWuAVJ22NrwQwd3Sp9OV6BiFd6+9VFtu5W7X/APsmAcsRSLjkxILQkqS1MKW4dXYpLLqQfKUkauWMTPv479Xtendj3asctN8l/wDVEodHmxOuTk2qXJVLpl0pZCx7lal3Of8A+xHgEBzB3u6n05foGIrwLMqbo0otLa3lJl27IRlzK1AasxCe/rPFFmDvd1Ppy/QMQo0Gq1GVo0vMJEkphtlshJDucpJAF+yy31/RANEzjZxtTaF02eCnVFDYvL9koJKiO7auxSo6+SNG+h/mue8cv18TFfC6Z0pfq70V1erTpnzJyglQEy6JhSng4TdTi0WGQ/8AwBgLN9D/ADXPeOX6+AGPa+85IPIVT5toHJdayzlT2xO3K6VeIQdV7cAXvTfJf/VArENUVNUDdKwlKnWmXFBN7AlaDqub2gC+KeGUvpLnq70M8LGKeGUvpLnq70M8AsYv4RTOmfl34zVht5+pCWRNPy7YlNNZnR61aQp150K4uSNOL+EUzpn5d+Blbr0vKVgLmXUspVI5UlXGdMTbxQBPeq9znUPHL9RGao4GU+0tl2oz621jKtJLGscmpi8BahU8NvuKdeVJuOLN1KUCSeLk5AIXMauYf3DMbl3Jp9GdFkBzZtWzVtgPo2LuEUzph9XfjfWKK4+sKROTUuAnLlZ0VjrJuc7ajfXbbbUIzY1VTwyj2y0Wiz9hpRcZ7G3hy5oVsEqp5qrntbodFuMZ9ELDNpTt79rf0gDfsfSxbVUEKcW6UzpBW5lzK7QxtypA72oQGoGG3KlTWlzNQnVCYaBcQCyEm/EO03A8MMODu7VLpp9AxCng/F1K9qpeUmphjuKUOtrvxcR1QDZi3hNM6Wr1d+PKPftXQEemXC9TqphxhxLzK5NtxGtKkggi4tychMEKDXZebrDjks6l5CZFKSpN7A6ZRt4iIAng3u1S6cfQMQOPscJ3NuPd89ufKEaO7Fso2C+hv/WMuIXKAJhzde5N0X7bnBzXsNurktA7S4X/AJHyT/1ANm9V7nOoeOX6iNFFwwGJhUyqZmJhxTYZu8W9SQoqAGRtPGT44S9Lhf8AkfJP/UTS4X/kfJP/AFANeDB22pdOV6BiMH/46TucSm757QBIQG7sWyjWB3G/EOOAelwv/I+Sf+omlwv/ACPkn/qA+h1mnKfSEomHpcg3zM5LnVsOdChbj2cUL1CDzNTclVzT8w3uRD402S4Up1aTbIhOqyB/WA9MlMOTDqWWUSbji7hKUpNzYEni5ATG+g0ZiVrLzcu0hlBkWllKBYFRedBP02AHggCODvd1Ppy/QMQtufBdvozP9yI1UbFslKTFRamZhtpap1SwlV7lJZZF9nKCPBA/GWMKX7WOystMs6koS22m+wLSbDVxAGAbMV8LpnSl+rvR4Z9+3fq9n070epTFlMm32W25hl55KipkC9wrKoEjV8gq8F48s+/bv1ez6d6AvwzPOOqqAcUVBqbW03f4qQ00oJ8alHwwrYRweZmlyocnpwNrZbJaBZyC1lBIu1msCBx3jRRcWyUpMVFqZmG2lqnVLCVXuUlpkX2bLgjwRixfi2mKpq5SVmGTqbQ00m+wLTqGrkEA1Yp4ZS+kuervQzwsYp4ZS+kuervQzwCxi/hFM6Z+Xfi+sYmLMwJZuVfmHC1pjoi2AE5suvSOJ4+SKMX8IpnTPy78Da0Jr24G5DLhW4ey04WRbTHZkIN78sAT3zzHNc75Uv18C8Z1ZM3QJiZQFJS7L50hVrgEjbY2hpogmsit1lgrzdjoAsJy2G3OSb3zd61oT8P0hU3hxmVQpKVOywQFKvYa+O2uAcanVUsrYQoKJmHdCm1tRyLXc3OyyDs47QPEi57al/KdFuMNZ7i2fSlWW177NeyA9SpFWeWwtTlOBl3dMiyHtZyLRY9lsssnVxgRvy1j5VN8h/8AXAYpGamZWYnf2GZfS9M6ZC21M2KdE0j47oN7oPFF9Oxq4+0h5qmzq23BmQq8uLg8di9eLstY+VTfIf8A1wGolXXKYcamWwlS2pZKkhV7H6bEH+sAb3zzHNc75Uv18TfPMc1zvlS/Xx5y1j5VN8h/9cSh1Wc3cuUm9zG0uJhKmAsbVlFjnUeS8B7wSy6N2OvMrY000XUIWUlWXRNJuciiNqFcfFAvGlVTNUF6ZQFJS6wFpCrXAKhtsbRpaqdRffmky+4ktsP6AaVLpUbIQu5yqt8e3ggfielKlcOuSy1BSmpdKCpOw2UNYvANOIq9uXQgMuvrec0SEN5Lk5VLPu1AWsk8cYN88xzXO+VL9fBCtUpTz0o4lQAl3i6oG+sFpxFh37rB8EeEVdZqKpOycglUzGbXmzKcWgjba1kjigBUpjVx0uBFNnVFpeic1y/YqCUqtre19ipJ1csad88xzXO+VL9fHnBp7bU+nK9AxC7vpqgpyakRT9GW0u5Ah7NZRAt7u19cAyYr4VTOlL9XegTU6itmtLLcs9MkyDQIaLYKe3O6zpFpHigrivhVM6Uv1d6K2ffx36va9O7AWb55jmud8qX6+JvnmOa53ypfr4tn01TSK0KpANX7DSJeKrd8pVa+3ZFGWsfKpvkP/rgPW+eY5rnfKl+vjPQg+7UnZpyVel2zKNsDSlskqS44o20a1arLG3vxdlrHyqb5D/64mWsfKpvkP/rgJgs2cqZ/n1+hYjDjCqJmqIuZQFJS6hpxIVa4BcQddja8Wex9pbVHTaMu7tXn0YITfQs7Mxvb6YDOfBhro7H96IBlxTwyl9Jc9XehnhYxTwyl9Jc9XehngFjF/CKZ0z8u/HP419g/zRn9kGfbYXT3nlhDaJy6lHYO0PDi75EDaziCgTSguZclXlJGUFaVEgXvbZykwDHUMPOOOKcTPzrQUbhDZZyp+jMyT4zA+n4GLDSGWqjUENoGVCQpiwHJrYjNRMM0SbQXJaWlXUJVkJSjYqwNtY5CPHAPGeLaYqkzEpKPta2ihptAVy7ALQDbvVd5zqHlS/URN6jvOdQ8pjqIVdLhj5Ml5B/6ghRsQUCVUVyzkqypQykoSoEi97bOUCANYIcdvOtOvOP6GaLSFuZc2XRNKscqQNqlcUKb3wT+xp/EQx+x5PtvqqDzKwttc6SlQ2HtDA4++DC498E/safxEA6YknXG35BKFFKXZkocA+MnQuqsf/JKT4Iyo9+1dAR6ZcUY/qDbDlOeeWENomyVKOwXYeHF3yIy0GuS83WHHJZ1LqEyKUkpvqOmUbaxyEQBPBvdql04+gYheoGGnKjTWVzNQniJhpKnEAshOvXYdpuB4YYcG92qfTj6BiFR8f8A6oOiI/EQDXvVd5zqHlS/URmGBjpi/wC2M/pSgNFeZi+QEqCe4W2knwwJxLgmnomKelEowkOTKkLAR7pOgdVY97MlJ8AguMGUjTGX3JLaUIDpRk15CSkK+i4I8EAXw9QkyiHQHXXlPOF5a3SkqKilKfiJSLWQni5YA4UpCJuhS0s4pSUOS6ASi2YWsdVwRxcYi6WwXSHNIESksotLLa7I9yoAKt4lJPhhfeTfCqBa95Vv+5MA04r4VTOlL9Xeitr38d+r2vTuwMqeGJSVnaauWl2mVKmVpJQmxI3O8bfRcCPVToUvNVpaZllDyUyDRSFi4B0zuyAN1HDzi1rcTUJ1oHWEILOVPeGZkm30mAWEaRMTUlLzLlSngt1pK1BJYABI4rsk28MZKhL4cYcUy63JocQbKSUG4PijPjLFdMXTHZOWfaN0oQ20kK2BadQ1ckA1b1Xec6h5Uv1EEKNR1sKUpU3MzFxazxbIHfGRtJv9MB5nBVIbU2hcnLJU6oobGT3SgkqIH/ilR8EBWsFU/wBt3GdyMaMSTTgRkFsxddBVblIAHggD2Dvd1Ppy/QMQvOfBhro7H96INS+IaRTy5KodYliFkuNpBHZEAEmw22CYB4uwvTRTFzcpLMC4bW04hFjYrTrHHsgGfFPDKX0lz1d6GeFjFPDKX0lz1d6GeAWcX8IpnTPy78XVjExZmBLNyr8y4WtMdGWwAnMU69ItPHycsUYv4RTOmfl345/GvsH+aA9b5pnmud8uW6+BmEKumUoEvMrSpSWpcLUE2uR3rm0XoqVSfmJpEsZFLbD2hGlQ6VHtba7kpcA+PbZxRgxLSVSmHHZZSgpTUtkKhsNiNYvAG980zzXO+XLdfF1GxKXphUs5Kvyzga03bS2bpzZdWjWrjvt5I0V2qrZdk0JCSH3yyu4NwNE4u4sdRugbb6rwPT79HoA9MqA7g7u1S6afQMQuyVPcmMMIYZSVuOSqUoSCBc3HGTaGLB3dql00+gYgZQaNVpWXalm3acUNJCElTbxJA5bOAX8EATZxYvTMsvSM0xp1ltC1lkpzBKl2OR0nYlXFHlHv2roCPTLgnWqUp52UcSoAS7xdUDxgtuIsO/dYPggYj37V0BHplwHrBvdqn04+gYhVe+Cg6Ij8RDVg3u1S6cfQMQFxPSlSuHXJZagpTUulBUnYbEaxeAN4s4VTOlq9Xeipv38c+r2/TuRbizhVM6Wr1d6BNXTNGtK3IqXSrcDebTpWoW0zlrZFA3vywFshMzMq/OjcEw8l6ZLyFtqZsUlppHx3Qb3QeLkinCNRm5WSl5ZdMm1KabShRSuXsSOS717QS0dZ+cpnmn+sgdiKp1eUlnJlSqatLYBKQ2+CbkDjc78AVxmy9pJJ5lhcxoH1OLQgoCspZcRcZ1AbVDjju+aZ5rnfLluvivR1n5ymeaf62OaOs/OUzzT/AFkBV7HswpftgtTa2iZ5ZKF5SpPaWNRykp8Rj1TcZuvtIeaps4ptxIUhWaXFwdhsXrxtwpSH5dEyqYW0tx99T50QUEi7baLAKJPxOXjjFgcO+00poC2HdzoyFwKKL2G0JIJFr7DAX4r4XTOlL9XejLVDMMVRUyiUemG1yjbN2lNCykuuKIIccTxKTs5Yz1Cj1Z5xh1TtOBl3C6gBt6xJQpvX2zZZZOrjtG7R1n5ymeaf6yAI4frwm23jonGFMuKYWhzLcKCEq+Ioi1ljjhVwHiB9FOlEJp024EsoAWlTFlatozPA2PfEMWFKQ/LomVTC2luPvqfOiCgkXbbRYBRJ+Jy8cY8Eh72mlNzlsO7nbyF0KKL2G0JIJ1X2GAwVGrOvT1NS5JzEsBMOEKdLRB/Z3tQ0bijfj1jih9j5/PJnxPU3dapRSN0OZdAhxJvud7bnWRa1/wCkfQIBYxfwimdM/Lvxz+NfYP8ANFHsgT7bC6c86oIbROXUo31doeHFr2kRzfxSdLpt0NaTJo8+Vd8t75b5dl9cBpwf3ep9N/wMQuYew2uo01pc1UJ4iYaBcQFMhJvtAuze3hg37H082+uoPNKztrnLpUL6xoGRx69oML2DcMUwUmXmpqWl+4hbjikXP0m2swDxiKhpmw1d51lTLmlQtkoCgrKpHx0qFrLVxRno2GUsTCplUzMzDim9Dd5TZsnNm1ZG08d/HChpMNfIk/NK/TE0mGvkSfmlfpgGd7CPbXnW56cY0y9KtDamsubKlNxmaJ2JTx8UTeq5zpUfLY6iFcO4Z+RJ+aV+mIl3DJ1hEmf9pX6YBo3quc6VHy2OojRRcMpYfVMqmZmYcU2GbvKbNkhWbVkbTxk+OFDSYa+RJ+aV+mOaXDN7ZJO+22iV+mAIUaiqfmaitM5NS4E4U5GVNBJ7SycxztqN9dtttQjfUMD6dtTLtRqC21iyklbFiNvzEAdJhr5En5pX6Y4XcMjaiTH+0r9MB9AqFMQ84w4pSgZdwuoAIsSUKRY3GsWWdltdoCN+/jn1e36dyBtUwxKSs5TVy8u0ypUypJUhIBI0Dxt9FwPFBJv38c+r2/TuQGqo4dW44twVCdaBN8iFM5U94ZmSbfSYWanOrew1pXVFbi5dtS1HaSVJuY0UPC8nNTFRcmJZp5YnVJClpBISGWTb6LknwwNxji2mqpbsrKvN+4ShptKVAe6TYC6bQDTjRbpckmW33WA9MKQtTWXNlDLi7DMkjakcUQ4Uc5zqPlMdRHrFfCqZ0pfq70CqnQ5earS0zLLbwTINFIWL2Omd1iAJHCjnOlR8tjqIokMEFltDLVSqCG0JCUJC2NQGwa2IDz8vh1lxbTrUolxByrTojqO22pPfEUaTDXyJPzSv0wDPvUc50qPlMdRAZukzBqK5T2yn9GmVRMA5mc2ZTjiCL6G1rIHFe99cVU6p4eYcS8zuVtxN8q0tqBFwQbHLyEiK2sbSPts4/uhOiMk20F5VWzh11RT7naApJ8MAxb0nOc6j5THURRT8ElltDTVRqCW2wEoTnYsANg7heK/Y+nEPCoutKCkLnVlKhfWNCzr1wnHC0mMPtTQlmg/oWV6TKM2YqRc35TcwD7inhlL6S56u9DPCxinhlL6S56u9DPALOL+EUzpn5d+LqxiVTMwJZuVfmXC1pjoy2AE5inXpFp4+TlijF/CKZ0z8u/HP419g/wA0AQw5Xd1B27LjC2XdCtDhQSDlSvahRFrLHHCf7HtemEU2UQmnTTqQ0AFpWwArvjM6FW+kQ5UOlKYcm1qUCJh/TJA4ho20WPfugnwwpUOrrlMNtTLYSVtSoWkLBKSb8YBB/rAHN8szzXOeXLdfF9GxKXphUs5Kvyzga03bC2bpzZdWjWrjvt5IGqqVSYmJVEyqRW1MPFk6Jt1Kh2tawQVOEfEts441J9+j0AemVAdwd3apdNPoGIG4TrCZSgS80tKlJal0qUE2uRs1XNoJYO7tUumn0DEKb3wT+xp/EQH0OpVVLLku2oKJmHC0ki2ohC13PesgjVyiF+rGYZqe6W5R6ZbVKJZu2poWUHVK1hxaeIjZyxPZAD2kp25y2Hd1nIXQoo7g9e4SQTqvsO20W6Ks/O0zzL/XQFm+WZ5rnPLluvjL7Ir6l0aZWptTSlNAlCiCU9kNRyki/wBBi7RVn52meZf66A+I6quaw4uZcCQt2XStQSCACSNlyTbwwB3FnCqZ0tXq70VN+/jn1e36dyLcWcKpnS1ervRU37+OfV7fp3IAXRKu8zMVFLclMTAM4VFbamgAdCz2PbHEm+oHZbWI34heVUaMtcs2oqmGkrbbJSFa1A2JJyg2HLBih0lTCptSlBWnmC+m3EC22ix790E+GFaj1ZyUw6zMNBBcblmykLBKbkga7EG2viMAb3yzPNc55ct18DKFPLerLqnJdyXIkWhkcKCSNM72Xa1qFtZG2+o6oMUxuqB1O6HJBTWvOGmnkr2G1ipwga7bRsvGWs0Wd3cZyUclU5pdMupL6HFe5WtdxkUPlga+SAx06YmpR+dG4Jh5L00XkLbWyAUlttGxboN7oPFyRoqGNHWG1OvU2bQ2m2ZRVLm1yBsDxO0jYI9lus/O0zzL/XR4yO1WjIuW23ZllCybHIDcK2XJtq5YA/WZ9xlIU3LuzJJsUtlAIFtp0i0i3FqPHAjfLM81znly3XxXoqz87TPMv9dE0VZ+dpnmX+ugPbmJZmx/dc5s+XLddC258GGujsf3oh5pKZoNK3WphTlzlLCVpTlsLXC1E5r5uO1rQrUOkqm6BLS6FBKly7Niq9hYpVxfRAFcU8MpfSXPV3oZ4WMU8MpfSXPV3oZ4BYxfwimdM/Lvx5J/fX2D/NHrF/CKZ0z8u/GfGTlJDyBUEsKdyXRpGyo5LnZZJ1ZrwG6oYeU64pwVCdaCjfI2tnKnvAKZJ8ZhOX8E/sY/GLc+G/m5TzCv0RVjLFdNVSZiVlHUG7RQ02hC7bdg7G0A14vP7RTOmH1d+Copje6jN5lZyyGMtxlyhRXe1r5rnltbigFj6RbfcpzTyEuNqmyFJULg2YeOsfSBHd51I02g3HK6XJpcujF8l8ubZbbqgLsHKGmqWscNPoGIG42pSJWgTEs2VKQ1L5ElRBJAI2kAC/gjZKYOpLhcSiTllFpejcGjHYqsFW1j5KknVywtPfBP7Gn8RANmLeE0zpavV34yVdl1+qbmTNTMu2mUS9ZkoF1F1SbnOhXEB4o14t4TTOlq9Xfjyj37V0BHplwHcDrc/bWnHnX9DNFpC3Skqy6JpVjlSBtUri44VnvgoOiI/EQ1YN7tU+nH0DEKr3wUHREfiIBqxaf2mmdLV6u9FlYwwl+Z3UmamZdzRBg6FTYBSFKUL521G91Hj5Ix48kW33qc08hLjappWZChcGzDxFx9IBjBWaTQZVYbmJeVbWU5wCyTquRfsUnjBgCu9VfOlR8tjqIwY0pSJahOyzalFDTKW0qUQVWCk2JIAF/BAkrw383KeYV+iI8kjCyBY3Eq3qtr90nigGY4Tc5zqPlsdRHN6q+dKj5bHURS/XKTUVNyzimphSlEtoWhXugkkkZk2vlzQFawZIe27jO5GNGJFtwIyC2YvOgqtykAC/egD5wovnSo+Wx1EUSGCNC2hpqpVBDaAEoSFsWAGwdwj3KYOpDhcCJOWUWllpztY7FQAURs5FJOrlheU/hoC5RKAcpZV+iAZt6q+dKj5bHURN6q+dKj5bHUQt58N/NynmFfojNQaHSpupuhiXl3JdMo2baKyQ5pXMxsoDXlya+S0A2Lwo5Y/vOonV8tjqIBy8441htlxpam1iXZyqTa4upANri2wmG2gy0o0281JobbS24pLqUJygOZUk31bcpRr+iExz4MNdHY/vRAbqhRFMT1NUqbm5i8w4MrymyB+zvaxkbSb8W3jh+hYxTwyl9Jc9XehngFjF/CKZ0z8u/HP419g/zR3F/CKZ0z8u/HP419g/zQBil1VL65hCUqBl3dCq9tZyIXcd6ywNfIYX/Y+fUiiyi0NqdUGEkISUgq7wKiE+Mxpwf3ep9N/wADEDaDRKtKy7Us29TihpIQkqZeJIHKQ6BfwQFk2/NTUzJXkH2EMvl1a3FskAaJxGxDhN7rHFG1Pv0egD0yo86Ks/O0zzL/AF0eqHRpsTipubcllEsBhKWELTqC89znUeUwHcHd2qXTT6BiFN74J/Y0/iIbMHd2qXTT6BiFN74J/Y0/iIBsxbwmmdLV6u/HlHv2roCPTLj1i3hNM6Wr1d+N6aQrd5nMwymWEvl47hxS78lrG0Bgwb3ap9OPoGIVXvgoOiI/EQ1YN7tUunH0DEBcT0pUph1yWUoKU1LpQVDYbEaxeAN4s4VTOlq9XejdWKu8ysJbkn5kFNyttTIANyMvbHEm+oHZbWIoxXSX3zLOSy2kOS7xdGlSpSTdtaLWSQfj328UZNFWfnaZ5l/roCmTxm86XEt02bUWl6Jzs5fsVhKVW1va+xUk6tWuJUcaPMNqeeps2htGtSiuXNgTbYHr7SNkEcJ0l+XTMKmFtLdffL50SVJSLttosAok/Evt44XcQ1Rc1h5Uy4EhbrCFqCQQASpOy5Jt4YA3ivhVM6Uv1d6BNTqDjNaWW5Z2ZJkGgQ2psFPbndZ0i0jxQVxXwqmdKX6u9FbPv479XtendgBlAn5xhc2pVMmjp5kvps5L6gW20WN3tt0HZyiN/sgvKXSH1qQppSkIJQoglPZp1EpJF/oMVNVOpPvTYl1SKGpd8sDStOqUbIQu5KXQPj22cUY8QVRc1h8zLgSFustLUEggAlaNlyTbwwDPiOvbl0KQy4+t9wtoQ2UA3CFLOtagLZUnjjDvkmua5vzkt10TFfC6Z0pfq70bW6us1FcpZOjTKofBsc2ZTjiCL3tayBxXvfXAB/Y/fUsVFa21NKM6slCiklPaWdRKSU+IwFc+DDXR2P70Qw4O93U+nL9AxC858GGujsf3ogGXFPDKX0lz1d6GeFjFPDKX0lz1d6GeAWMX8IpnTPy78c/jX2D/ADR3F/CKZ0z8u/Eyn26vbVuC1/8AegA9Ioan5qorTOTcuBN5crKmwk9oZNznbUb67beIRXjOkPykjMTTVSqCltIK0hS2Sknv2ZBt9Bg5g/u9T6b/AIGIV8G4opwpUvKTTiTZkIdbU24R9B7CxgGY4Rc5zqXlsdRAYUZ/2wMp7ZVDR7mD987ObMXCi19Da1hyeGK8SY0knHpBSHswamS44dG52KdC6m/uPlKSPDBfftS9LptMnSZNHn0Tl8t75b5Nl9cBPY9lS0qoNlxx0pnSM7hBUrtDG0pSB3tQhcwhgsTVJl0uz08lp1lOZpK2ggDkF2SbfSYZPY/nEPKqDzZzNrnCUqsRcaFkXsQDtBhbmE2wnY//AMifxEA1YsWDM0yxB/a1ervxlrDLsxVNzJmpmXbTKJesyUC6i6pNznQriA8UWzdKpVOKJlTDEurNlQtLRuFEHZlSSNWaMdDrTE1WHFsL0iUyKEk5VDXplG3ZAcREBfLYHDZcKKlUElxekc7Yx2SrBNz2jblSkeCOVDA4fbUy7UqgttYspJcYsR5iF0e1Qm6h7YNsqdM0SguNKWcmiatYhJFs2f8ArGnSYc+Zlf8A11/ogGHeqvnSo+cY6iOpwms7KpUT/uMdRC7pMOfMyv8A66/0RvpFeocqorl9CypQyqKGXASNtjZHLAE8EvLG7WnX3H9DNKaQt0pzZdE0qxypA2qVxccLTnwWR0Vv+5Map6oYfecU66iXccWbqUphZJPfOSMuM8U09VMelZVwe4SlttDTg1BSTYdhbYIBoxXwqmdKX6u9FbPv479XtendgbUcSy03OU5Eu5pFJmFrUMixYaB4XupIG0geGCbST7duGxt7XtC/++7ATBqhpKkCQP25foGIw4xpzctRHJZtRUhpttCSogqIC02vYAX8EUULDMnMv1FyYlmXlidUkKWgEhIZZNtfFck+GMSHsOaiGpblH7Ov9EAy4r4XTOlL9Xejwz79u/V7Pp3oB4hxpJOTMgtD10tPrW4dG52KSw6kH3HylJHhjw1jOSFWcmNN2oybbQXo3LZw66op9zfUFJPhgD2Dvd1Ppy/QMQvOfBhro7H96INtY1paNJo3kpLii4uzTnZKIAzHsNZsEjwCAziDvZaFjfc7Gq2v3aOKAY8U8MpfSXPV3oZ4WMU8MpfSXPV3oZ4BZxow8VSbrLC3yxM6VaEKQk5dE6i4zqA2rTxxzfJNc1TfnZbroZ4kAhUOenGXJtaqZMkTD+mTZ2X1DRtose3bboJ1cogtvkmuapvzst10M8SAWN8k1zVN+dluuib5Jrmqb87LddDPEgFjfJNc1TfnZbroDYynJ2bkn5VFMmUqdRlBU7L2BuNtnrx9AiQCzvjmuapvzst10Bkzs77YGb9rJnIZZLGXSy98wcUu/drWsYf4kAsb5Jrmqb87LddE3yTXNU352W66GeJALG+Sa5qm/Oy3XRN8k1zVN+dluuhniQCxvkmuapvzst10TfJNc1TfnZbroZ4kAsb5Jrmqb87LddE3yTXNU352W66GeJAINAnp1hc2pVMmTp5kvps7L6gW20WPbtt0E+EQX3yTXNU352W66GeJALG+Sa5qm/Oy3XRN8k1zVN+dluuhniQCxvkmuapvzst10TfJNc1TfnZbroZ4kAlvvTU1NyKlSL7CGHluLW44yRYsuIGpDhN8yhxQ6RIkB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data:image/jpeg;base64,/9j/4AAQSkZJRgABAQAAAQABAAD/2wCEAAkGBxQTEhUSExQUFBUWGBwVFhgYGB0dIBseHR8fHxweIh4dHjQgHCAlHh0YITEkJSs3Ly4uHB8zODMsNygtLisBCgoKBQUFDgUFDisZExkrKysrKysrKysrKysrKysrKysrKysrKysrKysrKysrKysrKysrKysrKysrKysrKysrK//AABEIAMsAywMBIgACEQEDEQH/xAAbAAACAwEBAQAAAAAAAAAAAAAFBgADBAECB//EAFIQAAECBAIDCAoPBwQCAgMAAAECAwAEBREGEhMhMRQWNEFRVXTTIiMzYYGRkpOztAcVMjU2QlJTcXWEpLHE0iQlRWShssNlg6PRgpRichcmVP/EABQBAQAAAAAAAAAAAAAAAAAAAAD/xAAUEQEAAAAAAAAAAAAAAAAAAAAA/9oADAMBAAIRAxEAPwD61iOvCVDXaXX1POaJCGstyrKpfx1AWshXHA/fS/zXP/d+viYv4RTOmfl3481mrTm7RKSgluD6dSns/wAvJYZPHAet9L/Nc/8Ad+vib6X+a5/7v18c/e/+m/8APA7EVXqspLOzSxT1JaTnKU6a5+i5tAEt9L/Nc/8Ad+vib6X+a5/7v18c/e/+m/8APE/e/wDpv/PAd30v81z/AN36+M9Oxut9pDzVOnltuDMhQ0GsHj1v3g/Rd05DuvQZ83Y6HPly2G3PrvfN3rWhOodYVKYcZmkJSpTUslQCr2P021wBrfS/zXP/AHfr4m+l/muf+79fHP3v/pv/ADxP3v8A6b/zwHd9L/Nc/wDd+vib6X+a5/7v18c/e/8Apv8AzxP3v/pv/PAd30v81z/3fr4m+l/muf8Au/XxnNVqDMxKtzIki3MOlo6LS5hZta79kbfEt4YKoq6jUVSeVOQSqZjNrzZlOLRbktZIPhgBUpjdbhcCKdPKLS9E53DsVAJVbu/yVJOrlgxI10PSaJxpp1wOIDiGhlzkHi1qy3/8oHYNHban05XoGIH0ClVaVlmpZCqcpLSAgFWmuQOW0AR30v8ANc/936+MwxwvTGX9rp7ShsOlHaPcFRSFd3ttSoeCO+2tQZmZVuZEmW5h1TRLWlzCza137I2+JbwxYz7+O/V7Xp3YCzfS/wA1z/3fr4z1HG62G1Ou06eQhNsyjoNVyANj99pEeWKrUX3ppMuJINsPlgaXS5jZCF37E2+OB4II4ipL83T1y6lNJfcQkEjNowoKBNvjW1QFO+h/muf+79fHN9L/ADXP/d+vjRTvbLSp0+4dFrz6PS59htbNq2228V4ubq6jUFyeVORMsiYCtebMpxaCNtrWQOLjgBMnjdbpcDdOnlFpZac7h2KwEqI1v8iknVyxo30v81z/AN36+PGDDZdTP8+v0LEY8P1OqzUuzMpFPSh1CXADprgHXbba8AQl8WqL7LDslNsF9SkIW5ost0oUsg5HSfcpPFDNCxinhlL6S56u9DPALGL+EUzpn5d+Ofxr7B/mjuL+EUzpn5d+Ofxr7B/mgNM/h51xxS0z840FG4QjQ5U94ZmSfGYVKpPOP4YW86orcXK5lqNtZJ26tUMeD+71Ppv+BiFTBuFKWKTLzc1LMdxC3XFp/qYD6HWaep5ASiYelyFXzNZLnURY50KFtd9nEID71nuc5/7v1EKmbC/8j4jEzYX/AJHxGAa96z3Oc/8Ad+ohTe+Cf2NP4iHPBZkNCv2t0Wh0hzaLZnypv4cuX+kJj3wT+xp/EQH0Os05byAlEw9LkG+ZrJc6iLHOhQtrvs4oEb1nuc5/7v1EXY1NP0SPbLRaLP2Gl2Z7H+ts0K2CDT/bV32t0Oi3GnPotmfSq29+2X+kBroFLmX3JtKqlOgMTBYRbQa06NtdzdnbdZ2cQEGN6z3Oc/8Ad+oiYN7tU+nH0DEK2EMKUsUmXm5qWY7ilbri08vGYBqYwiQ8y87Ozb+gWXEIc0WXMUqRc5GgdilccVN+/jn1e36dyBdTwtJyk5TVy0u2ypUypJUgWJGgeNvGB4osq1Cl5utKRMsoeSmQbUkLF7EvOC8AUcwgQ6861OzbGmc0q0N6HLmypTcZ2idiU8fFHMZPOytLeU284XW0Js6rLmJzAXNk5b2PJC7UJPDbDimXUSbbiDZSVA3BjODhg6v2HxGAbMV8KpnSl+rvRUz7+O/V7Xp3YF1LC0nKTtNXLS7bKlTK0koFiRud428YEeqrQZebrS0zLKHkpkGikLF7HTO64Ao9hEhx91qdm2NM4Xlob0OXNlSm4ztE7Ep4+KBeEqVMzUlLzK6lOpW60lxQToLAkcV2SbeGGTD8lKMtvNSaG20ocIdSgWAcypvfv5cn9IR8KYspRpUtKTUwwe0IQ62snaLajq4iIBq3rPc5z/3fqI0UXDOgfXMrmZiYcW2lm7uj1JSoqAGRtPGpW3lhMzYX/kfEYmbC/wDI+IwDPg73dT6cv0DEecDyxco0o2lxbJVLt2W3lzJ1A6sySO9rHHGGk4sokq2pqWmJZpCiVlKLgFRAF9m2wA8EDMJ4TpYpUtNTMsxrZbU44pO0qsLn6SRAEajR3GZ6mqXOTMwDMODK7orD9ne1jI2k34tZ44fYQahhaTlJ6mrlpdtlSphxJKBYkbneNvGBD9AAcSyLjj0gpCSoNTWkcOrsU6F1N/KUkauWB1YU+zUhMolXphsymhu0W9StIVa8608XJG/FtVfZ3MiWDJcmH9Dd0KKQNG4u/Ym9+wt4Yz2rHLTfJf8A1QHcEsu5p111lxjTzOlQhwpKsuiaRc5FEbUq44VF/BP7GPxhqtWOWm+S/wDqgLiSkqlMOOyy1JUpqWyEpvY2I2X1wDnUqqllbCFBRMw7oU2tqORa7m52WQdnHaB1YxOWZgSqJWYmHC1pjotHYJKinXncTruOKMGP9LpKdoNHpd1nJpM2XuD175dey+yL6JSJzdqpubVLG7AYSlkLGxee5z/SRAesEsu3nHXWXGNPNF1CHCkqy6JpNzkURtSrjhSe+Cf2NP4iGNuqVF9+aRL7iS2w9oRpQ7mPa0Lv2KrfHt4IG4npKpTDjsstSVKalgglN7GxGy+uAOYt4TTOlq9XfjdWKy6ysJRJzMwCnNnaLVgbkZezcSb6r7LaxAjH2l0tO0Gj0u6zk0mbL3B698uvZfZx2i6iVac3auUmxLapcPpUyFjasosc57xMBT7H0wpxVRWptbRM6olC8uZPaGNuUlPiMLr3wUHREfiIasG92qfTj6BiFV74KDoiPxEA14s4VTOlq9Xeipv38c+r2/TuQUrVKU89KOJKQJd4uqBvrBacRYd+6wdfIYFt+/jn1e36dyA94MPbal05XoGIH4yqqZqhOzKApKXWkLSFWuAVJ22NrwQwd3Sp9OV6BiFd6+9VFtu5W7X/APsmAcsRSLjkxILQkqS1MKW4dXYpLLqQfKUkauWMTPv479Xtendj3asctN8l/wDVEodHmxOuTk2qXJVLpl0pZCx7lal3Of8A+xHgEBzB3u6n05foGIrwLMqbo0otLa3lJl27IRlzK1AasxCe/rPFFmDvd1Ppy/QMQo0Gq1GVo0vMJEkphtlshJDucpJAF+yy31/RANEzjZxtTaF02eCnVFDYvL9koJKiO7auxSo6+SNG+h/mue8cv18TFfC6Z0pfq70V1erTpnzJyglQEy6JhSng4TdTi0WGQ/8AwBgLN9D/ADXPeOX6+AGPa+85IPIVT5toHJdayzlT2xO3K6VeIQdV7cAXvTfJf/VArENUVNUDdKwlKnWmXFBN7AlaDqub2gC+KeGUvpLnq70M8LGKeGUvpLnq70M8AsYv4RTOmfl34zVht5+pCWRNPy7YlNNZnR61aQp150K4uSNOL+EUzpn5d+Blbr0vKVgLmXUspVI5UlXGdMTbxQBPeq9znUPHL9RGao4GU+0tl2oz621jKtJLGscmpi8BahU8NvuKdeVJuOLN1KUCSeLk5AIXMauYf3DMbl3Jp9GdFkBzZtWzVtgPo2LuEUzph9XfjfWKK4+sKROTUuAnLlZ0VjrJuc7ajfXbbbUIzY1VTwyj2y0Wiz9hpRcZ7G3hy5oVsEqp5qrntbodFuMZ9ELDNpTt79rf0gDfsfSxbVUEKcW6UzpBW5lzK7QxtypA72oQGoGG3KlTWlzNQnVCYaBcQCyEm/EO03A8MMODu7VLpp9AxCng/F1K9qpeUmphjuKUOtrvxcR1QDZi3hNM6Wr1d+PKPftXQEemXC9TqphxhxLzK5NtxGtKkggi4tychMEKDXZebrDjks6l5CZFKSpN7A6ZRt4iIAng3u1S6cfQMQOPscJ3NuPd89ufKEaO7Fso2C+hv/WMuIXKAJhzde5N0X7bnBzXsNurktA7S4X/AJHyT/1ANm9V7nOoeOX6iNFFwwGJhUyqZmJhxTYZu8W9SQoqAGRtPGT44S9Lhf8AkfJP/UTS4X/kfJP/AFANeDB22pdOV6BiMH/46TucSm757QBIQG7sWyjWB3G/EOOAelwv/I+Sf+omlwv/ACPkn/qA+h1mnKfSEomHpcg3zM5LnVsOdChbj2cUL1CDzNTclVzT8w3uRD402S4Up1aTbIhOqyB/WA9MlMOTDqWWUSbji7hKUpNzYEni5ATG+g0ZiVrLzcu0hlBkWllKBYFRedBP02AHggCODvd1Ppy/QMQtufBdvozP9yI1UbFslKTFRamZhtpap1SwlV7lJZZF9nKCPBA/GWMKX7WOystMs6koS22m+wLSbDVxAGAbMV8LpnSl+rvR4Z9+3fq9n070epTFlMm32W25hl55KipkC9wrKoEjV8gq8F48s+/bv1ez6d6AvwzPOOqqAcUVBqbW03f4qQ00oJ8alHwwrYRweZmlyocnpwNrZbJaBZyC1lBIu1msCBx3jRRcWyUpMVFqZmG2lqnVLCVXuUlpkX2bLgjwRixfi2mKpq5SVmGTqbQ00m+wLTqGrkEA1Yp4ZS+kuervQzwsYp4ZS+kuervQzwCxi/hFM6Z+Xfi+sYmLMwJZuVfmHC1pjoi2AE5suvSOJ4+SKMX8IpnTPy78Da0Jr24G5DLhW4ey04WRbTHZkIN78sAT3zzHNc75Uv18C8Z1ZM3QJiZQFJS7L50hVrgEjbY2hpogmsit1lgrzdjoAsJy2G3OSb3zd61oT8P0hU3hxmVQpKVOywQFKvYa+O2uAcanVUsrYQoKJmHdCm1tRyLXc3OyyDs47QPEi57al/KdFuMNZ7i2fSlWW177NeyA9SpFWeWwtTlOBl3dMiyHtZyLRY9lsssnVxgRvy1j5VN8h/8AXAYpGamZWYnf2GZfS9M6ZC21M2KdE0j47oN7oPFF9Oxq4+0h5qmzq23BmQq8uLg8di9eLstY+VTfIf8A1wGolXXKYcamWwlS2pZKkhV7H6bEH+sAb3zzHNc75Uv18TfPMc1zvlS/Xx5y1j5VN8h/9cSh1Wc3cuUm9zG0uJhKmAsbVlFjnUeS8B7wSy6N2OvMrY000XUIWUlWXRNJuciiNqFcfFAvGlVTNUF6ZQFJS6wFpCrXAKhtsbRpaqdRffmky+4ktsP6AaVLpUbIQu5yqt8e3ggfielKlcOuSy1BSmpdKCpOw2UNYvANOIq9uXQgMuvrec0SEN5Lk5VLPu1AWsk8cYN88xzXO+VL9fBCtUpTz0o4lQAl3i6oG+sFpxFh37rB8EeEVdZqKpOycglUzGbXmzKcWgjba1kjigBUpjVx0uBFNnVFpeic1y/YqCUqtre19ipJ1csad88xzXO+VL9fHnBp7bU+nK9AxC7vpqgpyakRT9GW0u5Ah7NZRAt7u19cAyYr4VTOlL9XegTU6itmtLLcs9MkyDQIaLYKe3O6zpFpHigrivhVM6Uv1d6K2ffx36va9O7AWb55jmud8qX6+JvnmOa53ypfr4tn01TSK0KpANX7DSJeKrd8pVa+3ZFGWsfKpvkP/rgPW+eY5rnfKl+vjPQg+7UnZpyVel2zKNsDSlskqS44o20a1arLG3vxdlrHyqb5D/64mWsfKpvkP/rgJgs2cqZ/n1+hYjDjCqJmqIuZQFJS6hpxIVa4BcQddja8Wex9pbVHTaMu7tXn0YITfQs7Mxvb6YDOfBhro7H96IBlxTwyl9Jc9XehnhYxTwyl9Jc9XehngFjF/CKZ0z8u/HP419g/zRn9kGfbYXT3nlhDaJy6lHYO0PDi75EDaziCgTSguZclXlJGUFaVEgXvbZykwDHUMPOOOKcTPzrQUbhDZZyp+jMyT4zA+n4GLDSGWqjUENoGVCQpiwHJrYjNRMM0SbQXJaWlXUJVkJSjYqwNtY5CPHAPGeLaYqkzEpKPta2ihptAVy7ALQDbvVd5zqHlS/URN6jvOdQ8pjqIVdLhj5Ml5B/6ghRsQUCVUVyzkqypQykoSoEi97bOUCANYIcdvOtOvOP6GaLSFuZc2XRNKscqQNqlcUKb3wT+xp/EQx+x5PtvqqDzKwttc6SlQ2HtDA4++DC498E/safxEA6YknXG35BKFFKXZkocA+MnQuqsf/JKT4Iyo9+1dAR6ZcUY/qDbDlOeeWENomyVKOwXYeHF3yIy0GuS83WHHJZ1LqEyKUkpvqOmUbaxyEQBPBvdql04+gYheoGGnKjTWVzNQniJhpKnEAshOvXYdpuB4YYcG92qfTj6BiFR8f8A6oOiI/EQDXvVd5zqHlS/URmGBjpi/wC2M/pSgNFeZi+QEqCe4W2knwwJxLgmnomKelEowkOTKkLAR7pOgdVY97MlJ8AguMGUjTGX3JLaUIDpRk15CSkK+i4I8EAXw9QkyiHQHXXlPOF5a3SkqKilKfiJSLWQni5YA4UpCJuhS0s4pSUOS6ASi2YWsdVwRxcYi6WwXSHNIESksotLLa7I9yoAKt4lJPhhfeTfCqBa95Vv+5MA04r4VTOlL9Xeitr38d+r2vTuwMqeGJSVnaauWl2mVKmVpJQmxI3O8bfRcCPVToUvNVpaZllDyUyDRSFi4B0zuyAN1HDzi1rcTUJ1oHWEILOVPeGZkm30mAWEaRMTUlLzLlSngt1pK1BJYABI4rsk28MZKhL4cYcUy63JocQbKSUG4PijPjLFdMXTHZOWfaN0oQ20kK2BadQ1ckA1b1Xec6h5Uv1EEKNR1sKUpU3MzFxazxbIHfGRtJv9MB5nBVIbU2hcnLJU6oobGT3SgkqIH/ilR8EBWsFU/wBt3GdyMaMSTTgRkFsxddBVblIAHggD2Dvd1Ppy/QMQvOfBhro7H96INS+IaRTy5KodYliFkuNpBHZEAEmw22CYB4uwvTRTFzcpLMC4bW04hFjYrTrHHsgGfFPDKX0lz1d6GeFjFPDKX0lz1d6GeAWcX8IpnTPy78XVjExZmBLNyr8y4WtMdGWwAnMU69ItPHycsUYv4RTOmfl345/GvsH+aA9b5pnmud8uW6+BmEKumUoEvMrSpSWpcLUE2uR3rm0XoqVSfmJpEsZFLbD2hGlQ6VHtba7kpcA+PbZxRgxLSVSmHHZZSgpTUtkKhsNiNYvAG980zzXO+XLdfF1GxKXphUs5Kvyzga03bS2bpzZdWjWrjvt5I0V2qrZdk0JCSH3yyu4NwNE4u4sdRugbb6rwPT79HoA9MqA7g7u1S6afQMQuyVPcmMMIYZSVuOSqUoSCBc3HGTaGLB3dql00+gYgZQaNVpWXalm3acUNJCElTbxJA5bOAX8EATZxYvTMsvSM0xp1ltC1lkpzBKl2OR0nYlXFHlHv2roCPTLgnWqUp52UcSoAS7xdUDxgtuIsO/dYPggYj37V0BHplwHrBvdqn04+gYhVe+Cg6Ij8RDVg3u1S6cfQMQFxPSlSuHXJZagpTUulBUnYbEaxeAN4s4VTOlq9Xeipv38c+r2/TuRbizhVM6Wr1d6BNXTNGtK3IqXSrcDebTpWoW0zlrZFA3vywFshMzMq/OjcEw8l6ZLyFtqZsUlppHx3Qb3QeLkinCNRm5WSl5ZdMm1KabShRSuXsSOS717QS0dZ+cpnmn+sgdiKp1eUlnJlSqatLYBKQ2+CbkDjc78AVxmy9pJJ5lhcxoH1OLQgoCspZcRcZ1AbVDjju+aZ5rnfLluvivR1n5ymeaf62OaOs/OUzzT/AFkBV7HswpftgtTa2iZ5ZKF5SpPaWNRykp8Rj1TcZuvtIeaps4ptxIUhWaXFwdhsXrxtwpSH5dEyqYW0tx99T50QUEi7baLAKJPxOXjjFgcO+00poC2HdzoyFwKKL2G0JIJFr7DAX4r4XTOlL9XejLVDMMVRUyiUemG1yjbN2lNCykuuKIIccTxKTs5Yz1Cj1Z5xh1TtOBl3C6gBt6xJQpvX2zZZZOrjtG7R1n5ymeaf6yAI4frwm23jonGFMuKYWhzLcKCEq+Ioi1ljjhVwHiB9FOlEJp024EsoAWlTFlatozPA2PfEMWFKQ/LomVTC2luPvqfOiCgkXbbRYBRJ+Jy8cY8Eh72mlNzlsO7nbyF0KKL2G0JIJ1X2GAwVGrOvT1NS5JzEsBMOEKdLRB/Z3tQ0bijfj1jih9j5/PJnxPU3dapRSN0OZdAhxJvud7bnWRa1/wCkfQIBYxfwimdM/Lvxz+NfYP8ANFHsgT7bC6c86oIbROXUo31doeHFr2kRzfxSdLpt0NaTJo8+Vd8t75b5dl9cBpwf3ep9N/wMQuYew2uo01pc1UJ4iYaBcQFMhJvtAuze3hg37H082+uoPNKztrnLpUL6xoGRx69oML2DcMUwUmXmpqWl+4hbjikXP0m2swDxiKhpmw1d51lTLmlQtkoCgrKpHx0qFrLVxRno2GUsTCplUzMzDim9Dd5TZsnNm1ZG08d/HChpMNfIk/NK/TE0mGvkSfmlfpgGd7CPbXnW56cY0y9KtDamsubKlNxmaJ2JTx8UTeq5zpUfLY6iFcO4Z+RJ+aV+mIl3DJ1hEmf9pX6YBo3quc6VHy2OojRRcMpYfVMqmZmYcU2GbvKbNkhWbVkbTxk+OFDSYa+RJ+aV+mOaXDN7ZJO+22iV+mAIUaiqfmaitM5NS4E4U5GVNBJ7SycxztqN9dtttQjfUMD6dtTLtRqC21iyklbFiNvzEAdJhr5En5pX6Y4XcMjaiTH+0r9MB9AqFMQ84w4pSgZdwuoAIsSUKRY3GsWWdltdoCN+/jn1e36dyBtUwxKSs5TVy8u0ypUypJUhIBI0Dxt9FwPFBJv38c+r2/TuQGqo4dW44twVCdaBN8iFM5U94ZmSbfSYWanOrew1pXVFbi5dtS1HaSVJuY0UPC8nNTFRcmJZp5YnVJClpBISGWTb6LknwwNxji2mqpbsrKvN+4ShptKVAe6TYC6bQDTjRbpckmW33WA9MKQtTWXNlDLi7DMkjakcUQ4Uc5zqPlMdRHrFfCqZ0pfq70CqnQ5earS0zLLbwTINFIWL2Omd1iAJHCjnOlR8tjqIokMEFltDLVSqCG0JCUJC2NQGwa2IDz8vh1lxbTrUolxByrTojqO22pPfEUaTDXyJPzSv0wDPvUc50qPlMdRAZukzBqK5T2yn9GmVRMA5mc2ZTjiCL6G1rIHFe99cVU6p4eYcS8zuVtxN8q0tqBFwQbHLyEiK2sbSPts4/uhOiMk20F5VWzh11RT7naApJ8MAxb0nOc6j5THURRT8ElltDTVRqCW2wEoTnYsANg7heK/Y+nEPCoutKCkLnVlKhfWNCzr1wnHC0mMPtTQlmg/oWV6TKM2YqRc35TcwD7inhlL6S56u9DPCxinhlL6S56u9DPALOL+EUzpn5d+LqxiVTMwJZuVfmXC1pjoy2AE5inXpFp4+TlijF/CKZ0z8u/HP419g/wA0AQw5Xd1B27LjC2XdCtDhQSDlSvahRFrLHHCf7HtemEU2UQmnTTqQ0AFpWwArvjM6FW+kQ5UOlKYcm1qUCJh/TJA4ho20WPfugnwwpUOrrlMNtTLYSVtSoWkLBKSb8YBB/rAHN8szzXOeXLdfF9GxKXphUs5Kvyzga03bC2bpzZdWjWrjvt5IGqqVSYmJVEyqRW1MPFk6Jt1Kh2tawQVOEfEts441J9+j0AemVAdwd3apdNPoGIG4TrCZSgS80tKlJal0qUE2uRs1XNoJYO7tUumn0DEKb3wT+xp/EQH0OpVVLLku2oKJmHC0ki2ohC13PesgjVyiF+rGYZqe6W5R6ZbVKJZu2poWUHVK1hxaeIjZyxPZAD2kp25y2Hd1nIXQoo7g9e4SQTqvsO20W6Ks/O0zzL/XQFm+WZ5rnPLluvjL7Ir6l0aZWptTSlNAlCiCU9kNRyki/wBBi7RVn52meZf66A+I6quaw4uZcCQt2XStQSCACSNlyTbwwB3FnCqZ0tXq70VN+/jn1e36dyLcWcKpnS1ervRU37+OfV7fp3IAXRKu8zMVFLclMTAM4VFbamgAdCz2PbHEm+oHZbWI34heVUaMtcs2oqmGkrbbJSFa1A2JJyg2HLBih0lTCptSlBWnmC+m3EC22ix790E+GFaj1ZyUw6zMNBBcblmykLBKbkga7EG2viMAb3yzPNc55ct18DKFPLerLqnJdyXIkWhkcKCSNM72Xa1qFtZG2+o6oMUxuqB1O6HJBTWvOGmnkr2G1ipwga7bRsvGWs0Wd3cZyUclU5pdMupL6HFe5WtdxkUPlga+SAx06YmpR+dG4Jh5L00XkLbWyAUlttGxboN7oPFyRoqGNHWG1OvU2bQ2m2ZRVLm1yBsDxO0jYI9lus/O0zzL/XR4yO1WjIuW23ZllCybHIDcK2XJtq5YA/WZ9xlIU3LuzJJsUtlAIFtp0i0i3FqPHAjfLM81znly3XxXoqz87TPMv9dE0VZ+dpnmX+ugPbmJZmx/dc5s+XLddC258GGujsf3oh5pKZoNK3WphTlzlLCVpTlsLXC1E5r5uO1rQrUOkqm6BLS6FBKly7Niq9hYpVxfRAFcU8MpfSXPV3oZ4WMU8MpfSXPV3oZ4BYxfwimdM/Lvx5J/fX2D/NHrF/CKZ0z8u/GfGTlJDyBUEsKdyXRpGyo5LnZZJ1ZrwG6oYeU64pwVCdaCjfI2tnKnvAKZJ8ZhOX8E/sY/GLc+G/m5TzCv0RVjLFdNVSZiVlHUG7RQ02hC7bdg7G0A14vP7RTOmH1d+Copje6jN5lZyyGMtxlyhRXe1r5rnltbigFj6RbfcpzTyEuNqmyFJULg2YeOsfSBHd51I02g3HK6XJpcujF8l8ubZbbqgLsHKGmqWscNPoGIG42pSJWgTEs2VKQ1L5ElRBJAI2kAC/gjZKYOpLhcSiTllFpejcGjHYqsFW1j5KknVywtPfBP7Gn8RANmLeE0zpavV34yVdl1+qbmTNTMu2mUS9ZkoF1F1SbnOhXEB4o14t4TTOlq9Xfjyj37V0BHplwHcDrc/bWnHnX9DNFpC3Skqy6JpVjlSBtUri44VnvgoOiI/EQ1YN7tU+nH0DEKr3wUHREfiIBqxaf2mmdLV6u9FlYwwl+Z3UmamZdzRBg6FTYBSFKUL521G91Hj5Ix48kW33qc08hLjappWZChcGzDxFx9IBjBWaTQZVYbmJeVbWU5wCyTquRfsUnjBgCu9VfOlR8tjqIwY0pSJahOyzalFDTKW0qUQVWCk2JIAF/BAkrw383KeYV+iI8kjCyBY3Eq3qtr90nigGY4Tc5zqPlsdRHN6q+dKj5bHURS/XKTUVNyzimphSlEtoWhXugkkkZk2vlzQFawZIe27jO5GNGJFtwIyC2YvOgqtykAC/egD5wovnSo+Wx1EUSGCNC2hpqpVBDaAEoSFsWAGwdwj3KYOpDhcCJOWUWllpztY7FQAURs5FJOrlheU/hoC5RKAcpZV+iAZt6q+dKj5bHURN6q+dKj5bHUQt58N/NynmFfojNQaHSpupuhiXl3JdMo2baKyQ5pXMxsoDXlya+S0A2Lwo5Y/vOonV8tjqIBy8441htlxpam1iXZyqTa4upANri2wmG2gy0o0281JobbS24pLqUJygOZUk31bcpRr+iExz4MNdHY/vRAbqhRFMT1NUqbm5i8w4MrymyB+zvaxkbSb8W3jh+hYxTwyl9Jc9XehngFjF/CKZ0z8u/HP419g/zR3F/CKZ0z8u/HP419g/zQBil1VL65hCUqBl3dCq9tZyIXcd6ywNfIYX/Y+fUiiyi0NqdUGEkISUgq7wKiE+Mxpwf3ep9N/wADEDaDRKtKy7Us29TihpIQkqZeJIHKQ6BfwQFk2/NTUzJXkH2EMvl1a3FskAaJxGxDhN7rHFG1Pv0egD0yo86Ks/O0zzL/AF0eqHRpsTipubcllEsBhKWELTqC89znUeUwHcHd2qXTT6BiFN74J/Y0/iIbMHd2qXTT6BiFN74J/Y0/iIBsxbwmmdLV6u/HlHv2roCPTLj1i3hNM6Wr1d+N6aQrd5nMwymWEvl47hxS78lrG0Bgwb3ap9OPoGIVXvgoOiI/EQ1YN7tUunH0DEBcT0pUph1yWUoKU1LpQVDYbEaxeAN4s4VTOlq9XejdWKu8ysJbkn5kFNyttTIANyMvbHEm+oHZbWIoxXSX3zLOSy2kOS7xdGlSpSTdtaLWSQfj328UZNFWfnaZ5l/roCmTxm86XEt02bUWl6Jzs5fsVhKVW1va+xUk6tWuJUcaPMNqeeps2htGtSiuXNgTbYHr7SNkEcJ0l+XTMKmFtLdffL50SVJSLttosAok/Evt44XcQ1Rc1h5Uy4EhbrCFqCQQASpOy5Jt4YA3ivhVM6Uv1d6BNTqDjNaWW5Z2ZJkGgQ2psFPbndZ0i0jxQVxXwqmdKX6u9FbPv479XtendgBlAn5xhc2pVMmjp5kvps5L6gW20WN3tt0HZyiN/sgvKXSH1qQppSkIJQoglPZp1EpJF/oMVNVOpPvTYl1SKGpd8sDStOqUbIQu5KXQPj22cUY8QVRc1h8zLgSFustLUEggAlaNlyTbwwDPiOvbl0KQy4+t9wtoQ2UA3CFLOtagLZUnjjDvkmua5vzkt10TFfC6Z0pfq70bW6us1FcpZOjTKofBsc2ZTjiCL3tayBxXvfXAB/Y/fUsVFa21NKM6slCiklPaWdRKSU+IwFc+DDXR2P70Qw4O93U+nL9AxC858GGujsf3ogGXFPDKX0lz1d6GeFjFPDKX0lz1d6GeAWMX8IpnTPy78c/jX2D/ADR3F/CKZ0z8u/Eyn26vbVuC1/8AegA9Ioan5qorTOTcuBN5crKmwk9oZNznbUb67beIRXjOkPykjMTTVSqCltIK0hS2Sknv2ZBt9Bg5g/u9T6b/AIGIV8G4opwpUvKTTiTZkIdbU24R9B7CxgGY4Rc5zqXlsdRAYUZ/2wMp7ZVDR7mD987ObMXCi19Da1hyeGK8SY0knHpBSHswamS44dG52KdC6m/uPlKSPDBfftS9LptMnSZNHn0Tl8t75b5Nl9cBPY9lS0qoNlxx0pnSM7hBUrtDG0pSB3tQhcwhgsTVJl0uz08lp1lOZpK2ggDkF2SbfSYZPY/nEPKqDzZzNrnCUqsRcaFkXsQDtBhbmE2wnY//AMifxEA1YsWDM0yxB/a1ervxlrDLsxVNzJmpmXbTKJesyUC6i6pNznQriA8UWzdKpVOKJlTDEurNlQtLRuFEHZlSSNWaMdDrTE1WHFsL0iUyKEk5VDXplG3ZAcREBfLYHDZcKKlUElxekc7Yx2SrBNz2jblSkeCOVDA4fbUy7UqgttYspJcYsR5iF0e1Qm6h7YNsqdM0SguNKWcmiatYhJFs2f8ArGnSYc+Zlf8A11/ogGHeqvnSo+cY6iOpwms7KpUT/uMdRC7pMOfMyv8A66/0RvpFeocqorl9CypQyqKGXASNtjZHLAE8EvLG7WnX3H9DNKaQt0pzZdE0qxypA2qVxccLTnwWR0Vv+5Map6oYfecU66iXccWbqUphZJPfOSMuM8U09VMelZVwe4SlttDTg1BSTYdhbYIBoxXwqmdKX6u9FbPv479XtendgbUcSy03OU5Eu5pFJmFrUMixYaB4XupIG0geGCbST7duGxt7XtC/++7ATBqhpKkCQP25foGIw4xpzctRHJZtRUhpttCSogqIC02vYAX8EUULDMnMv1FyYlmXlidUkKWgEhIZZNtfFck+GMSHsOaiGpblH7Ov9EAy4r4XTOlL9Xejwz79u/V7Pp3oB4hxpJOTMgtD10tPrW4dG52KSw6kH3HylJHhjw1jOSFWcmNN2oybbQXo3LZw66op9zfUFJPhgD2Dvd1Ppy/QMQvOfBhro7H96INtY1paNJo3kpLii4uzTnZKIAzHsNZsEjwCAziDvZaFjfc7Gq2v3aOKAY8U8MpfSXPV3oZ4WMU8MpfSXPV3oZ4BZxow8VSbrLC3yxM6VaEKQk5dE6i4zqA2rTxxzfJNc1TfnZbroZ4kAhUOenGXJtaqZMkTD+mTZ2X1DRtose3bboJ1cogtvkmuapvzst10M8SAWN8k1zVN+dluuib5Jrmqb87LddDPEgFjfJNc1TfnZbroDYynJ2bkn5VFMmUqdRlBU7L2BuNtnrx9AiQCzvjmuapvzst10Bkzs77YGb9rJnIZZLGXSy98wcUu/drWsYf4kAsb5Jrmqb87LddE3yTXNU352W66GeJALG+Sa5qm/Oy3XRN8k1zVN+dluuhniQCxvkmuapvzst10TfJNc1TfnZbroZ4kAsb5Jrmqb87LddE3yTXNU352W66GeJAINAnp1hc2pVMmTp5kvps7L6gW20WPbtt0E+EQX3yTXNU352W66GeJALG+Sa5qm/Oy3XRN8k1zVN+dluuhniQCxvkmuapvzst10TfJNc1TfnZbroZ4kAlvvTU1NyKlSL7CGHluLW44yRYsuIGpDhN8yhxQ6RIkB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5180" name="Picture 12" descr="http://www.uefap.com/images/maz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99" y="1966890"/>
            <a:ext cx="1598656" cy="159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5182" name="Picture 14" descr="http://uunions.umich.edu/billiards/files/billiards/field/image/chesspiec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785" y="2005787"/>
            <a:ext cx="2351615" cy="156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5925" y="4724401"/>
            <a:ext cx="1848275" cy="157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ttps://s3.amazonaws.com/coursera/topics/ml/large-icon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6" r="19852"/>
          <a:stretch/>
        </p:blipFill>
        <p:spPr bwMode="auto">
          <a:xfrm>
            <a:off x="7154045" y="4741531"/>
            <a:ext cx="1608955" cy="151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5184" name="Picture 16" descr="http://algoval.essex.ac.uk:8080/icdar2005/images/digit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710" y="4724401"/>
            <a:ext cx="1578690" cy="157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5188" name="Picture 20" descr="http://static2.businessinsider.com/image/517fb1f1eab8ea7968000004/this-is-what-a-google-self-driving-car-sees-at-a-stopligh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52" y="4741531"/>
            <a:ext cx="2175660" cy="157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12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dirty="0"/>
              <a:t>Making decisions under uncertainty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4525963"/>
          </a:xfrm>
        </p:spPr>
        <p:txBody>
          <a:bodyPr/>
          <a:lstStyle/>
          <a:p>
            <a:r>
              <a:rPr lang="en-US" sz="2400" dirty="0" smtClean="0"/>
              <a:t>More generally: the expected utility of an action is defined as: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accent2"/>
                </a:solidFill>
              </a:rPr>
              <a:t>EU(a) = </a:t>
            </a:r>
            <a:r>
              <a:rPr lang="en-US" dirty="0" err="1" smtClean="0">
                <a:solidFill>
                  <a:schemeClr val="accent2"/>
                </a:solidFill>
                <a:latin typeface="Times New Roman"/>
                <a:cs typeface="Times New Roman"/>
              </a:rPr>
              <a:t>Σ</a:t>
            </a:r>
            <a:r>
              <a:rPr lang="en-US" sz="2400" baseline="-25000" dirty="0" err="1" smtClean="0">
                <a:solidFill>
                  <a:schemeClr val="accent2"/>
                </a:solidFill>
              </a:rPr>
              <a:t>outcomes</a:t>
            </a:r>
            <a:r>
              <a:rPr lang="en-US" sz="2400" baseline="-25000" dirty="0" smtClean="0">
                <a:solidFill>
                  <a:schemeClr val="accent2"/>
                </a:solidFill>
              </a:rPr>
              <a:t> of a</a:t>
            </a:r>
            <a:r>
              <a:rPr lang="en-US" sz="2400" dirty="0" smtClean="0">
                <a:solidFill>
                  <a:schemeClr val="accent2"/>
                </a:solidFill>
              </a:rPr>
              <a:t> P(outcome</a:t>
            </a:r>
            <a:r>
              <a:rPr lang="en-US" sz="8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|</a:t>
            </a:r>
            <a:r>
              <a:rPr lang="en-US" sz="8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a) U(outcome)</a:t>
            </a:r>
            <a:br>
              <a:rPr lang="en-US" sz="2400" dirty="0" smtClean="0">
                <a:solidFill>
                  <a:schemeClr val="accent2"/>
                </a:solidFill>
              </a:rPr>
            </a:br>
            <a:endParaRPr lang="en-US" sz="2400" dirty="0" smtClean="0">
              <a:solidFill>
                <a:schemeClr val="accent2"/>
              </a:solidFill>
            </a:endParaRPr>
          </a:p>
          <a:p>
            <a:r>
              <a:rPr lang="en-US" sz="2400" b="1" dirty="0" smtClean="0">
                <a:solidFill>
                  <a:schemeClr val="accent2"/>
                </a:solidFill>
              </a:rPr>
              <a:t>Utility </a:t>
            </a:r>
            <a:r>
              <a:rPr lang="en-US" sz="2400" b="1" dirty="0">
                <a:solidFill>
                  <a:schemeClr val="accent2"/>
                </a:solidFill>
              </a:rPr>
              <a:t>theory</a:t>
            </a:r>
            <a:r>
              <a:rPr lang="en-US" sz="2400" b="1" dirty="0"/>
              <a:t> </a:t>
            </a:r>
            <a:r>
              <a:rPr lang="en-US" sz="2400" dirty="0"/>
              <a:t>is used to represent and infer </a:t>
            </a:r>
            <a:r>
              <a:rPr lang="en-US" sz="2400" dirty="0" smtClean="0"/>
              <a:t>preferences</a:t>
            </a:r>
            <a:endParaRPr lang="en-US" sz="2400" dirty="0"/>
          </a:p>
          <a:p>
            <a:r>
              <a:rPr lang="en-US" sz="2400" b="1" dirty="0">
                <a:solidFill>
                  <a:schemeClr val="accent2"/>
                </a:solidFill>
              </a:rPr>
              <a:t>Decision theory</a:t>
            </a:r>
            <a:r>
              <a:rPr lang="en-US" sz="2400" b="1" dirty="0"/>
              <a:t> </a:t>
            </a:r>
            <a:r>
              <a:rPr lang="en-US" sz="2400" dirty="0"/>
              <a:t>= probability theory + utility </a:t>
            </a:r>
            <a:r>
              <a:rPr lang="en-US" sz="2400" dirty="0" smtClean="0"/>
              <a:t>theory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Monty Hall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10600" cy="4525963"/>
          </a:xfrm>
        </p:spPr>
        <p:txBody>
          <a:bodyPr/>
          <a:lstStyle/>
          <a:p>
            <a:r>
              <a:rPr lang="en-US" sz="2400" dirty="0" smtClean="0"/>
              <a:t>You’re a contestant on a game show. You see three closed doors, and behind one of them is a prize. You choose one door, and the host opens one of the other doors and reveals that there is no prize behind it. Then he offers you a chance to switch to the remaining door. Should you take it?</a:t>
            </a:r>
            <a:endParaRPr lang="en-US" sz="2400" dirty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605551"/>
            <a:ext cx="3581400" cy="271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52600" y="6412468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http://en.wikipedia.org/wiki/Monty_Hall_problem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Monty Hall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With probability 1/3, you picked the correct door, and with probability 2/3, picked the wrong door. If you picked the correct door and then you switch, you lose. If you picked the wrong door and then you switch, you win the prize.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Expected utility of switching: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EU(Switch) = (1/3) * 0 + (2/3) * Prize</a:t>
            </a:r>
          </a:p>
          <a:p>
            <a:r>
              <a:rPr lang="en-US" sz="2800" dirty="0" smtClean="0"/>
              <a:t>Expected utility of not switching: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EU(Not switch) = (1/3) * Prize + (2/3) *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probabilities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r>
              <a:rPr lang="en-US" sz="2400" b="1" dirty="0" err="1" smtClean="0">
                <a:solidFill>
                  <a:srgbClr val="0066FF"/>
                </a:solidFill>
              </a:rPr>
              <a:t>Frequentism</a:t>
            </a:r>
            <a:endParaRPr lang="en-US" sz="2400" b="1" dirty="0" smtClean="0">
              <a:solidFill>
                <a:srgbClr val="0066FF"/>
              </a:solidFill>
            </a:endParaRPr>
          </a:p>
          <a:p>
            <a:pPr lvl="1"/>
            <a:r>
              <a:rPr lang="en-US" sz="2000" dirty="0" smtClean="0"/>
              <a:t>Probabilities are relative frequencies</a:t>
            </a:r>
          </a:p>
          <a:p>
            <a:pPr lvl="1"/>
            <a:r>
              <a:rPr lang="en-US" sz="2000" dirty="0" smtClean="0"/>
              <a:t>For example, if we toss a coin many times, </a:t>
            </a:r>
            <a:r>
              <a:rPr lang="en-US" sz="2000" dirty="0" smtClean="0">
                <a:solidFill>
                  <a:srgbClr val="0066FF"/>
                </a:solidFill>
              </a:rPr>
              <a:t>P(heads)</a:t>
            </a:r>
            <a:r>
              <a:rPr lang="en-US" sz="2000" dirty="0" smtClean="0"/>
              <a:t> is the proportion of the time the coin will come up heads</a:t>
            </a:r>
          </a:p>
          <a:p>
            <a:pPr lvl="1"/>
            <a:r>
              <a:rPr lang="en-US" sz="2000" dirty="0" smtClean="0"/>
              <a:t>But what if we’re dealing with events that only happen once?</a:t>
            </a:r>
          </a:p>
          <a:p>
            <a:pPr lvl="2"/>
            <a:r>
              <a:rPr lang="en-US" sz="1600" dirty="0" smtClean="0"/>
              <a:t>E.g., what is the probability that Team X will win the </a:t>
            </a:r>
            <a:r>
              <a:rPr lang="en-US" sz="1600" dirty="0" err="1" smtClean="0"/>
              <a:t>Superbowl</a:t>
            </a:r>
            <a:r>
              <a:rPr lang="en-US" sz="1600" dirty="0" smtClean="0"/>
              <a:t> this year?</a:t>
            </a:r>
          </a:p>
          <a:p>
            <a:pPr lvl="2"/>
            <a:r>
              <a:rPr lang="en-US" sz="1600" dirty="0" smtClean="0"/>
              <a:t>“Reference class” problem</a:t>
            </a:r>
          </a:p>
          <a:p>
            <a:r>
              <a:rPr lang="en-US" sz="2400" b="1" dirty="0" smtClean="0">
                <a:solidFill>
                  <a:srgbClr val="0066FF"/>
                </a:solidFill>
              </a:rPr>
              <a:t>Subjectivism</a:t>
            </a:r>
          </a:p>
          <a:p>
            <a:pPr lvl="1"/>
            <a:r>
              <a:rPr lang="en-US" sz="2000" dirty="0" smtClean="0"/>
              <a:t>Probabilities are degrees of belief </a:t>
            </a:r>
          </a:p>
          <a:p>
            <a:pPr lvl="1"/>
            <a:r>
              <a:rPr lang="en-US" sz="2000" dirty="0" smtClean="0"/>
              <a:t>But then, how do we assign belief values to statements?</a:t>
            </a:r>
          </a:p>
          <a:p>
            <a:pPr lvl="1"/>
            <a:r>
              <a:rPr lang="en-US" sz="2000" dirty="0"/>
              <a:t>W</a:t>
            </a:r>
            <a:r>
              <a:rPr lang="en-US" sz="2000" dirty="0" smtClean="0"/>
              <a:t>hat would constrain agents to hold consistent beliefs?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Rational Bettor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sz="2400" dirty="0" smtClean="0"/>
              <a:t>Why should a rational agent hold beliefs that are consistent with axioms of probability?</a:t>
            </a:r>
          </a:p>
          <a:p>
            <a:pPr lvl="1"/>
            <a:r>
              <a:rPr lang="en-US" sz="2000" dirty="0" smtClean="0"/>
              <a:t>For example, </a:t>
            </a:r>
            <a:r>
              <a:rPr lang="en-US" sz="2000" dirty="0" smtClean="0">
                <a:solidFill>
                  <a:srgbClr val="0066FF"/>
                </a:solidFill>
              </a:rPr>
              <a:t>P(A) + P(</a:t>
            </a:r>
            <a:r>
              <a:rPr lang="en-US" sz="2000" dirty="0">
                <a:solidFill>
                  <a:srgbClr val="0066FF"/>
                </a:solidFill>
                <a:cs typeface="Times New Roman"/>
              </a:rPr>
              <a:t>¬</a:t>
            </a:r>
            <a:r>
              <a:rPr lang="en-US" sz="2000" dirty="0" smtClean="0">
                <a:solidFill>
                  <a:srgbClr val="0066FF"/>
                </a:solidFill>
              </a:rPr>
              <a:t>A) = 1</a:t>
            </a:r>
          </a:p>
          <a:p>
            <a:endParaRPr lang="en-US" sz="2400" dirty="0" smtClean="0"/>
          </a:p>
          <a:p>
            <a:r>
              <a:rPr lang="en-US" sz="2400" dirty="0" smtClean="0"/>
              <a:t>If an agent has some degree of belief in proposition </a:t>
            </a:r>
            <a:r>
              <a:rPr lang="en-US" sz="2400" dirty="0" smtClean="0">
                <a:cs typeface="Times New Roman" pitchFamily="18" charset="0"/>
                <a:sym typeface="Symbol"/>
              </a:rPr>
              <a:t>A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smtClean="0"/>
              <a:t>he/she should be able to decide whether or not to accept </a:t>
            </a:r>
            <a:br>
              <a:rPr lang="en-US" sz="2400" dirty="0" smtClean="0"/>
            </a:br>
            <a:r>
              <a:rPr lang="en-US" sz="2400" dirty="0" smtClean="0"/>
              <a:t>a bet for/against </a:t>
            </a:r>
            <a:r>
              <a:rPr lang="en-US" sz="2400" dirty="0" smtClean="0">
                <a:cs typeface="Times New Roman" pitchFamily="18" charset="0"/>
                <a:sym typeface="Symbol"/>
              </a:rPr>
              <a:t>A</a:t>
            </a:r>
            <a:r>
              <a:rPr lang="en-US" sz="2400" dirty="0"/>
              <a:t> (</a:t>
            </a:r>
            <a:r>
              <a:rPr lang="en-US" sz="2400" dirty="0" smtClean="0"/>
              <a:t>De </a:t>
            </a:r>
            <a:r>
              <a:rPr lang="en-US" sz="2400" dirty="0" err="1" smtClean="0"/>
              <a:t>Finetti</a:t>
            </a:r>
            <a:r>
              <a:rPr lang="en-US" sz="2400" dirty="0" smtClean="0"/>
              <a:t>, 1931): 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f the agent believes that </a:t>
            </a:r>
            <a:r>
              <a:rPr lang="en-US" sz="2000" dirty="0" smtClean="0">
                <a:solidFill>
                  <a:srgbClr val="0066FF"/>
                </a:solidFill>
              </a:rPr>
              <a:t>P(</a:t>
            </a:r>
            <a:r>
              <a:rPr lang="en-US" sz="2000" dirty="0" smtClean="0">
                <a:solidFill>
                  <a:srgbClr val="0066FF"/>
                </a:solidFill>
                <a:cs typeface="Times New Roman" pitchFamily="18" charset="0"/>
                <a:sym typeface="Symbol"/>
              </a:rPr>
              <a:t>A</a:t>
            </a:r>
            <a:r>
              <a:rPr lang="en-US" sz="2000" dirty="0" smtClean="0">
                <a:solidFill>
                  <a:srgbClr val="0066FF"/>
                </a:solidFill>
              </a:rPr>
              <a:t>) = 0.4</a:t>
            </a:r>
            <a:r>
              <a:rPr lang="en-US" sz="2000" dirty="0" smtClean="0"/>
              <a:t>, should he/she agree to bet </a:t>
            </a:r>
            <a:r>
              <a:rPr lang="en-US" sz="2000" dirty="0" smtClean="0">
                <a:solidFill>
                  <a:srgbClr val="0066FF"/>
                </a:solidFill>
              </a:rPr>
              <a:t>$4</a:t>
            </a:r>
            <a:r>
              <a:rPr lang="en-US" sz="2000" dirty="0" smtClean="0"/>
              <a:t> that A will occur against </a:t>
            </a:r>
            <a:r>
              <a:rPr lang="en-US" sz="2000" dirty="0" smtClean="0">
                <a:solidFill>
                  <a:srgbClr val="0066FF"/>
                </a:solidFill>
              </a:rPr>
              <a:t>$6</a:t>
            </a:r>
            <a:r>
              <a:rPr lang="en-US" sz="2000" dirty="0" smtClean="0"/>
              <a:t> that </a:t>
            </a:r>
            <a:r>
              <a:rPr lang="en-US" sz="2000" dirty="0" smtClean="0">
                <a:cs typeface="Times New Roman" pitchFamily="18" charset="0"/>
                <a:sym typeface="Symbol"/>
              </a:rPr>
              <a:t>A</a:t>
            </a:r>
            <a:r>
              <a:rPr lang="en-US" sz="2000" dirty="0" smtClean="0"/>
              <a:t> will not occur?</a:t>
            </a:r>
          </a:p>
          <a:p>
            <a:pPr lvl="1"/>
            <a:endParaRPr lang="en-US" sz="2000" dirty="0" smtClean="0"/>
          </a:p>
          <a:p>
            <a:r>
              <a:rPr lang="en-US" sz="2400" b="1" dirty="0" smtClean="0"/>
              <a:t>Theorem:</a:t>
            </a:r>
            <a:r>
              <a:rPr lang="en-US" sz="2400" dirty="0" smtClean="0"/>
              <a:t> An agent who holds beliefs inconsistent with axioms of probability can be convinced to accept a combination of bets that is guaranteed to lose them money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Motivation: Why use probability?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Laziness, Ignorance, and Randomness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Rational Bettor Theorem</a:t>
            </a:r>
          </a:p>
          <a:p>
            <a:r>
              <a:rPr lang="en-US" dirty="0" smtClean="0"/>
              <a:t>Review of Key Concepts</a:t>
            </a:r>
          </a:p>
          <a:p>
            <a:pPr lvl="1"/>
            <a:r>
              <a:rPr lang="en-US" dirty="0" smtClean="0"/>
              <a:t>Outcomes, Events, and Random Variables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Joint, Marginal, and Conditional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Independence and Conditional Independence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 smtClean="0"/>
              <a:t>Outcomes of an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The SET OF POSSIBLE OUTCOMES (a.k.a. the “sample space”) is a listing of all of the things that might happen: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Mutually exclusive.  It’s not possible that two different outcomes might both happen.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Collectively exhaustive.  Every outcome that could possibly happen is one of the items in the list.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Finest grain.  After the experiment occurs, somebody tells you the outcome, and there is nothing else you need to know.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Example experiment</a:t>
            </a:r>
            <a:r>
              <a:rPr lang="en-US" sz="2400" dirty="0" smtClean="0"/>
              <a:t>: Alice, Bob, Carol and Duane run a 10km race to decide who will buy pizza tonight.</a:t>
            </a:r>
          </a:p>
          <a:p>
            <a:pPr marL="0" indent="0">
              <a:buNone/>
            </a:pPr>
            <a:r>
              <a:rPr lang="en-US" sz="2400" b="1" dirty="0" smtClean="0"/>
              <a:t>Outcome</a:t>
            </a:r>
            <a:r>
              <a:rPr lang="en-US" sz="2400" dirty="0" smtClean="0"/>
              <a:t> = a listing of the exact finishing times of each participant.</a:t>
            </a:r>
            <a:endParaRPr lang="en-US" sz="24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525963"/>
          </a:xfrm>
        </p:spPr>
        <p:txBody>
          <a:bodyPr/>
          <a:lstStyle/>
          <a:p>
            <a:r>
              <a:rPr lang="en-US" sz="2400" dirty="0" smtClean="0"/>
              <a:t>Probabilistic statements are defined over </a:t>
            </a:r>
            <a:r>
              <a:rPr lang="en-US" sz="2400" i="1" dirty="0" smtClean="0"/>
              <a:t>events</a:t>
            </a:r>
            <a:r>
              <a:rPr lang="en-US" sz="2400" dirty="0" smtClean="0"/>
              <a:t>, or sets of world states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i="1" dirty="0" smtClean="0">
                <a:solidFill>
                  <a:srgbClr val="0066FF"/>
                </a:solidFill>
              </a:rPr>
              <a:t>A = “It </a:t>
            </a:r>
            <a:r>
              <a:rPr lang="en-US" sz="2000" i="1" dirty="0" smtClean="0">
                <a:solidFill>
                  <a:srgbClr val="0066FF"/>
                </a:solidFill>
              </a:rPr>
              <a:t>is raining”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i="1" dirty="0" smtClean="0">
                <a:solidFill>
                  <a:srgbClr val="0066FF"/>
                </a:solidFill>
              </a:rPr>
              <a:t>B = “The </a:t>
            </a:r>
            <a:r>
              <a:rPr lang="en-US" sz="2000" i="1" dirty="0" smtClean="0">
                <a:solidFill>
                  <a:srgbClr val="0066FF"/>
                </a:solidFill>
              </a:rPr>
              <a:t>weather is either cloudy or snowy”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i="1" dirty="0" smtClean="0">
                <a:solidFill>
                  <a:srgbClr val="0066FF"/>
                </a:solidFill>
              </a:rPr>
              <a:t>C = “The </a:t>
            </a:r>
            <a:r>
              <a:rPr lang="en-US" sz="2000" i="1" dirty="0" smtClean="0">
                <a:solidFill>
                  <a:srgbClr val="0066FF"/>
                </a:solidFill>
              </a:rPr>
              <a:t>sum of the two dice rolls is 11”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i="1" dirty="0" smtClean="0">
                <a:solidFill>
                  <a:srgbClr val="0066FF"/>
                </a:solidFill>
              </a:rPr>
              <a:t>D = “My </a:t>
            </a:r>
            <a:r>
              <a:rPr lang="en-US" sz="2000" i="1" dirty="0" smtClean="0">
                <a:solidFill>
                  <a:srgbClr val="0066FF"/>
                </a:solidFill>
              </a:rPr>
              <a:t>car is going between 30 and 50 miles per hour”</a:t>
            </a:r>
          </a:p>
          <a:p>
            <a:r>
              <a:rPr lang="en-US" sz="2400" dirty="0" smtClean="0"/>
              <a:t>An EVENT is a SET of OUTCOMES</a:t>
            </a:r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solidFill>
                  <a:srgbClr val="0066FF"/>
                </a:solidFill>
              </a:rPr>
              <a:t>B</a:t>
            </a:r>
            <a:r>
              <a:rPr lang="en-US" sz="2000" dirty="0" smtClean="0">
                <a:solidFill>
                  <a:srgbClr val="0066FF"/>
                </a:solidFill>
              </a:rPr>
              <a:t> = { outcomes : cloudy OR snowy }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66FF"/>
                </a:solidFill>
              </a:rPr>
              <a:t>C = { outcomes : d1+d2 = 11 }</a:t>
            </a:r>
            <a:endParaRPr lang="en-US" sz="2000" dirty="0" smtClean="0">
              <a:solidFill>
                <a:srgbClr val="0066FF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66FF"/>
                </a:solidFill>
              </a:rPr>
              <a:t> </a:t>
            </a:r>
            <a:r>
              <a:rPr lang="en-US" dirty="0" smtClean="0"/>
              <a:t>Notation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66FF"/>
                </a:solidFill>
              </a:rPr>
              <a:t>P(</a:t>
            </a:r>
            <a:r>
              <a:rPr lang="en-US" dirty="0" smtClean="0">
                <a:solidFill>
                  <a:srgbClr val="0066FF"/>
                </a:solidFill>
                <a:cs typeface="Times New Roman" pitchFamily="18" charset="0"/>
                <a:sym typeface="Symbol"/>
              </a:rPr>
              <a:t>A</a:t>
            </a:r>
            <a:r>
              <a:rPr lang="en-US" dirty="0" smtClean="0">
                <a:solidFill>
                  <a:srgbClr val="0066FF"/>
                </a:solidFill>
              </a:rPr>
              <a:t>)</a:t>
            </a:r>
            <a:r>
              <a:rPr lang="en-US" dirty="0" smtClean="0"/>
              <a:t> is the probability of the set of world states </a:t>
            </a:r>
            <a:r>
              <a:rPr lang="en-US" dirty="0" smtClean="0"/>
              <a:t>(outcomes) in </a:t>
            </a:r>
            <a:r>
              <a:rPr lang="en-US" dirty="0" smtClean="0"/>
              <a:t>which proposition </a:t>
            </a:r>
            <a:r>
              <a:rPr lang="en-US" dirty="0" smtClean="0">
                <a:cs typeface="Times New Roman" pitchFamily="18" charset="0"/>
                <a:sym typeface="Symbol"/>
              </a:rPr>
              <a:t>A</a:t>
            </a:r>
            <a:r>
              <a:rPr lang="en-US" dirty="0" smtClean="0"/>
              <a:t> holds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9787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Kolmogorov’s</a:t>
            </a:r>
            <a:r>
              <a:rPr lang="en-US" dirty="0" smtClean="0"/>
              <a:t> axioms </a:t>
            </a:r>
            <a:r>
              <a:rPr lang="en-US" dirty="0"/>
              <a:t>of probability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For any </a:t>
            </a:r>
            <a:r>
              <a:rPr lang="en-US" sz="2400" dirty="0" smtClean="0"/>
              <a:t>propositions (events) </a:t>
            </a:r>
            <a:r>
              <a:rPr lang="en-US" sz="2400" dirty="0" smtClean="0">
                <a:cs typeface="Times New Roman" pitchFamily="18" charset="0"/>
                <a:sym typeface="Symbol"/>
              </a:rPr>
              <a:t>A</a:t>
            </a:r>
            <a:r>
              <a:rPr lang="en-US" sz="2400" dirty="0" smtClean="0"/>
              <a:t>, </a:t>
            </a:r>
            <a:r>
              <a:rPr lang="en-US" sz="2400" dirty="0" smtClean="0">
                <a:sym typeface="Symbol"/>
              </a:rPr>
              <a:t>B</a:t>
            </a:r>
            <a:endParaRPr lang="en-US" sz="2400" dirty="0"/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solidFill>
                  <a:srgbClr val="0066FF"/>
                </a:solidFill>
              </a:rPr>
              <a:t>0 </a:t>
            </a:r>
            <a:r>
              <a:rPr lang="en-US" sz="2400" dirty="0">
                <a:solidFill>
                  <a:srgbClr val="0066FF"/>
                </a:solidFill>
                <a:cs typeface="Arial" charset="0"/>
              </a:rPr>
              <a:t>≤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dirty="0" smtClean="0">
                <a:solidFill>
                  <a:srgbClr val="0066FF"/>
                </a:solidFill>
              </a:rPr>
              <a:t>P(</a:t>
            </a:r>
            <a:r>
              <a:rPr lang="en-US" sz="2400" dirty="0" smtClean="0">
                <a:solidFill>
                  <a:srgbClr val="0066FF"/>
                </a:solidFill>
                <a:cs typeface="Times New Roman" pitchFamily="18" charset="0"/>
                <a:sym typeface="Symbol"/>
              </a:rPr>
              <a:t>A</a:t>
            </a:r>
            <a:r>
              <a:rPr lang="en-US" sz="2400" dirty="0" smtClean="0">
                <a:solidFill>
                  <a:srgbClr val="0066FF"/>
                </a:solidFill>
              </a:rPr>
              <a:t>) </a:t>
            </a:r>
            <a:r>
              <a:rPr lang="en-US" sz="2400" dirty="0">
                <a:solidFill>
                  <a:srgbClr val="0066FF"/>
                </a:solidFill>
                <a:cs typeface="Arial" charset="0"/>
              </a:rPr>
              <a:t>≤</a:t>
            </a:r>
            <a:r>
              <a:rPr lang="en-US" sz="2400" dirty="0">
                <a:solidFill>
                  <a:srgbClr val="0066FF"/>
                </a:solidFill>
              </a:rPr>
              <a:t> 1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66FF"/>
                </a:solidFill>
              </a:rPr>
              <a:t>P(True</a:t>
            </a:r>
            <a:r>
              <a:rPr lang="en-US" sz="2400" dirty="0">
                <a:solidFill>
                  <a:srgbClr val="0066FF"/>
                </a:solidFill>
              </a:rPr>
              <a:t>) = 1 and </a:t>
            </a:r>
            <a:r>
              <a:rPr lang="en-US" sz="2400" dirty="0" smtClean="0">
                <a:solidFill>
                  <a:srgbClr val="0066FF"/>
                </a:solidFill>
              </a:rPr>
              <a:t>P(False</a:t>
            </a:r>
            <a:r>
              <a:rPr lang="en-US" sz="2400" dirty="0">
                <a:solidFill>
                  <a:srgbClr val="0066FF"/>
                </a:solidFill>
              </a:rPr>
              <a:t>) = 0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66FF"/>
                </a:solidFill>
              </a:rPr>
              <a:t>P(</a:t>
            </a:r>
            <a:r>
              <a:rPr lang="en-US" sz="2400" dirty="0" smtClean="0">
                <a:solidFill>
                  <a:srgbClr val="0066FF"/>
                </a:solidFill>
                <a:cs typeface="Times New Roman" pitchFamily="18" charset="0"/>
                <a:sym typeface="Symbol"/>
              </a:rPr>
              <a:t>A</a:t>
            </a:r>
            <a:r>
              <a:rPr lang="en-US" sz="2400" dirty="0" smtClean="0">
                <a:solidFill>
                  <a:srgbClr val="0066FF"/>
                </a:solidFill>
              </a:rPr>
              <a:t> </a:t>
            </a:r>
            <a:r>
              <a:rPr lang="en-US" sz="2400" dirty="0">
                <a:solidFill>
                  <a:srgbClr val="0066FF"/>
                </a:solidFill>
                <a:sym typeface="Symbol" pitchFamily="18" charset="2"/>
              </a:rPr>
              <a:t> </a:t>
            </a:r>
            <a:r>
              <a:rPr lang="en-US" sz="2400" dirty="0" smtClean="0">
                <a:solidFill>
                  <a:srgbClr val="0066FF"/>
                </a:solidFill>
                <a:sym typeface="Symbol"/>
              </a:rPr>
              <a:t>B</a:t>
            </a:r>
            <a:r>
              <a:rPr lang="en-US" sz="2400" dirty="0" smtClean="0">
                <a:solidFill>
                  <a:srgbClr val="0066FF"/>
                </a:solidFill>
              </a:rPr>
              <a:t>) </a:t>
            </a:r>
            <a:r>
              <a:rPr lang="en-US" sz="2400" dirty="0">
                <a:solidFill>
                  <a:srgbClr val="0066FF"/>
                </a:solidFill>
              </a:rPr>
              <a:t>= </a:t>
            </a:r>
            <a:r>
              <a:rPr lang="en-US" sz="2400" dirty="0" smtClean="0">
                <a:solidFill>
                  <a:srgbClr val="0066FF"/>
                </a:solidFill>
              </a:rPr>
              <a:t>P(</a:t>
            </a:r>
            <a:r>
              <a:rPr lang="en-US" sz="2400" dirty="0">
                <a:solidFill>
                  <a:srgbClr val="0066FF"/>
                </a:solidFill>
                <a:cs typeface="Times New Roman" pitchFamily="18" charset="0"/>
                <a:sym typeface="Symbol"/>
              </a:rPr>
              <a:t>A</a:t>
            </a:r>
            <a:r>
              <a:rPr lang="en-US" sz="2400" dirty="0" smtClean="0">
                <a:solidFill>
                  <a:srgbClr val="0066FF"/>
                </a:solidFill>
              </a:rPr>
              <a:t>) </a:t>
            </a:r>
            <a:r>
              <a:rPr lang="en-US" sz="2400" dirty="0">
                <a:solidFill>
                  <a:srgbClr val="0066FF"/>
                </a:solidFill>
              </a:rPr>
              <a:t>+ </a:t>
            </a:r>
            <a:r>
              <a:rPr lang="en-US" sz="2400" dirty="0" smtClean="0">
                <a:solidFill>
                  <a:srgbClr val="0066FF"/>
                </a:solidFill>
              </a:rPr>
              <a:t>P(</a:t>
            </a:r>
            <a:r>
              <a:rPr lang="en-US" sz="2400" dirty="0">
                <a:solidFill>
                  <a:srgbClr val="0066FF"/>
                </a:solidFill>
                <a:sym typeface="Symbol"/>
              </a:rPr>
              <a:t>B</a:t>
            </a:r>
            <a:r>
              <a:rPr lang="en-US" sz="2400" dirty="0" smtClean="0">
                <a:solidFill>
                  <a:srgbClr val="0066FF"/>
                </a:solidFill>
              </a:rPr>
              <a:t>) – P(</a:t>
            </a:r>
            <a:r>
              <a:rPr lang="en-US" sz="2400" dirty="0">
                <a:solidFill>
                  <a:srgbClr val="0066FF"/>
                </a:solidFill>
                <a:cs typeface="Times New Roman" pitchFamily="18" charset="0"/>
                <a:sym typeface="Symbol"/>
              </a:rPr>
              <a:t>A</a:t>
            </a:r>
            <a:r>
              <a:rPr lang="en-US" sz="2400" dirty="0" smtClean="0">
                <a:solidFill>
                  <a:srgbClr val="0066FF"/>
                </a:solidFill>
              </a:rPr>
              <a:t> </a:t>
            </a:r>
            <a:r>
              <a:rPr lang="en-US" sz="2400" dirty="0">
                <a:solidFill>
                  <a:srgbClr val="0066FF"/>
                </a:solidFill>
                <a:sym typeface="Symbol" pitchFamily="18" charset="2"/>
              </a:rPr>
              <a:t>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dirty="0">
                <a:solidFill>
                  <a:srgbClr val="0066FF"/>
                </a:solidFill>
                <a:sym typeface="Symbol"/>
              </a:rPr>
              <a:t>B</a:t>
            </a:r>
            <a:r>
              <a:rPr lang="en-US" sz="2400" dirty="0" smtClean="0">
                <a:solidFill>
                  <a:srgbClr val="0066FF"/>
                </a:solidFill>
              </a:rPr>
              <a:t>)</a:t>
            </a:r>
          </a:p>
          <a:p>
            <a:pPr lvl="2">
              <a:buFont typeface="Arial" pitchFamily="34" charset="0"/>
              <a:buChar char="–"/>
            </a:pPr>
            <a:r>
              <a:rPr lang="en-US" dirty="0" smtClean="0"/>
              <a:t>Subtraction accounts for double-counting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Based on these axioms, what is </a:t>
            </a:r>
            <a:r>
              <a:rPr lang="en-US" sz="2400" dirty="0" smtClean="0">
                <a:solidFill>
                  <a:srgbClr val="0066FF"/>
                </a:solidFill>
              </a:rPr>
              <a:t>P(</a:t>
            </a:r>
            <a:r>
              <a:rPr lang="en-US" sz="2400" dirty="0" smtClean="0">
                <a:solidFill>
                  <a:srgbClr val="0066FF"/>
                </a:solidFill>
                <a:cs typeface="Times New Roman"/>
              </a:rPr>
              <a:t>¬</a:t>
            </a:r>
            <a:r>
              <a:rPr lang="en-US" sz="2400" dirty="0">
                <a:solidFill>
                  <a:srgbClr val="0066FF"/>
                </a:solidFill>
                <a:cs typeface="Times New Roman" pitchFamily="18" charset="0"/>
                <a:sym typeface="Symbol"/>
              </a:rPr>
              <a:t>A</a:t>
            </a:r>
            <a:r>
              <a:rPr lang="en-US" sz="2400" dirty="0" smtClean="0">
                <a:solidFill>
                  <a:srgbClr val="0066FF"/>
                </a:solidFill>
                <a:cs typeface="Times New Roman"/>
              </a:rPr>
              <a:t>)</a:t>
            </a:r>
            <a:r>
              <a:rPr lang="en-US" sz="2400" dirty="0" smtClean="0">
                <a:cs typeface="Times New Roman"/>
              </a:rPr>
              <a:t>?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cs typeface="Times New Roman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cs typeface="Times New Roman"/>
              </a:rPr>
              <a:t>These axioms are sufficient to completely specify probability theory for </a:t>
            </a:r>
            <a:r>
              <a:rPr lang="en-US" sz="2400" i="1" dirty="0" smtClean="0">
                <a:cs typeface="Times New Roman"/>
              </a:rPr>
              <a:t>discrete</a:t>
            </a:r>
            <a:r>
              <a:rPr lang="en-US" sz="2400" dirty="0" smtClean="0">
                <a:cs typeface="Times New Roman"/>
              </a:rPr>
              <a:t> random variables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cs typeface="Times New Roman"/>
              </a:rPr>
              <a:t>For continuous variables, need </a:t>
            </a:r>
            <a:r>
              <a:rPr lang="en-US" sz="2000" i="1" dirty="0" smtClean="0">
                <a:cs typeface="Times New Roman"/>
              </a:rPr>
              <a:t>density functions</a:t>
            </a:r>
            <a:endParaRPr lang="en-US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 = Atomic </a:t>
            </a:r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OUTCOME or ATOMIC EVENT:</a:t>
            </a:r>
            <a:r>
              <a:rPr lang="en-US" sz="2400" dirty="0" smtClean="0"/>
              <a:t> is a </a:t>
            </a:r>
            <a:r>
              <a:rPr lang="en-US" sz="2400" dirty="0"/>
              <a:t>complete specification of the state of the </a:t>
            </a:r>
            <a:r>
              <a:rPr lang="en-US" sz="2400" dirty="0" smtClean="0"/>
              <a:t>world, or a complete assignment of domain values to all random variables</a:t>
            </a:r>
          </a:p>
          <a:p>
            <a:pPr lvl="1"/>
            <a:r>
              <a:rPr lang="en-US" sz="2000" dirty="0" smtClean="0"/>
              <a:t>Atomic events are mutually exclusive and exhaustive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 smtClean="0"/>
              <a:t>E.g</a:t>
            </a:r>
            <a:r>
              <a:rPr lang="en-US" sz="2400" dirty="0"/>
              <a:t>., if the world consists of only two Boolean variables </a:t>
            </a:r>
            <a:r>
              <a:rPr lang="en-US" sz="2400" i="1" dirty="0"/>
              <a:t>Cavity</a:t>
            </a:r>
            <a:r>
              <a:rPr lang="en-US" sz="2400" dirty="0"/>
              <a:t> and </a:t>
            </a:r>
            <a:r>
              <a:rPr lang="en-US" sz="2400" i="1" dirty="0"/>
              <a:t>Toothache</a:t>
            </a:r>
            <a:r>
              <a:rPr lang="en-US" sz="2400" dirty="0"/>
              <a:t>, then there are </a:t>
            </a:r>
            <a:r>
              <a:rPr lang="en-US" sz="2400" dirty="0" smtClean="0"/>
              <a:t>four </a:t>
            </a:r>
            <a:r>
              <a:rPr lang="en-US" sz="2400" dirty="0" smtClean="0"/>
              <a:t>outcomes</a:t>
            </a:r>
            <a:r>
              <a:rPr lang="en-US" sz="2400" dirty="0" smtClean="0"/>
              <a:t>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	</a:t>
            </a:r>
            <a:r>
              <a:rPr lang="en-US" sz="2000" dirty="0">
                <a:solidFill>
                  <a:srgbClr val="0066FF"/>
                </a:solidFill>
                <a:cs typeface="Times New Roman"/>
              </a:rPr>
              <a:t>¬</a:t>
            </a:r>
            <a:r>
              <a:rPr lang="en-US" sz="2000" i="1" dirty="0" smtClean="0">
                <a:solidFill>
                  <a:srgbClr val="0066FF"/>
                </a:solidFill>
              </a:rPr>
              <a:t>Cavity </a:t>
            </a:r>
            <a:r>
              <a:rPr lang="en-US" sz="2000" dirty="0" smtClean="0">
                <a:solidFill>
                  <a:srgbClr val="0066FF"/>
                </a:solidFill>
                <a:sym typeface="Symbol" pitchFamily="18" charset="2"/>
              </a:rPr>
              <a:t> </a:t>
            </a:r>
            <a:r>
              <a:rPr lang="en-US" sz="2000" dirty="0">
                <a:solidFill>
                  <a:srgbClr val="0066FF"/>
                </a:solidFill>
                <a:cs typeface="Times New Roman"/>
              </a:rPr>
              <a:t>¬</a:t>
            </a:r>
            <a:r>
              <a:rPr lang="en-US" sz="2000" i="1" dirty="0" smtClean="0">
                <a:solidFill>
                  <a:srgbClr val="0066FF"/>
                </a:solidFill>
              </a:rPr>
              <a:t>Toothache</a:t>
            </a:r>
            <a:r>
              <a:rPr lang="en-US" sz="2000" i="1" dirty="0" smtClean="0">
                <a:solidFill>
                  <a:srgbClr val="0066FF"/>
                </a:solidFill>
              </a:rPr>
              <a:t/>
            </a:r>
            <a:br>
              <a:rPr lang="en-US" sz="2000" i="1" dirty="0" smtClean="0">
                <a:solidFill>
                  <a:srgbClr val="0066FF"/>
                </a:solidFill>
              </a:rPr>
            </a:br>
            <a:r>
              <a:rPr lang="en-US" sz="2000" i="1" dirty="0" smtClean="0">
                <a:solidFill>
                  <a:srgbClr val="0066FF"/>
                </a:solidFill>
              </a:rPr>
              <a:t>		</a:t>
            </a:r>
            <a:r>
              <a:rPr lang="en-US" sz="2000" dirty="0">
                <a:solidFill>
                  <a:srgbClr val="0066FF"/>
                </a:solidFill>
                <a:cs typeface="Times New Roman"/>
              </a:rPr>
              <a:t>¬</a:t>
            </a:r>
            <a:r>
              <a:rPr lang="en-US" sz="2000" i="1" dirty="0" smtClean="0">
                <a:solidFill>
                  <a:srgbClr val="0066FF"/>
                </a:solidFill>
              </a:rPr>
              <a:t>Cavity </a:t>
            </a:r>
            <a:r>
              <a:rPr lang="en-US" sz="2000" dirty="0">
                <a:solidFill>
                  <a:srgbClr val="0066FF"/>
                </a:solidFill>
                <a:sym typeface="Symbol" pitchFamily="18" charset="2"/>
              </a:rPr>
              <a:t></a:t>
            </a:r>
            <a:r>
              <a:rPr lang="en-US" sz="2000" i="1" dirty="0">
                <a:solidFill>
                  <a:srgbClr val="0066FF"/>
                </a:solidFill>
              </a:rPr>
              <a:t> </a:t>
            </a:r>
            <a:r>
              <a:rPr lang="en-US" sz="2000" i="1" dirty="0" smtClean="0">
                <a:solidFill>
                  <a:srgbClr val="0066FF"/>
                </a:solidFill>
              </a:rPr>
              <a:t>Toothache</a:t>
            </a:r>
            <a:r>
              <a:rPr lang="en-US" sz="2000" i="1" dirty="0" smtClean="0">
                <a:solidFill>
                  <a:srgbClr val="0066FF"/>
                </a:solidFill>
              </a:rPr>
              <a:t/>
            </a:r>
            <a:br>
              <a:rPr lang="en-US" sz="2000" i="1" dirty="0" smtClean="0">
                <a:solidFill>
                  <a:srgbClr val="0066FF"/>
                </a:solidFill>
              </a:rPr>
            </a:br>
            <a:r>
              <a:rPr lang="en-US" sz="2000" i="1" dirty="0" smtClean="0">
                <a:solidFill>
                  <a:srgbClr val="0066FF"/>
                </a:solidFill>
              </a:rPr>
              <a:t>		</a:t>
            </a:r>
            <a:r>
              <a:rPr lang="en-US" sz="2000" i="1" dirty="0" smtClean="0">
                <a:solidFill>
                  <a:srgbClr val="0066FF"/>
                </a:solidFill>
              </a:rPr>
              <a:t>Cavity </a:t>
            </a:r>
            <a:r>
              <a:rPr lang="en-US" sz="2000" dirty="0">
                <a:solidFill>
                  <a:srgbClr val="0066FF"/>
                </a:solidFill>
                <a:sym typeface="Symbol" pitchFamily="18" charset="2"/>
              </a:rPr>
              <a:t></a:t>
            </a:r>
            <a:r>
              <a:rPr lang="en-US" sz="2000" i="1" dirty="0">
                <a:solidFill>
                  <a:srgbClr val="0066FF"/>
                </a:solidFill>
              </a:rPr>
              <a:t> </a:t>
            </a:r>
            <a:r>
              <a:rPr lang="en-US" sz="2000" i="1" dirty="0" smtClean="0">
                <a:solidFill>
                  <a:srgbClr val="0066FF"/>
                </a:solidFill>
              </a:rPr>
              <a:t> </a:t>
            </a:r>
            <a:r>
              <a:rPr lang="en-US" sz="2000" dirty="0">
                <a:solidFill>
                  <a:srgbClr val="0066FF"/>
                </a:solidFill>
                <a:cs typeface="Times New Roman"/>
              </a:rPr>
              <a:t>¬</a:t>
            </a:r>
            <a:r>
              <a:rPr lang="en-US" sz="2000" i="1" dirty="0" smtClean="0">
                <a:solidFill>
                  <a:srgbClr val="0066FF"/>
                </a:solidFill>
              </a:rPr>
              <a:t>Toothache</a:t>
            </a:r>
            <a:r>
              <a:rPr lang="en-US" sz="2000" i="1" dirty="0" smtClean="0">
                <a:solidFill>
                  <a:srgbClr val="0066FF"/>
                </a:solidFill>
              </a:rPr>
              <a:t/>
            </a:r>
            <a:br>
              <a:rPr lang="en-US" sz="2000" i="1" dirty="0" smtClean="0">
                <a:solidFill>
                  <a:srgbClr val="0066FF"/>
                </a:solidFill>
              </a:rPr>
            </a:br>
            <a:r>
              <a:rPr lang="en-US" sz="2000" i="1" dirty="0" smtClean="0">
                <a:solidFill>
                  <a:srgbClr val="0066FF"/>
                </a:solidFill>
              </a:rPr>
              <a:t>		</a:t>
            </a:r>
            <a:r>
              <a:rPr lang="en-US" sz="2000" i="1" dirty="0" smtClean="0">
                <a:solidFill>
                  <a:srgbClr val="0066FF"/>
                </a:solidFill>
              </a:rPr>
              <a:t>Cavity </a:t>
            </a:r>
            <a:r>
              <a:rPr lang="en-US" sz="2000" dirty="0">
                <a:solidFill>
                  <a:srgbClr val="0066FF"/>
                </a:solidFill>
                <a:sym typeface="Symbol" pitchFamily="18" charset="2"/>
              </a:rPr>
              <a:t></a:t>
            </a:r>
            <a:r>
              <a:rPr lang="en-US" sz="2000" i="1" dirty="0">
                <a:solidFill>
                  <a:srgbClr val="0066FF"/>
                </a:solidFill>
              </a:rPr>
              <a:t> </a:t>
            </a:r>
            <a:r>
              <a:rPr lang="en-US" sz="2000" i="1" dirty="0" smtClean="0">
                <a:solidFill>
                  <a:srgbClr val="0066FF"/>
                </a:solidFill>
              </a:rPr>
              <a:t>Toothache</a:t>
            </a:r>
            <a:r>
              <a:rPr lang="en-US" sz="2400" i="1" dirty="0" smtClean="0">
                <a:solidFill>
                  <a:srgbClr val="0066FF"/>
                </a:solidFill>
              </a:rPr>
              <a:t/>
            </a:r>
            <a:br>
              <a:rPr lang="en-US" sz="2400" i="1" dirty="0" smtClean="0">
                <a:solidFill>
                  <a:srgbClr val="0066FF"/>
                </a:solidFill>
              </a:rPr>
            </a:br>
            <a:endParaRPr lang="en-US" sz="2400" i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702175"/>
            <a:ext cx="7772400" cy="1470025"/>
          </a:xfrm>
        </p:spPr>
        <p:txBody>
          <a:bodyPr/>
          <a:lstStyle/>
          <a:p>
            <a:r>
              <a:rPr lang="en-US" dirty="0" smtClean="0"/>
              <a:t>Probability: Review of main concepts </a:t>
            </a:r>
            <a:r>
              <a:rPr lang="en-US" smtClean="0"/>
              <a:t>(Chapter 13)</a:t>
            </a:r>
            <a:endParaRPr lang="en-US" dirty="0"/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120" y="914400"/>
            <a:ext cx="490728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Random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211763"/>
          </a:xfrm>
        </p:spPr>
        <p:txBody>
          <a:bodyPr/>
          <a:lstStyle/>
          <a:p>
            <a:r>
              <a:rPr lang="en-US" sz="2400" dirty="0" smtClean="0"/>
              <a:t>We describe the (uncertain) state of the world using </a:t>
            </a:r>
            <a:r>
              <a:rPr lang="en-US" sz="2400" b="1" i="1" dirty="0" smtClean="0">
                <a:solidFill>
                  <a:srgbClr val="C00000"/>
                </a:solidFill>
              </a:rPr>
              <a:t>random variables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Denoted by capital letters</a:t>
            </a:r>
          </a:p>
          <a:p>
            <a:pPr lvl="1"/>
            <a:r>
              <a:rPr lang="en-US" sz="2000" b="1" dirty="0" smtClean="0">
                <a:solidFill>
                  <a:srgbClr val="0066FF"/>
                </a:solidFill>
              </a:rPr>
              <a:t>R</a:t>
            </a:r>
            <a:r>
              <a:rPr lang="en-US" sz="2000" dirty="0" smtClean="0">
                <a:solidFill>
                  <a:srgbClr val="0066FF"/>
                </a:solidFill>
              </a:rPr>
              <a:t>: </a:t>
            </a:r>
            <a:r>
              <a:rPr lang="en-US" sz="2000" i="1" dirty="0" smtClean="0">
                <a:solidFill>
                  <a:srgbClr val="0066FF"/>
                </a:solidFill>
              </a:rPr>
              <a:t>Is it raining?</a:t>
            </a:r>
          </a:p>
          <a:p>
            <a:pPr lvl="1"/>
            <a:r>
              <a:rPr lang="en-US" sz="2000" b="1" dirty="0" smtClean="0">
                <a:solidFill>
                  <a:srgbClr val="0066FF"/>
                </a:solidFill>
              </a:rPr>
              <a:t>W</a:t>
            </a:r>
            <a:r>
              <a:rPr lang="en-US" sz="2000" dirty="0" smtClean="0">
                <a:solidFill>
                  <a:srgbClr val="0066FF"/>
                </a:solidFill>
              </a:rPr>
              <a:t>:</a:t>
            </a:r>
            <a:r>
              <a:rPr lang="en-US" sz="2000" i="1" dirty="0" smtClean="0">
                <a:solidFill>
                  <a:srgbClr val="0066FF"/>
                </a:solidFill>
              </a:rPr>
              <a:t> What’s the weather?</a:t>
            </a:r>
          </a:p>
          <a:p>
            <a:pPr lvl="1"/>
            <a:r>
              <a:rPr lang="en-US" sz="2000" b="1" dirty="0" smtClean="0">
                <a:solidFill>
                  <a:srgbClr val="0066FF"/>
                </a:solidFill>
              </a:rPr>
              <a:t>D</a:t>
            </a:r>
            <a:r>
              <a:rPr lang="en-US" sz="2000" dirty="0" smtClean="0">
                <a:solidFill>
                  <a:srgbClr val="0066FF"/>
                </a:solidFill>
              </a:rPr>
              <a:t>: </a:t>
            </a:r>
            <a:r>
              <a:rPr lang="en-US" sz="2000" i="1" dirty="0" smtClean="0">
                <a:solidFill>
                  <a:srgbClr val="0066FF"/>
                </a:solidFill>
              </a:rPr>
              <a:t>What is the outcome of rolling two dice?</a:t>
            </a:r>
          </a:p>
          <a:p>
            <a:pPr lvl="1"/>
            <a:r>
              <a:rPr lang="en-US" sz="2000" b="1" dirty="0">
                <a:solidFill>
                  <a:srgbClr val="0066FF"/>
                </a:solidFill>
              </a:rPr>
              <a:t>S</a:t>
            </a:r>
            <a:r>
              <a:rPr lang="en-US" sz="2000" dirty="0" smtClean="0">
                <a:solidFill>
                  <a:srgbClr val="0066FF"/>
                </a:solidFill>
              </a:rPr>
              <a:t>: </a:t>
            </a:r>
            <a:r>
              <a:rPr lang="en-US" sz="2000" i="1" dirty="0" smtClean="0">
                <a:solidFill>
                  <a:srgbClr val="0066FF"/>
                </a:solidFill>
              </a:rPr>
              <a:t>What is the speed of my car (in MPH)?</a:t>
            </a:r>
          </a:p>
          <a:p>
            <a:r>
              <a:rPr lang="en-US" sz="2400" dirty="0" smtClean="0"/>
              <a:t>Just like variables in CSPs, random variables take on values in a </a:t>
            </a:r>
            <a:r>
              <a:rPr lang="en-US" sz="2400" i="1" dirty="0" smtClean="0"/>
              <a:t>domain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Domain values must be </a:t>
            </a:r>
            <a:r>
              <a:rPr lang="en-US" sz="2000" i="1" dirty="0" smtClean="0"/>
              <a:t>mutually exclusive </a:t>
            </a:r>
            <a:r>
              <a:rPr lang="en-US" sz="2000" dirty="0" smtClean="0"/>
              <a:t>and </a:t>
            </a:r>
            <a:r>
              <a:rPr lang="en-US" sz="2000" i="1" dirty="0" smtClean="0"/>
              <a:t>exhaustive</a:t>
            </a:r>
          </a:p>
          <a:p>
            <a:pPr lvl="1"/>
            <a:r>
              <a:rPr lang="en-US" sz="2000" b="1" dirty="0" smtClean="0">
                <a:solidFill>
                  <a:srgbClr val="0066FF"/>
                </a:solidFill>
              </a:rPr>
              <a:t>R</a:t>
            </a:r>
            <a:r>
              <a:rPr lang="en-US" sz="2000" dirty="0" smtClean="0">
                <a:solidFill>
                  <a:srgbClr val="0066FF"/>
                </a:solidFill>
              </a:rPr>
              <a:t> </a:t>
            </a:r>
            <a:r>
              <a:rPr lang="en-US" sz="2000" dirty="0" smtClean="0"/>
              <a:t>in</a:t>
            </a:r>
            <a:r>
              <a:rPr lang="en-US" sz="2000" dirty="0" smtClean="0">
                <a:solidFill>
                  <a:srgbClr val="0066FF"/>
                </a:solidFill>
              </a:rPr>
              <a:t> {True, False}</a:t>
            </a:r>
          </a:p>
          <a:p>
            <a:pPr lvl="1"/>
            <a:r>
              <a:rPr lang="en-US" sz="2000" b="1" dirty="0" smtClean="0">
                <a:solidFill>
                  <a:srgbClr val="0066FF"/>
                </a:solidFill>
              </a:rPr>
              <a:t>W</a:t>
            </a:r>
            <a:r>
              <a:rPr lang="en-US" sz="2000" dirty="0" smtClean="0">
                <a:solidFill>
                  <a:srgbClr val="0066FF"/>
                </a:solidFill>
              </a:rPr>
              <a:t> </a:t>
            </a:r>
            <a:r>
              <a:rPr lang="en-US" sz="2000" dirty="0" smtClean="0"/>
              <a:t>in</a:t>
            </a:r>
            <a:r>
              <a:rPr lang="en-US" sz="2000" dirty="0" smtClean="0">
                <a:solidFill>
                  <a:srgbClr val="0066FF"/>
                </a:solidFill>
              </a:rPr>
              <a:t> {Sunny, Cloudy, Rainy, Snow}</a:t>
            </a:r>
          </a:p>
          <a:p>
            <a:pPr lvl="1"/>
            <a:r>
              <a:rPr lang="en-US" sz="2000" b="1" dirty="0" smtClean="0">
                <a:solidFill>
                  <a:srgbClr val="0066FF"/>
                </a:solidFill>
                <a:sym typeface="Symbol"/>
              </a:rPr>
              <a:t>D</a:t>
            </a:r>
            <a:r>
              <a:rPr lang="en-US" sz="2000" dirty="0" smtClean="0">
                <a:solidFill>
                  <a:srgbClr val="0066FF"/>
                </a:solidFill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in</a:t>
            </a:r>
            <a:r>
              <a:rPr lang="en-US" sz="2000" dirty="0" smtClean="0">
                <a:solidFill>
                  <a:srgbClr val="0066FF"/>
                </a:solidFill>
                <a:sym typeface="Symbol"/>
              </a:rPr>
              <a:t> {(1,1), (1,2), … (6,6)}</a:t>
            </a:r>
          </a:p>
          <a:p>
            <a:pPr lvl="1"/>
            <a:r>
              <a:rPr lang="en-US" sz="2000" b="1" dirty="0" smtClean="0">
                <a:solidFill>
                  <a:srgbClr val="0066FF"/>
                </a:solidFill>
              </a:rPr>
              <a:t>S</a:t>
            </a:r>
            <a:r>
              <a:rPr lang="en-US" sz="2000" dirty="0" smtClean="0">
                <a:solidFill>
                  <a:srgbClr val="0066FF"/>
                </a:solidFill>
              </a:rPr>
              <a:t> </a:t>
            </a:r>
            <a:r>
              <a:rPr lang="en-US" sz="2000" dirty="0" smtClean="0"/>
              <a:t>in </a:t>
            </a:r>
            <a:r>
              <a:rPr lang="en-US" sz="2000" dirty="0" smtClean="0">
                <a:solidFill>
                  <a:srgbClr val="0066FF"/>
                </a:solidFill>
              </a:rPr>
              <a:t>[0, </a:t>
            </a:r>
            <a:r>
              <a:rPr lang="en-US" sz="2000" dirty="0" smtClean="0">
                <a:solidFill>
                  <a:srgbClr val="0066FF"/>
                </a:solidFill>
                <a:sym typeface="Symbol"/>
              </a:rPr>
              <a:t>200]</a:t>
            </a:r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464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 smtClean="0"/>
              <a:t>Events and Outcomes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12837"/>
                <a:ext cx="8229600" cy="4525963"/>
              </a:xfrm>
            </p:spPr>
            <p:txBody>
              <a:bodyPr/>
              <a:lstStyle/>
              <a:p>
                <a:r>
                  <a:rPr lang="en-US" sz="2400" dirty="0" smtClean="0"/>
                  <a:t>An OUTCOME (ATOMIC EVENT) </a:t>
                </a:r>
                <a:r>
                  <a:rPr lang="en-US" sz="2400" dirty="0" smtClean="0"/>
                  <a:t>is a particular setting of all of the random variables</a:t>
                </a:r>
                <a:endParaRPr lang="en-US" sz="2400" dirty="0" smtClean="0"/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000" i="1" dirty="0" smtClean="0">
                    <a:solidFill>
                      <a:srgbClr val="0066FF"/>
                    </a:solidFill>
                  </a:rPr>
                  <a:t>Outcome = ( number rolled on die 1, number on die 2 )</a:t>
                </a:r>
                <a:endParaRPr lang="en-US" sz="2000" i="1" dirty="0" smtClean="0">
                  <a:solidFill>
                    <a:srgbClr val="0066FF"/>
                  </a:solidFill>
                </a:endParaRPr>
              </a:p>
              <a:p>
                <a:r>
                  <a:rPr lang="en-US" sz="2400" dirty="0" smtClean="0"/>
                  <a:t>An EVENT is a SET of OUTCOMES</a:t>
                </a:r>
                <a:endParaRPr lang="en-US" sz="2400" dirty="0" smtClean="0"/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000" i="1" dirty="0" smtClean="0">
                    <a:solidFill>
                      <a:srgbClr val="0066FF"/>
                    </a:solidFill>
                  </a:rPr>
                  <a:t>“</a:t>
                </a:r>
                <a:r>
                  <a:rPr lang="en-US" sz="2000" i="1" dirty="0">
                    <a:solidFill>
                      <a:srgbClr val="0066FF"/>
                    </a:solidFill>
                  </a:rPr>
                  <a:t>The sum of the two dice rolls is 11</a:t>
                </a:r>
                <a:r>
                  <a:rPr lang="en-US" sz="2000" i="1" dirty="0" smtClean="0">
                    <a:solidFill>
                      <a:srgbClr val="0066FF"/>
                    </a:solidFill>
                  </a:rPr>
                  <a:t>” </a:t>
                </a:r>
                <a:r>
                  <a:rPr lang="en-US" sz="2000" dirty="0" smtClean="0">
                    <a:solidFill>
                      <a:srgbClr val="0066FF"/>
                    </a:solidFill>
                  </a:rPr>
                  <a:t>=                                               { set of all outcomes such that d1+d2 = 11 }</a:t>
                </a:r>
                <a:endParaRPr lang="en-US" sz="2000" dirty="0" smtClean="0">
                  <a:solidFill>
                    <a:srgbClr val="0066FF"/>
                  </a:solidFill>
                </a:endParaRPr>
              </a:p>
              <a:p>
                <a:pPr>
                  <a:buFont typeface="Wingdings" pitchFamily="2" charset="2"/>
                  <a:buChar char="§"/>
                </a:pPr>
                <a:r>
                  <a:rPr lang="en-US" sz="2400" dirty="0" smtClean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𝐸𝑉𝐸𝑁𝑇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𝑜𝑢𝑡𝑐𝑜𝑚𝑒𝑠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𝐸𝑉𝐸𝑁𝑇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𝑜𝑢𝑡𝑐𝑜𝑚𝑒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12837"/>
                <a:ext cx="8229600" cy="4525963"/>
              </a:xfrm>
              <a:blipFill rotWithShape="0">
                <a:blip r:embed="rId3"/>
                <a:stretch>
                  <a:fillRect l="-963" t="-943" r="-3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949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Motivation: Why use probability?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Laziness, Ignorance, and Randomness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Rational Bettor Theorem</a:t>
            </a:r>
          </a:p>
          <a:p>
            <a:r>
              <a:rPr lang="en-US" dirty="0" smtClean="0"/>
              <a:t>Review of Key Concepts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Outcomes, Events, and Random Variables</a:t>
            </a:r>
          </a:p>
          <a:p>
            <a:pPr lvl="1"/>
            <a:r>
              <a:rPr lang="en-US" dirty="0" smtClean="0"/>
              <a:t>Joint, Marginal, and Conditional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Independence and Conditional Independence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probability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</a:t>
            </a:r>
            <a:r>
              <a:rPr lang="en-US" sz="2800" b="1" i="1" dirty="0" smtClean="0">
                <a:solidFill>
                  <a:srgbClr val="C00000"/>
                </a:solidFill>
              </a:rPr>
              <a:t>joint distribution </a:t>
            </a:r>
            <a:r>
              <a:rPr lang="en-US" sz="2800" dirty="0" smtClean="0"/>
              <a:t>is an assignment of probabilities to every possible atomic event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lvl="1"/>
            <a:r>
              <a:rPr lang="en-US" sz="2400" dirty="0" smtClean="0"/>
              <a:t>Why does it follow from the axioms of probability that the probabilities of all possible atomic events must sum to 1?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673040"/>
              </p:ext>
            </p:extLst>
          </p:nvPr>
        </p:nvGraphicFramePr>
        <p:xfrm>
          <a:off x="1524000" y="2870200"/>
          <a:ext cx="6096000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19600"/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Atomic event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 smtClean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 </a:t>
                      </a:r>
                      <a:r>
                        <a:rPr lang="en-US" sz="1800" dirty="0" smtClean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 smtClean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 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 smtClean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 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 smtClean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 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probability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</a:t>
            </a:r>
            <a:r>
              <a:rPr lang="en-US" sz="2800" b="1" i="1" dirty="0">
                <a:solidFill>
                  <a:srgbClr val="C00000"/>
                </a:solidFill>
              </a:rPr>
              <a:t>joint distribution </a:t>
            </a:r>
            <a:r>
              <a:rPr lang="en-US" sz="2800" dirty="0"/>
              <a:t>is an assignment of probabilities to every possible </a:t>
            </a:r>
            <a:r>
              <a:rPr lang="en-US" sz="2800" dirty="0" smtClean="0"/>
              <a:t>atomic event</a:t>
            </a:r>
          </a:p>
          <a:p>
            <a:r>
              <a:rPr lang="en-US" sz="2800" dirty="0" smtClean="0"/>
              <a:t>Suppose </a:t>
            </a:r>
            <a:r>
              <a:rPr lang="en-US" sz="2800" dirty="0"/>
              <a:t>we have a joint distribution of </a:t>
            </a:r>
            <a:r>
              <a:rPr lang="en-US" sz="2800" i="1" dirty="0">
                <a:solidFill>
                  <a:srgbClr val="FF00FF"/>
                </a:solidFill>
              </a:rPr>
              <a:t>n</a:t>
            </a:r>
            <a:r>
              <a:rPr lang="en-US" sz="2800" dirty="0"/>
              <a:t> random variables with domain sizes </a:t>
            </a:r>
            <a:r>
              <a:rPr lang="en-US" sz="2800" i="1" dirty="0">
                <a:solidFill>
                  <a:srgbClr val="FF00FF"/>
                </a:solidFill>
              </a:rPr>
              <a:t>d</a:t>
            </a:r>
          </a:p>
          <a:p>
            <a:pPr lvl="1"/>
            <a:r>
              <a:rPr lang="en-US" sz="2400" dirty="0"/>
              <a:t>What is the size of the probability table?</a:t>
            </a:r>
          </a:p>
          <a:p>
            <a:pPr lvl="1"/>
            <a:r>
              <a:rPr lang="en-US" sz="2400" dirty="0"/>
              <a:t>Impossible to write out completely for all but the smallest distributions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822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89037"/>
            <a:ext cx="8686800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0066FF"/>
                </a:solidFill>
              </a:rPr>
              <a:t>P(X</a:t>
            </a:r>
            <a:r>
              <a:rPr lang="en-US" sz="2800" baseline="-25000" dirty="0" smtClean="0">
                <a:solidFill>
                  <a:srgbClr val="0066FF"/>
                </a:solidFill>
              </a:rPr>
              <a:t>1 </a:t>
            </a:r>
            <a:r>
              <a:rPr lang="en-US" sz="2800" dirty="0">
                <a:solidFill>
                  <a:srgbClr val="0066FF"/>
                </a:solidFill>
              </a:rPr>
              <a:t>= x</a:t>
            </a:r>
            <a:r>
              <a:rPr lang="en-US" sz="2800" baseline="-25000" dirty="0">
                <a:solidFill>
                  <a:srgbClr val="0066FF"/>
                </a:solidFill>
              </a:rPr>
              <a:t>1</a:t>
            </a:r>
            <a:r>
              <a:rPr lang="en-US" sz="2800" dirty="0">
                <a:solidFill>
                  <a:srgbClr val="0066FF"/>
                </a:solidFill>
              </a:rPr>
              <a:t>, X</a:t>
            </a:r>
            <a:r>
              <a:rPr lang="en-US" sz="2800" baseline="-25000" dirty="0">
                <a:solidFill>
                  <a:srgbClr val="0066FF"/>
                </a:solidFill>
              </a:rPr>
              <a:t>2 </a:t>
            </a:r>
            <a:r>
              <a:rPr lang="en-US" sz="2800" dirty="0">
                <a:solidFill>
                  <a:srgbClr val="0066FF"/>
                </a:solidFill>
              </a:rPr>
              <a:t>= x</a:t>
            </a:r>
            <a:r>
              <a:rPr lang="en-US" sz="2800" baseline="-25000" dirty="0">
                <a:solidFill>
                  <a:srgbClr val="0066FF"/>
                </a:solidFill>
              </a:rPr>
              <a:t>2</a:t>
            </a:r>
            <a:r>
              <a:rPr lang="en-US" sz="2800" dirty="0">
                <a:solidFill>
                  <a:srgbClr val="0066FF"/>
                </a:solidFill>
              </a:rPr>
              <a:t>, …, </a:t>
            </a:r>
            <a:r>
              <a:rPr lang="en-US" sz="2800" dirty="0" err="1">
                <a:solidFill>
                  <a:srgbClr val="0066FF"/>
                </a:solidFill>
              </a:rPr>
              <a:t>X</a:t>
            </a:r>
            <a:r>
              <a:rPr lang="en-US" sz="2800" baseline="-25000" dirty="0" err="1">
                <a:solidFill>
                  <a:srgbClr val="0066FF"/>
                </a:solidFill>
              </a:rPr>
              <a:t>n</a:t>
            </a:r>
            <a:r>
              <a:rPr lang="en-US" sz="2800" baseline="-25000" dirty="0">
                <a:solidFill>
                  <a:srgbClr val="0066FF"/>
                </a:solidFill>
              </a:rPr>
              <a:t> </a:t>
            </a:r>
            <a:r>
              <a:rPr lang="en-US" sz="2800" dirty="0">
                <a:solidFill>
                  <a:srgbClr val="0066FF"/>
                </a:solidFill>
              </a:rPr>
              <a:t>= </a:t>
            </a:r>
            <a:r>
              <a:rPr lang="en-US" sz="2800" dirty="0" err="1">
                <a:solidFill>
                  <a:srgbClr val="0066FF"/>
                </a:solidFill>
              </a:rPr>
              <a:t>x</a:t>
            </a:r>
            <a:r>
              <a:rPr lang="en-US" sz="2800" baseline="-25000" dirty="0" err="1">
                <a:solidFill>
                  <a:srgbClr val="0066FF"/>
                </a:solidFill>
              </a:rPr>
              <a:t>n</a:t>
            </a:r>
            <a:r>
              <a:rPr lang="en-US" sz="2800" dirty="0">
                <a:solidFill>
                  <a:srgbClr val="0066FF"/>
                </a:solidFill>
              </a:rPr>
              <a:t>) </a:t>
            </a:r>
            <a:r>
              <a:rPr lang="en-US" sz="2800" dirty="0"/>
              <a:t>refers to a single entry </a:t>
            </a:r>
            <a:r>
              <a:rPr lang="en-US" sz="2800" dirty="0" smtClean="0"/>
              <a:t>(atomic event) in the joint probability distribution table</a:t>
            </a:r>
          </a:p>
          <a:p>
            <a:pPr lvl="1"/>
            <a:r>
              <a:rPr lang="en-US" sz="2400" dirty="0" smtClean="0"/>
              <a:t>Shorthand: </a:t>
            </a:r>
            <a:r>
              <a:rPr lang="en-US" sz="2400" dirty="0" smtClean="0">
                <a:solidFill>
                  <a:srgbClr val="0066FF"/>
                </a:solidFill>
              </a:rPr>
              <a:t>P(x</a:t>
            </a:r>
            <a:r>
              <a:rPr lang="en-US" sz="2400" baseline="-25000" dirty="0" smtClean="0">
                <a:solidFill>
                  <a:srgbClr val="0066FF"/>
                </a:solidFill>
              </a:rPr>
              <a:t>1</a:t>
            </a:r>
            <a:r>
              <a:rPr lang="en-US" sz="2400" dirty="0">
                <a:solidFill>
                  <a:srgbClr val="0066FF"/>
                </a:solidFill>
              </a:rPr>
              <a:t>, </a:t>
            </a:r>
            <a:r>
              <a:rPr lang="en-US" sz="2400" dirty="0" smtClean="0">
                <a:solidFill>
                  <a:srgbClr val="0066FF"/>
                </a:solidFill>
              </a:rPr>
              <a:t>x</a:t>
            </a:r>
            <a:r>
              <a:rPr lang="en-US" sz="2400" baseline="-25000" dirty="0" smtClean="0">
                <a:solidFill>
                  <a:srgbClr val="0066FF"/>
                </a:solidFill>
              </a:rPr>
              <a:t>2</a:t>
            </a:r>
            <a:r>
              <a:rPr lang="en-US" sz="2400" dirty="0">
                <a:solidFill>
                  <a:srgbClr val="0066FF"/>
                </a:solidFill>
              </a:rPr>
              <a:t>, …, </a:t>
            </a:r>
            <a:r>
              <a:rPr lang="en-US" sz="2400" dirty="0" err="1" smtClean="0">
                <a:solidFill>
                  <a:srgbClr val="0066FF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0066FF"/>
                </a:solidFill>
              </a:rPr>
              <a:t>n</a:t>
            </a:r>
            <a:r>
              <a:rPr lang="en-US" sz="2400" dirty="0">
                <a:solidFill>
                  <a:srgbClr val="0066FF"/>
                </a:solidFill>
              </a:rPr>
              <a:t>) </a:t>
            </a:r>
            <a:endParaRPr lang="en-US" sz="2400" dirty="0"/>
          </a:p>
          <a:p>
            <a:r>
              <a:rPr lang="en-US" sz="2800" dirty="0" smtClean="0">
                <a:solidFill>
                  <a:srgbClr val="0066FF"/>
                </a:solidFill>
              </a:rPr>
              <a:t>P(X</a:t>
            </a:r>
            <a:r>
              <a:rPr lang="en-US" sz="2800" baseline="-25000" dirty="0" smtClean="0">
                <a:solidFill>
                  <a:srgbClr val="0066FF"/>
                </a:solidFill>
              </a:rPr>
              <a:t>1</a:t>
            </a:r>
            <a:r>
              <a:rPr lang="en-US" sz="2800" dirty="0">
                <a:solidFill>
                  <a:srgbClr val="0066FF"/>
                </a:solidFill>
              </a:rPr>
              <a:t>, X</a:t>
            </a:r>
            <a:r>
              <a:rPr lang="en-US" sz="2800" baseline="-25000" dirty="0">
                <a:solidFill>
                  <a:srgbClr val="0066FF"/>
                </a:solidFill>
              </a:rPr>
              <a:t>2</a:t>
            </a:r>
            <a:r>
              <a:rPr lang="en-US" sz="2800" dirty="0">
                <a:solidFill>
                  <a:srgbClr val="0066FF"/>
                </a:solidFill>
              </a:rPr>
              <a:t>, …, </a:t>
            </a:r>
            <a:r>
              <a:rPr lang="en-US" sz="2800" dirty="0" err="1">
                <a:solidFill>
                  <a:srgbClr val="0066FF"/>
                </a:solidFill>
              </a:rPr>
              <a:t>X</a:t>
            </a:r>
            <a:r>
              <a:rPr lang="en-US" sz="2800" baseline="-25000" dirty="0" err="1">
                <a:solidFill>
                  <a:srgbClr val="0066FF"/>
                </a:solidFill>
              </a:rPr>
              <a:t>n</a:t>
            </a:r>
            <a:r>
              <a:rPr lang="en-US" sz="2800" dirty="0" smtClean="0">
                <a:solidFill>
                  <a:srgbClr val="0066FF"/>
                </a:solidFill>
              </a:rPr>
              <a:t>) </a:t>
            </a:r>
            <a:r>
              <a:rPr lang="en-US" sz="2800" dirty="0" smtClean="0"/>
              <a:t>refers to the entire joint probability distribution table</a:t>
            </a:r>
          </a:p>
          <a:p>
            <a:r>
              <a:rPr lang="en-US" sz="2800" dirty="0" smtClean="0">
                <a:solidFill>
                  <a:srgbClr val="0066FF"/>
                </a:solidFill>
              </a:rPr>
              <a:t>P(A)</a:t>
            </a:r>
            <a:r>
              <a:rPr lang="en-US" sz="2800" dirty="0" smtClean="0"/>
              <a:t> can also refer to the probability of an event </a:t>
            </a:r>
          </a:p>
          <a:p>
            <a:pPr lvl="1"/>
            <a:r>
              <a:rPr lang="en-US" sz="2400" dirty="0" smtClean="0"/>
              <a:t>E.g., </a:t>
            </a:r>
            <a:r>
              <a:rPr lang="en-US" sz="2400" dirty="0" smtClean="0">
                <a:solidFill>
                  <a:srgbClr val="0066FF"/>
                </a:solidFill>
              </a:rPr>
              <a:t>X</a:t>
            </a:r>
            <a:r>
              <a:rPr lang="en-US" sz="2400" baseline="-25000" dirty="0" smtClean="0">
                <a:solidFill>
                  <a:srgbClr val="0066FF"/>
                </a:solidFill>
              </a:rPr>
              <a:t>1 </a:t>
            </a:r>
            <a:r>
              <a:rPr lang="en-US" sz="2400" dirty="0">
                <a:solidFill>
                  <a:srgbClr val="0066FF"/>
                </a:solidFill>
              </a:rPr>
              <a:t>= </a:t>
            </a:r>
            <a:r>
              <a:rPr lang="en-US" sz="2400" dirty="0" smtClean="0">
                <a:solidFill>
                  <a:srgbClr val="0066FF"/>
                </a:solidFill>
              </a:rPr>
              <a:t>x</a:t>
            </a:r>
            <a:r>
              <a:rPr lang="en-US" sz="2400" baseline="-25000" dirty="0" smtClean="0">
                <a:solidFill>
                  <a:srgbClr val="0066FF"/>
                </a:solidFill>
              </a:rPr>
              <a:t>1</a:t>
            </a:r>
            <a:r>
              <a:rPr lang="en-US" sz="2400" dirty="0" smtClean="0">
                <a:solidFill>
                  <a:srgbClr val="0066FF"/>
                </a:solidFill>
              </a:rPr>
              <a:t> </a:t>
            </a:r>
            <a:r>
              <a:rPr lang="en-US" sz="2400" dirty="0" smtClean="0"/>
              <a:t>is an event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Marginal probability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/>
          <a:lstStyle/>
          <a:p>
            <a:r>
              <a:rPr lang="en-US" sz="2800" dirty="0" smtClean="0"/>
              <a:t>From the joint distribution </a:t>
            </a:r>
            <a:r>
              <a:rPr lang="en-US" sz="2800" dirty="0" smtClean="0">
                <a:solidFill>
                  <a:srgbClr val="0066FF"/>
                </a:solidFill>
              </a:rPr>
              <a:t>P(X,Y)</a:t>
            </a:r>
            <a:r>
              <a:rPr lang="en-US" sz="2800" dirty="0" smtClean="0"/>
              <a:t> we can find the </a:t>
            </a:r>
            <a:r>
              <a:rPr lang="en-US" sz="2800" b="1" i="1" dirty="0" smtClean="0">
                <a:solidFill>
                  <a:srgbClr val="C00000"/>
                </a:solidFill>
              </a:rPr>
              <a:t>marginal distributions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66FF"/>
                </a:solidFill>
              </a:rPr>
              <a:t>P(X) </a:t>
            </a:r>
            <a:r>
              <a:rPr lang="en-US" sz="2800" dirty="0" smtClean="0"/>
              <a:t>and</a:t>
            </a:r>
            <a:r>
              <a:rPr lang="en-US" sz="2800" dirty="0" smtClean="0">
                <a:solidFill>
                  <a:srgbClr val="0066FF"/>
                </a:solidFill>
              </a:rPr>
              <a:t> P(Y)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endParaRPr lang="en-US" sz="2800" baseline="-25000" dirty="0"/>
          </a:p>
          <a:p>
            <a:endParaRPr lang="en-US" sz="2800" baseline="-25000" dirty="0" smtClean="0"/>
          </a:p>
          <a:p>
            <a:pPr>
              <a:buNone/>
            </a:pPr>
            <a:endParaRPr lang="en-US" sz="2800" baseline="-25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3175000"/>
          <a:ext cx="6096000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19600"/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P(Cavity,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Toothache)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 smtClean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 </a:t>
                      </a:r>
                      <a:r>
                        <a:rPr lang="en-US" sz="1800" dirty="0" smtClean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 smtClean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 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 smtClean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  </a:t>
                      </a:r>
                      <a:r>
                        <a:rPr lang="en-US" sz="1800" dirty="0" smtClean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 smtClean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 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311081"/>
              </p:ext>
            </p:extLst>
          </p:nvPr>
        </p:nvGraphicFramePr>
        <p:xfrm>
          <a:off x="1066800" y="5435600"/>
          <a:ext cx="31242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81200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P(Cavity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Cavity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Cavity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8468"/>
              </p:ext>
            </p:extLst>
          </p:nvPr>
        </p:nvGraphicFramePr>
        <p:xfrm>
          <a:off x="4648200" y="5435600"/>
          <a:ext cx="36576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19454"/>
                <a:gridCol w="13381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P(Toothache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 err="1" smtClean="0">
                          <a:solidFill>
                            <a:srgbClr val="0066FF"/>
                          </a:solidFill>
                        </a:rPr>
                        <a:t>Toochache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Marginal probability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/>
          <a:lstStyle/>
          <a:p>
            <a:r>
              <a:rPr lang="en-US" sz="2800" dirty="0"/>
              <a:t>From the joint distribution </a:t>
            </a:r>
            <a:r>
              <a:rPr lang="en-US" sz="2800" dirty="0">
                <a:solidFill>
                  <a:srgbClr val="0066FF"/>
                </a:solidFill>
              </a:rPr>
              <a:t>P(X,Y)</a:t>
            </a:r>
            <a:r>
              <a:rPr lang="en-US" sz="2800" dirty="0"/>
              <a:t> we can find the </a:t>
            </a:r>
            <a:r>
              <a:rPr lang="en-US" sz="2800" b="1" i="1" dirty="0">
                <a:solidFill>
                  <a:srgbClr val="C00000"/>
                </a:solidFill>
              </a:rPr>
              <a:t>marginal distributions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dirty="0">
                <a:solidFill>
                  <a:srgbClr val="0066FF"/>
                </a:solidFill>
              </a:rPr>
              <a:t>P(X) </a:t>
            </a:r>
            <a:r>
              <a:rPr lang="en-US" sz="2800" dirty="0"/>
              <a:t>and</a:t>
            </a:r>
            <a:r>
              <a:rPr lang="en-US" sz="2800" dirty="0">
                <a:solidFill>
                  <a:srgbClr val="0066FF"/>
                </a:solidFill>
              </a:rPr>
              <a:t> P(Y</a:t>
            </a:r>
            <a:r>
              <a:rPr lang="en-US" sz="2800" dirty="0" smtClean="0">
                <a:solidFill>
                  <a:srgbClr val="0066FF"/>
                </a:solidFill>
              </a:rPr>
              <a:t>)</a:t>
            </a:r>
            <a:endParaRPr lang="en-US" sz="2800" dirty="0" smtClean="0"/>
          </a:p>
          <a:p>
            <a:r>
              <a:rPr lang="en-US" sz="2800" dirty="0"/>
              <a:t>T</a:t>
            </a:r>
            <a:r>
              <a:rPr lang="en-US" sz="2800" dirty="0" smtClean="0"/>
              <a:t>o find </a:t>
            </a:r>
            <a:r>
              <a:rPr lang="en-US" sz="2800" dirty="0" smtClean="0">
                <a:solidFill>
                  <a:srgbClr val="0066FF"/>
                </a:solidFill>
              </a:rPr>
              <a:t>P(X = x)</a:t>
            </a:r>
            <a:r>
              <a:rPr lang="en-US" sz="2800" dirty="0" smtClean="0"/>
              <a:t>, sum the probabilities of all atomic events where </a:t>
            </a:r>
            <a:r>
              <a:rPr lang="en-US" sz="2800" dirty="0" smtClean="0">
                <a:solidFill>
                  <a:srgbClr val="0066FF"/>
                </a:solidFill>
              </a:rPr>
              <a:t>X = x</a:t>
            </a:r>
            <a:r>
              <a:rPr lang="en-US" sz="2800" dirty="0" smtClean="0"/>
              <a:t>: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r>
              <a:rPr lang="en-US" sz="2800" dirty="0" smtClean="0"/>
              <a:t>This is called </a:t>
            </a:r>
            <a:r>
              <a:rPr lang="en-US" sz="2800" b="1" i="1" dirty="0" smtClean="0">
                <a:solidFill>
                  <a:srgbClr val="C00000"/>
                </a:solidFill>
              </a:rPr>
              <a:t>marginalization</a:t>
            </a:r>
            <a:r>
              <a:rPr lang="en-US" sz="2800" dirty="0" smtClean="0"/>
              <a:t> (we are </a:t>
            </a:r>
            <a:r>
              <a:rPr lang="en-US" sz="2800" i="1" dirty="0" smtClean="0"/>
              <a:t>marginalizing out</a:t>
            </a:r>
            <a:r>
              <a:rPr lang="en-US" sz="2800" dirty="0" smtClean="0"/>
              <a:t> all the variables except X)</a:t>
            </a:r>
          </a:p>
          <a:p>
            <a:endParaRPr lang="en-US" sz="2800" baseline="-25000" dirty="0" smtClean="0"/>
          </a:p>
          <a:p>
            <a:endParaRPr lang="en-US" sz="2800" baseline="-250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2395"/>
              </p:ext>
            </p:extLst>
          </p:nvPr>
        </p:nvGraphicFramePr>
        <p:xfrm>
          <a:off x="1011238" y="3886200"/>
          <a:ext cx="7329487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3" name="Equation" r:id="rId4" imgW="3377880" imgH="660240" progId="Equation.3">
                  <p:embed/>
                </p:oleObj>
              </mc:Choice>
              <mc:Fallback>
                <p:oleObj name="Equation" r:id="rId4" imgW="337788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238" y="3886200"/>
                        <a:ext cx="7329487" cy="143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458200" cy="4525963"/>
          </a:xfrm>
        </p:spPr>
        <p:txBody>
          <a:bodyPr/>
          <a:lstStyle/>
          <a:p>
            <a:r>
              <a:rPr lang="en-US" sz="2400" dirty="0" smtClean="0"/>
              <a:t>Probability of cavity given toothache: </a:t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66FF"/>
                </a:solidFill>
              </a:rPr>
              <a:t>P(</a:t>
            </a:r>
            <a:r>
              <a:rPr lang="en-US" sz="2400" i="1" dirty="0" smtClean="0">
                <a:solidFill>
                  <a:srgbClr val="0066FF"/>
                </a:solidFill>
              </a:rPr>
              <a:t>Cavity = true</a:t>
            </a:r>
            <a:r>
              <a:rPr lang="en-US" sz="2400" dirty="0" smtClean="0">
                <a:solidFill>
                  <a:srgbClr val="0066FF"/>
                </a:solidFill>
              </a:rPr>
              <a:t> </a:t>
            </a:r>
            <a:r>
              <a:rPr lang="en-US" sz="2400" dirty="0">
                <a:solidFill>
                  <a:srgbClr val="0066FF"/>
                </a:solidFill>
              </a:rPr>
              <a:t>| </a:t>
            </a:r>
            <a:r>
              <a:rPr lang="en-US" sz="2400" i="1" dirty="0" smtClean="0">
                <a:solidFill>
                  <a:srgbClr val="0066FF"/>
                </a:solidFill>
              </a:rPr>
              <a:t>Toothache = true</a:t>
            </a:r>
            <a:r>
              <a:rPr lang="en-US" sz="2400" dirty="0" smtClean="0">
                <a:solidFill>
                  <a:srgbClr val="0066FF"/>
                </a:solidFill>
              </a:rPr>
              <a:t>)</a:t>
            </a:r>
            <a:br>
              <a:rPr lang="en-US" sz="2400" dirty="0" smtClean="0">
                <a:solidFill>
                  <a:srgbClr val="0066FF"/>
                </a:solidFill>
              </a:rPr>
            </a:br>
            <a:endParaRPr lang="en-US" sz="2400" dirty="0" smtClean="0">
              <a:solidFill>
                <a:srgbClr val="0066FF"/>
              </a:solidFill>
            </a:endParaRPr>
          </a:p>
          <a:p>
            <a:r>
              <a:rPr lang="en-US" sz="2400" dirty="0"/>
              <a:t>F</a:t>
            </a:r>
            <a:r>
              <a:rPr lang="en-US" sz="2400" dirty="0" smtClean="0"/>
              <a:t>or any two events A and B,  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648200" y="2286000"/>
          <a:ext cx="42116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5" name="Equation" r:id="rId4" imgW="1930320" imgH="419040" progId="Equation.3">
                  <p:embed/>
                </p:oleObj>
              </mc:Choice>
              <mc:Fallback>
                <p:oleObj name="Equation" r:id="rId4" imgW="193032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286000"/>
                        <a:ext cx="421163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427317" y="3733800"/>
            <a:ext cx="4240302" cy="2819400"/>
            <a:chOff x="2427317" y="3733800"/>
            <a:chExt cx="4240302" cy="2819400"/>
          </a:xfrm>
        </p:grpSpPr>
        <p:sp>
          <p:nvSpPr>
            <p:cNvPr id="8" name="Oval 7"/>
            <p:cNvSpPr/>
            <p:nvPr/>
          </p:nvSpPr>
          <p:spPr>
            <a:xfrm>
              <a:off x="2895600" y="4572000"/>
              <a:ext cx="1981200" cy="19812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962400" y="4572000"/>
              <a:ext cx="1981200" cy="1981200"/>
            </a:xfrm>
            <a:prstGeom prst="ellipse">
              <a:avLst/>
            </a:prstGeom>
            <a:solidFill>
              <a:srgbClr val="0066FF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27317" y="4495800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P(A)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67400" y="4495800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P(B)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86200" y="3733800"/>
              <a:ext cx="13442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P(A </a:t>
              </a:r>
              <a:r>
                <a:rPr lang="en-US" sz="2400" dirty="0" smtClean="0">
                  <a:sym typeface="Symbol"/>
                </a:rPr>
                <a:t> B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cxnSp>
          <p:nvCxnSpPr>
            <p:cNvPr id="14" name="Straight Arrow Connector 13"/>
            <p:cNvCxnSpPr>
              <a:stCxn id="12" idx="2"/>
            </p:cNvCxnSpPr>
            <p:nvPr/>
          </p:nvCxnSpPr>
          <p:spPr>
            <a:xfrm rot="5400000">
              <a:off x="3691104" y="4771563"/>
              <a:ext cx="1443335" cy="2911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6096000" y="2209800"/>
            <a:ext cx="28956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/>
              <a:t>Conditional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401763"/>
          </a:xfrm>
        </p:spPr>
        <p:txBody>
          <a:bodyPr/>
          <a:lstStyle/>
          <a:p>
            <a:r>
              <a:rPr lang="en-US" sz="2400" dirty="0" smtClean="0"/>
              <a:t>What is </a:t>
            </a:r>
            <a:r>
              <a:rPr lang="en-US" sz="2400" dirty="0" smtClean="0">
                <a:solidFill>
                  <a:srgbClr val="0066FF"/>
                </a:solidFill>
              </a:rPr>
              <a:t>P(</a:t>
            </a:r>
            <a:r>
              <a:rPr lang="en-US" sz="2400" i="1" dirty="0" smtClean="0">
                <a:solidFill>
                  <a:srgbClr val="0066FF"/>
                </a:solidFill>
              </a:rPr>
              <a:t>Cavity = true</a:t>
            </a:r>
            <a:r>
              <a:rPr lang="en-US" sz="2400" dirty="0" smtClean="0">
                <a:solidFill>
                  <a:srgbClr val="0066FF"/>
                </a:solidFill>
              </a:rPr>
              <a:t> | </a:t>
            </a:r>
            <a:r>
              <a:rPr lang="en-US" sz="2400" i="1" dirty="0" smtClean="0">
                <a:solidFill>
                  <a:srgbClr val="0066FF"/>
                </a:solidFill>
              </a:rPr>
              <a:t>Toothache = false</a:t>
            </a:r>
            <a:r>
              <a:rPr lang="en-US" sz="2400" dirty="0" smtClean="0">
                <a:solidFill>
                  <a:srgbClr val="0066FF"/>
                </a:solidFill>
              </a:rPr>
              <a:t>)</a:t>
            </a:r>
            <a:r>
              <a:rPr lang="en-US" sz="2400" dirty="0" smtClean="0"/>
              <a:t>?</a:t>
            </a:r>
          </a:p>
          <a:p>
            <a:pPr lvl="1">
              <a:buNone/>
            </a:pPr>
            <a:r>
              <a:rPr lang="en-US" sz="2000" dirty="0" smtClean="0"/>
              <a:t>0.05 / 0.85 = 0.059</a:t>
            </a:r>
          </a:p>
          <a:p>
            <a:r>
              <a:rPr lang="en-US" sz="2400" dirty="0" smtClean="0"/>
              <a:t>What is </a:t>
            </a:r>
            <a:r>
              <a:rPr lang="en-US" sz="2400" dirty="0" smtClean="0">
                <a:solidFill>
                  <a:srgbClr val="0066FF"/>
                </a:solidFill>
              </a:rPr>
              <a:t>P(</a:t>
            </a:r>
            <a:r>
              <a:rPr lang="en-US" sz="2400" i="1" dirty="0" smtClean="0">
                <a:solidFill>
                  <a:srgbClr val="0066FF"/>
                </a:solidFill>
              </a:rPr>
              <a:t>Cavity = false</a:t>
            </a:r>
            <a:r>
              <a:rPr lang="en-US" sz="2400" dirty="0" smtClean="0">
                <a:solidFill>
                  <a:srgbClr val="0066FF"/>
                </a:solidFill>
              </a:rPr>
              <a:t> | </a:t>
            </a:r>
            <a:r>
              <a:rPr lang="en-US" sz="2400" i="1" dirty="0" smtClean="0">
                <a:solidFill>
                  <a:srgbClr val="0066FF"/>
                </a:solidFill>
              </a:rPr>
              <a:t>Toothache = true</a:t>
            </a:r>
            <a:r>
              <a:rPr lang="en-US" sz="2400" dirty="0" smtClean="0">
                <a:solidFill>
                  <a:srgbClr val="0066FF"/>
                </a:solidFill>
              </a:rPr>
              <a:t>)</a:t>
            </a:r>
            <a:r>
              <a:rPr lang="en-US" sz="2400" dirty="0" smtClean="0"/>
              <a:t>?</a:t>
            </a:r>
          </a:p>
          <a:p>
            <a:pPr lvl="1">
              <a:buNone/>
            </a:pPr>
            <a:r>
              <a:rPr lang="en-US" sz="2000" dirty="0" smtClean="0"/>
              <a:t>0.1 / 0.15 = 0.667</a:t>
            </a:r>
          </a:p>
          <a:p>
            <a:pPr lvl="1">
              <a:buNone/>
            </a:pPr>
            <a:endParaRPr lang="en-US" sz="20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219200"/>
          <a:ext cx="6096000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19600"/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P(Cavity,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Toothache)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 smtClean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 </a:t>
                      </a:r>
                      <a:r>
                        <a:rPr lang="en-US" sz="1800" dirty="0" smtClean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 smtClean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 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 smtClean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  </a:t>
                      </a:r>
                      <a:r>
                        <a:rPr lang="en-US" sz="1800" dirty="0" smtClean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 smtClean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 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6800" y="3276600"/>
          <a:ext cx="31242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81200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P(Cavity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Cavity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Cavity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48200" y="3276600"/>
          <a:ext cx="36576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19454"/>
                <a:gridCol w="13381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P(Toothache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0.85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 err="1" smtClean="0">
                          <a:solidFill>
                            <a:srgbClr val="0066FF"/>
                          </a:solidFill>
                        </a:rPr>
                        <a:t>Toochache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Motivation: Why use probability?</a:t>
            </a:r>
          </a:p>
          <a:p>
            <a:pPr lvl="1"/>
            <a:r>
              <a:rPr lang="en-US" dirty="0" smtClean="0"/>
              <a:t>Laziness, Ignorance, and Randomness</a:t>
            </a:r>
          </a:p>
          <a:p>
            <a:pPr lvl="1"/>
            <a:r>
              <a:rPr lang="en-US" dirty="0" smtClean="0"/>
              <a:t>Rational Bettor Theorem</a:t>
            </a:r>
          </a:p>
          <a:p>
            <a:r>
              <a:rPr lang="en-US" dirty="0" smtClean="0"/>
              <a:t>Review of Key Concepts</a:t>
            </a:r>
          </a:p>
          <a:p>
            <a:pPr lvl="1"/>
            <a:r>
              <a:rPr lang="en-US" dirty="0" smtClean="0"/>
              <a:t>Outcomes, Events, and Random Variables</a:t>
            </a:r>
          </a:p>
          <a:p>
            <a:pPr lvl="1"/>
            <a:r>
              <a:rPr lang="en-US" dirty="0" smtClean="0"/>
              <a:t>Joint, Marginal, and Conditional</a:t>
            </a:r>
          </a:p>
          <a:p>
            <a:pPr lvl="1"/>
            <a:r>
              <a:rPr lang="en-US" dirty="0" smtClean="0"/>
              <a:t>Independent Events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/>
              <a:t>Conditional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1401763"/>
          </a:xfrm>
        </p:spPr>
        <p:txBody>
          <a:bodyPr/>
          <a:lstStyle/>
          <a:p>
            <a:r>
              <a:rPr lang="en-US" sz="2400" dirty="0" smtClean="0"/>
              <a:t>A conditional distribution is a distribution over the values of one variable given fixed values of other variables</a:t>
            </a:r>
            <a:endParaRPr lang="en-US" sz="20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981200"/>
          <a:ext cx="6096000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19600"/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P(Cavity,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Toothache)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 smtClean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 </a:t>
                      </a:r>
                      <a:r>
                        <a:rPr lang="en-US" sz="1800" dirty="0" smtClean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 smtClean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 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 smtClean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  </a:t>
                      </a:r>
                      <a:r>
                        <a:rPr lang="en-US" sz="1800" dirty="0" smtClean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 smtClean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 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4038600"/>
          <a:ext cx="41148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49256"/>
                <a:gridCol w="7655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P(Cavity | Toothache = true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Cavity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0.667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Cavity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0.333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724400" y="4038600"/>
          <a:ext cx="41148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49256"/>
                <a:gridCol w="7655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P(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Cavity|Toothache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= false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Cavity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0.941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Cavity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0.059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5410200"/>
          <a:ext cx="41148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49256"/>
                <a:gridCol w="7655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P(Toothache | Cavity = true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 err="1" smtClean="0">
                          <a:solidFill>
                            <a:srgbClr val="0066FF"/>
                          </a:solidFill>
                        </a:rPr>
                        <a:t>Toochache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724400" y="5410200"/>
          <a:ext cx="41148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49256"/>
                <a:gridCol w="7655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P(Toothache | Cavity = false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0.889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 err="1" smtClean="0">
                          <a:solidFill>
                            <a:srgbClr val="0066FF"/>
                          </a:solidFill>
                        </a:rPr>
                        <a:t>Toochache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/>
          <a:lstStyle/>
          <a:p>
            <a:r>
              <a:rPr lang="en-US" dirty="0" smtClean="0"/>
              <a:t>Normalization trick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36637"/>
            <a:ext cx="7696200" cy="4525963"/>
          </a:xfrm>
        </p:spPr>
        <p:txBody>
          <a:bodyPr/>
          <a:lstStyle/>
          <a:p>
            <a:r>
              <a:rPr lang="en-US" sz="2400" dirty="0" smtClean="0"/>
              <a:t>To get the whole conditional distribution </a:t>
            </a:r>
            <a:r>
              <a:rPr lang="en-US" sz="2400" dirty="0" smtClean="0">
                <a:solidFill>
                  <a:srgbClr val="0066FF"/>
                </a:solidFill>
              </a:rPr>
              <a:t>P(X | Y = y)</a:t>
            </a:r>
            <a:r>
              <a:rPr lang="en-US" sz="2400" dirty="0" smtClean="0"/>
              <a:t> at once, select all entries in the joint distribution table matching </a:t>
            </a:r>
            <a:r>
              <a:rPr lang="en-US" sz="2400" dirty="0" smtClean="0">
                <a:solidFill>
                  <a:srgbClr val="0066FF"/>
                </a:solidFill>
              </a:rPr>
              <a:t>Y = y</a:t>
            </a:r>
            <a:r>
              <a:rPr lang="en-US" sz="2400" dirty="0" smtClean="0"/>
              <a:t> and renormalize them to sum to one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2362200"/>
          <a:ext cx="6096000" cy="1767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19600"/>
                <a:gridCol w="16764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P(Cavity,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Toothache)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 smtClean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 </a:t>
                      </a:r>
                      <a:r>
                        <a:rPr lang="en-US" sz="1800" dirty="0" smtClean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 smtClean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 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 smtClean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  </a:t>
                      </a:r>
                      <a:r>
                        <a:rPr lang="en-US" sz="1800" dirty="0" smtClean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0.05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 smtClean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 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0.05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90800" y="4343400"/>
          <a:ext cx="4114800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49256"/>
                <a:gridCol w="765544"/>
              </a:tblGrid>
              <a:tr h="254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Toothache, Cavity = false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800" i="1" dirty="0" err="1" smtClean="0">
                          <a:solidFill>
                            <a:srgbClr val="0066FF"/>
                          </a:solidFill>
                        </a:rPr>
                        <a:t>Toochache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90800" y="5715000"/>
          <a:ext cx="4114800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49256"/>
                <a:gridCol w="765544"/>
              </a:tblGrid>
              <a:tr h="243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P(Toothache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|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Cavity = false)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 smtClean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0.889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800" i="1" dirty="0" err="1" smtClean="0">
                          <a:solidFill>
                            <a:srgbClr val="0066FF"/>
                          </a:solidFill>
                        </a:rPr>
                        <a:t>Toochache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0.111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4419600" y="39624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419600" y="53340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00600" y="3897868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0" dirty="0" smtClean="0">
                <a:solidFill>
                  <a:schemeClr val="tx1"/>
                </a:solidFill>
              </a:rPr>
              <a:t>Select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00600" y="5269468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0" dirty="0" smtClean="0">
                <a:solidFill>
                  <a:schemeClr val="tx1"/>
                </a:solidFill>
              </a:rPr>
              <a:t>Renormalize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/>
          <a:lstStyle/>
          <a:p>
            <a:r>
              <a:rPr lang="en-US" dirty="0" smtClean="0"/>
              <a:t>Normalization trick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36637"/>
            <a:ext cx="7696200" cy="4525963"/>
          </a:xfrm>
        </p:spPr>
        <p:txBody>
          <a:bodyPr/>
          <a:lstStyle/>
          <a:p>
            <a:r>
              <a:rPr lang="en-US" sz="2400" dirty="0"/>
              <a:t>To get the whole conditional distribution </a:t>
            </a:r>
            <a:r>
              <a:rPr lang="en-US" sz="2400" dirty="0">
                <a:solidFill>
                  <a:srgbClr val="0066FF"/>
                </a:solidFill>
              </a:rPr>
              <a:t>P(X | Y = y)</a:t>
            </a:r>
            <a:r>
              <a:rPr lang="en-US" sz="2400" dirty="0"/>
              <a:t> at once, select all entries in the joint distribution table matching </a:t>
            </a:r>
            <a:r>
              <a:rPr lang="en-US" sz="2400" dirty="0">
                <a:solidFill>
                  <a:srgbClr val="0066FF"/>
                </a:solidFill>
              </a:rPr>
              <a:t>Y = y</a:t>
            </a:r>
            <a:r>
              <a:rPr lang="en-US" sz="2400" dirty="0"/>
              <a:t> and renormalize them to sum to one</a:t>
            </a:r>
          </a:p>
          <a:p>
            <a:r>
              <a:rPr lang="en-US" sz="2400" dirty="0" smtClean="0"/>
              <a:t>Why does it work?</a:t>
            </a:r>
            <a:endParaRPr lang="en-US" sz="2400" dirty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650549"/>
              </p:ext>
            </p:extLst>
          </p:nvPr>
        </p:nvGraphicFramePr>
        <p:xfrm>
          <a:off x="1641475" y="2847975"/>
          <a:ext cx="3738563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2" name="Equation" r:id="rId4" imgW="1333440" imgH="533160" progId="Equation.3">
                  <p:embed/>
                </p:oleObj>
              </mc:Choice>
              <mc:Fallback>
                <p:oleObj name="Equation" r:id="rId4" imgW="1333440" imgH="533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475" y="2847975"/>
                        <a:ext cx="3738563" cy="149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5638800" y="3200400"/>
            <a:ext cx="2669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y marginalization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/>
          <a:lstStyle/>
          <a:p>
            <a:r>
              <a:rPr lang="en-US" dirty="0" smtClean="0"/>
              <a:t>Product rule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400" dirty="0" smtClean="0"/>
              <a:t>Definition of conditional probability: </a:t>
            </a:r>
          </a:p>
          <a:p>
            <a:endParaRPr lang="en-US" sz="2400" dirty="0"/>
          </a:p>
          <a:p>
            <a:r>
              <a:rPr lang="en-US" sz="2400" dirty="0" smtClean="0"/>
              <a:t>Sometimes we have the conditional probability and want to obtain the joint: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832475" y="1066800"/>
          <a:ext cx="26050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05" name="Equation" r:id="rId4" imgW="1193760" imgH="419040" progId="Equation.3">
                  <p:embed/>
                </p:oleObj>
              </mc:Choice>
              <mc:Fallback>
                <p:oleObj name="Equation" r:id="rId4" imgW="119376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475" y="1066800"/>
                        <a:ext cx="260508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885950" y="3200400"/>
          <a:ext cx="55149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06" name="Equation" r:id="rId6" imgW="2450880" imgH="203040" progId="Equation.3">
                  <p:embed/>
                </p:oleObj>
              </mc:Choice>
              <mc:Fallback>
                <p:oleObj name="Equation" r:id="rId6" imgW="24508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3200400"/>
                        <a:ext cx="55149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07" name="Equation" r:id="rId8" imgW="914400" imgH="215640" progId="Equation.3">
                  <p:embed/>
                </p:oleObj>
              </mc:Choice>
              <mc:Fallback>
                <p:oleObj name="Equation" r:id="rId8" imgW="91440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/>
          <a:lstStyle/>
          <a:p>
            <a:r>
              <a:rPr lang="en-US" dirty="0" smtClean="0"/>
              <a:t>Product rule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400" dirty="0" smtClean="0"/>
              <a:t>Definition of conditional probability: </a:t>
            </a:r>
          </a:p>
          <a:p>
            <a:endParaRPr lang="en-US" sz="2400" dirty="0"/>
          </a:p>
          <a:p>
            <a:r>
              <a:rPr lang="en-US" sz="2400" dirty="0" smtClean="0"/>
              <a:t>Sometimes we have the conditional probability and want to obtain the joint: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The chain rule: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832475" y="1066800"/>
          <a:ext cx="26050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67" name="Equation" r:id="rId4" imgW="1193760" imgH="419040" progId="Equation.3">
                  <p:embed/>
                </p:oleObj>
              </mc:Choice>
              <mc:Fallback>
                <p:oleObj name="Equation" r:id="rId4" imgW="119376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475" y="1066800"/>
                        <a:ext cx="260508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885950" y="3200400"/>
          <a:ext cx="55149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68" name="Equation" r:id="rId6" imgW="2450880" imgH="203040" progId="Equation.3">
                  <p:embed/>
                </p:oleObj>
              </mc:Choice>
              <mc:Fallback>
                <p:oleObj name="Equation" r:id="rId6" imgW="24508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3200400"/>
                        <a:ext cx="55149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69" name="Equation" r:id="rId8" imgW="914400" imgH="215640" progId="Equation.3">
                  <p:embed/>
                </p:oleObj>
              </mc:Choice>
              <mc:Fallback>
                <p:oleObj name="Equation" r:id="rId8" imgW="91440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609600" y="4656138"/>
          <a:ext cx="8189913" cy="136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70" name="Equation" r:id="rId10" imgW="3962160" imgH="660240" progId="Equation.3">
                  <p:embed/>
                </p:oleObj>
              </mc:Choice>
              <mc:Fallback>
                <p:oleObj name="Equation" r:id="rId10" imgW="3962160" imgH="660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656138"/>
                        <a:ext cx="8189913" cy="1363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Birthday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4525963"/>
          </a:xfrm>
        </p:spPr>
        <p:txBody>
          <a:bodyPr/>
          <a:lstStyle/>
          <a:p>
            <a:r>
              <a:rPr lang="en-US" sz="2400" dirty="0" smtClean="0"/>
              <a:t>We have a set of </a:t>
            </a:r>
            <a:r>
              <a:rPr lang="en-US" sz="2400" i="1" dirty="0" smtClean="0"/>
              <a:t>n</a:t>
            </a:r>
            <a:r>
              <a:rPr lang="en-US" sz="2400" dirty="0" smtClean="0"/>
              <a:t> people. What is the probability that two of them share the same birthday?</a:t>
            </a:r>
          </a:p>
          <a:p>
            <a:r>
              <a:rPr lang="en-US" sz="2400" dirty="0" smtClean="0"/>
              <a:t>Easier to calculate the probability that </a:t>
            </a:r>
            <a:r>
              <a:rPr lang="en-US" sz="2400" i="1" dirty="0" smtClean="0"/>
              <a:t>n</a:t>
            </a:r>
            <a:r>
              <a:rPr lang="en-US" sz="2400" dirty="0" smtClean="0"/>
              <a:t> people </a:t>
            </a:r>
            <a:r>
              <a:rPr lang="en-US" sz="2400" i="1" dirty="0" smtClean="0"/>
              <a:t>do</a:t>
            </a:r>
            <a:r>
              <a:rPr lang="en-US" sz="2400" dirty="0" smtClean="0"/>
              <a:t> </a:t>
            </a:r>
            <a:r>
              <a:rPr lang="en-US" sz="2400" i="1" dirty="0" smtClean="0"/>
              <a:t>not</a:t>
            </a:r>
            <a:r>
              <a:rPr lang="en-US" sz="2400" dirty="0" smtClean="0"/>
              <a:t> share the same birthday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335037"/>
              </p:ext>
            </p:extLst>
          </p:nvPr>
        </p:nvGraphicFramePr>
        <p:xfrm>
          <a:off x="1155700" y="3232150"/>
          <a:ext cx="7215188" cy="14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89" name="Equation" r:id="rId4" imgW="3111480" imgH="685800" progId="Equation.3">
                  <p:embed/>
                </p:oleObj>
              </mc:Choice>
              <mc:Fallback>
                <p:oleObj name="Equation" r:id="rId4" imgW="3111480" imgH="685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3232150"/>
                        <a:ext cx="7215188" cy="146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642219"/>
              </p:ext>
            </p:extLst>
          </p:nvPr>
        </p:nvGraphicFramePr>
        <p:xfrm>
          <a:off x="1143000" y="4648200"/>
          <a:ext cx="7539038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90" name="Equation" r:id="rId6" imgW="3251160" imgH="431640" progId="Equation.3">
                  <p:embed/>
                </p:oleObj>
              </mc:Choice>
              <mc:Fallback>
                <p:oleObj name="Equation" r:id="rId6" imgW="325116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48200"/>
                        <a:ext cx="7539038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Birthday problem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493763"/>
              </p:ext>
            </p:extLst>
          </p:nvPr>
        </p:nvGraphicFramePr>
        <p:xfrm>
          <a:off x="90487" y="3068638"/>
          <a:ext cx="73009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98" name="Equation" r:id="rId4" imgW="3149280" imgH="228600" progId="Equation.3">
                  <p:embed/>
                </p:oleObj>
              </mc:Choice>
              <mc:Fallback>
                <p:oleObj name="Equation" r:id="rId4" imgW="3149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" y="3068638"/>
                        <a:ext cx="730091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170135"/>
              </p:ext>
            </p:extLst>
          </p:nvPr>
        </p:nvGraphicFramePr>
        <p:xfrm>
          <a:off x="987425" y="4111625"/>
          <a:ext cx="70945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99" name="Equation" r:id="rId6" imgW="3060360" imgH="393480" progId="Equation.3">
                  <p:embed/>
                </p:oleObj>
              </mc:Choice>
              <mc:Fallback>
                <p:oleObj name="Equation" r:id="rId6" imgW="3060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425" y="4111625"/>
                        <a:ext cx="7094538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243115"/>
              </p:ext>
            </p:extLst>
          </p:nvPr>
        </p:nvGraphicFramePr>
        <p:xfrm>
          <a:off x="527050" y="5254625"/>
          <a:ext cx="80660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00" name="Equation" r:id="rId8" imgW="3479760" imgH="393480" progId="Equation.3">
                  <p:embed/>
                </p:oleObj>
              </mc:Choice>
              <mc:Fallback>
                <p:oleObj name="Equation" r:id="rId8" imgW="347976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5254625"/>
                        <a:ext cx="8066088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538812"/>
              </p:ext>
            </p:extLst>
          </p:nvPr>
        </p:nvGraphicFramePr>
        <p:xfrm>
          <a:off x="993775" y="1295400"/>
          <a:ext cx="7539038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01" name="Equation" r:id="rId10" imgW="3251160" imgH="660240" progId="Equation.3">
                  <p:embed/>
                </p:oleObj>
              </mc:Choice>
              <mc:Fallback>
                <p:oleObj name="Equation" r:id="rId10" imgW="3251160" imgH="660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1295400"/>
                        <a:ext cx="7539038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070214"/>
              </p:ext>
            </p:extLst>
          </p:nvPr>
        </p:nvGraphicFramePr>
        <p:xfrm>
          <a:off x="7467600" y="2892425"/>
          <a:ext cx="15001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02" name="Equation" r:id="rId12" imgW="647640" imgH="393480" progId="Equation.3">
                  <p:embed/>
                </p:oleObj>
              </mc:Choice>
              <mc:Fallback>
                <p:oleObj name="Equation" r:id="rId12" imgW="64764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892425"/>
                        <a:ext cx="1500188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560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Birthday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/>
          <a:lstStyle/>
          <a:p>
            <a:r>
              <a:rPr lang="en-US" dirty="0" smtClean="0"/>
              <a:t>For 23 people, the probability of sharing a birthday is above 0.5!</a:t>
            </a:r>
            <a:endParaRPr lang="en-US" dirty="0"/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514600"/>
            <a:ext cx="55245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438400" y="6260068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http://en.wikipedia.org/wiki/Birthday_problem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Motivation: Why use probability?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Laziness, Ignorance, and Randomness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Rational Bettor Theorem</a:t>
            </a:r>
          </a:p>
          <a:p>
            <a:r>
              <a:rPr lang="en-US" dirty="0" smtClean="0"/>
              <a:t>Review of Key Concepts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Outcomes, Events, and Random Variables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Joint, Marginal, and Conditional</a:t>
            </a:r>
          </a:p>
          <a:p>
            <a:pPr lvl="1"/>
            <a:r>
              <a:rPr lang="en-US" dirty="0" smtClean="0"/>
              <a:t>Independence and Conditional Independence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/>
          <a:lstStyle/>
          <a:p>
            <a:r>
              <a:rPr lang="en-US" dirty="0" smtClean="0"/>
              <a:t>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/>
          <a:lstStyle/>
          <a:p>
            <a:r>
              <a:rPr lang="en-US" sz="2400" dirty="0"/>
              <a:t>T</a:t>
            </a:r>
            <a:r>
              <a:rPr lang="en-US" sz="2400" dirty="0" smtClean="0"/>
              <a:t>wo events A and B are </a:t>
            </a:r>
            <a:r>
              <a:rPr lang="en-US" sz="2400" i="1" dirty="0" smtClean="0">
                <a:solidFill>
                  <a:srgbClr val="FF0000"/>
                </a:solidFill>
              </a:rPr>
              <a:t>independent</a:t>
            </a:r>
            <a:r>
              <a:rPr lang="en-US" sz="2400" dirty="0" smtClean="0"/>
              <a:t> if and only if 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0066FF"/>
                </a:solidFill>
              </a:rPr>
              <a:t>P(A </a:t>
            </a:r>
            <a:r>
              <a:rPr lang="en-US" sz="2400" dirty="0" smtClean="0">
                <a:solidFill>
                  <a:srgbClr val="0066FF"/>
                </a:solidFill>
                <a:sym typeface="Symbol"/>
              </a:rPr>
              <a:t> B) = P(</a:t>
            </a:r>
            <a:r>
              <a:rPr lang="en-US" sz="2400" smtClean="0">
                <a:solidFill>
                  <a:srgbClr val="0066FF"/>
                </a:solidFill>
                <a:sym typeface="Symbol"/>
              </a:rPr>
              <a:t>A, B) = </a:t>
            </a:r>
            <a:r>
              <a:rPr lang="en-US" sz="2400" dirty="0" smtClean="0">
                <a:solidFill>
                  <a:srgbClr val="0066FF"/>
                </a:solidFill>
                <a:sym typeface="Symbol"/>
              </a:rPr>
              <a:t>P(A) P(B)</a:t>
            </a:r>
          </a:p>
          <a:p>
            <a:pPr lvl="1"/>
            <a:r>
              <a:rPr lang="en-US" sz="2400" dirty="0" smtClean="0">
                <a:sym typeface="Symbol"/>
              </a:rPr>
              <a:t>In other words, </a:t>
            </a:r>
            <a:r>
              <a:rPr lang="en-US" sz="2400" dirty="0" smtClean="0">
                <a:solidFill>
                  <a:srgbClr val="0066FF"/>
                </a:solidFill>
                <a:sym typeface="Symbol"/>
              </a:rPr>
              <a:t>P(A | B) = P(A) </a:t>
            </a:r>
            <a:r>
              <a:rPr lang="en-US" sz="2400" dirty="0" smtClean="0">
                <a:sym typeface="Symbol"/>
              </a:rPr>
              <a:t>and </a:t>
            </a:r>
            <a:r>
              <a:rPr lang="en-US" sz="2400" dirty="0" smtClean="0">
                <a:solidFill>
                  <a:srgbClr val="0066FF"/>
                </a:solidFill>
                <a:sym typeface="Symbol"/>
              </a:rPr>
              <a:t>P(B | A) = P(B)</a:t>
            </a:r>
          </a:p>
          <a:p>
            <a:pPr lvl="1"/>
            <a:r>
              <a:rPr lang="en-US" sz="2400" dirty="0" smtClean="0">
                <a:sym typeface="Symbol"/>
              </a:rPr>
              <a:t>This is an important simplifying assumption for modeling, e.g., </a:t>
            </a:r>
            <a:r>
              <a:rPr lang="en-US" sz="2400" i="1" dirty="0" smtClean="0">
                <a:solidFill>
                  <a:srgbClr val="0070C0"/>
                </a:solidFill>
                <a:sym typeface="Symbol"/>
              </a:rPr>
              <a:t>Toothache</a:t>
            </a:r>
            <a:r>
              <a:rPr lang="en-US" sz="2400" dirty="0" smtClean="0">
                <a:sym typeface="Symbol"/>
              </a:rPr>
              <a:t> and </a:t>
            </a:r>
            <a:r>
              <a:rPr lang="en-US" sz="2400" i="1" dirty="0" smtClean="0">
                <a:solidFill>
                  <a:srgbClr val="0070C0"/>
                </a:solidFill>
                <a:sym typeface="Symbol"/>
              </a:rPr>
              <a:t>Weather</a:t>
            </a:r>
            <a:r>
              <a:rPr lang="en-US" sz="2400" dirty="0" smtClean="0">
                <a:sym typeface="Symbol"/>
              </a:rPr>
              <a:t> can be assumed to be independent</a:t>
            </a:r>
            <a:br>
              <a:rPr lang="en-US" sz="2400" dirty="0" smtClean="0">
                <a:sym typeface="Symbol"/>
              </a:rPr>
            </a:br>
            <a:endParaRPr lang="en-US" sz="10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Are two </a:t>
            </a:r>
            <a:r>
              <a:rPr lang="en-US" sz="2400" i="1" dirty="0" smtClean="0">
                <a:solidFill>
                  <a:srgbClr val="FF0000"/>
                </a:solidFill>
                <a:sym typeface="Symbol"/>
              </a:rPr>
              <a:t>mutually exclusive </a:t>
            </a:r>
            <a:r>
              <a:rPr lang="en-US" sz="2400" dirty="0" smtClean="0">
                <a:sym typeface="Symbol"/>
              </a:rPr>
              <a:t>events independent?</a:t>
            </a:r>
          </a:p>
          <a:p>
            <a:pPr lvl="1"/>
            <a:r>
              <a:rPr lang="en-US" sz="2400" dirty="0" smtClean="0">
                <a:sym typeface="Symbol"/>
              </a:rPr>
              <a:t>No, but for mutually exclusive events we have </a:t>
            </a:r>
            <a:br>
              <a:rPr lang="en-US" sz="2400" dirty="0" smtClean="0">
                <a:sym typeface="Symbol"/>
              </a:rPr>
            </a:br>
            <a:r>
              <a:rPr lang="en-US" sz="2400" dirty="0" smtClean="0">
                <a:solidFill>
                  <a:srgbClr val="0066FF"/>
                </a:solidFill>
                <a:sym typeface="Symbol"/>
              </a:rPr>
              <a:t>P(A  B) = P(A) + P(B)</a:t>
            </a:r>
            <a:br>
              <a:rPr lang="en-US" sz="2400" dirty="0" smtClean="0">
                <a:solidFill>
                  <a:srgbClr val="0066FF"/>
                </a:solidFill>
                <a:sym typeface="Symbol"/>
              </a:rPr>
            </a:br>
            <a:endParaRPr lang="en-US" sz="1000" dirty="0" smtClean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08397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Motivation: Why use probability?</a:t>
            </a:r>
          </a:p>
          <a:p>
            <a:pPr lvl="1"/>
            <a:r>
              <a:rPr lang="en-US" dirty="0" smtClean="0"/>
              <a:t>Laziness, Ignorance, and Randomness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Rational Bettor Theorem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Review of Key Concepts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Outcomes, Events, and Random Variables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Joint, Marginal, and Conditional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Independence and Conditional Independence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8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/>
          <a:lstStyle/>
          <a:p>
            <a:r>
              <a:rPr lang="en-US" dirty="0" smtClean="0"/>
              <a:t>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/>
          <a:lstStyle/>
          <a:p>
            <a:r>
              <a:rPr lang="en-US" sz="2400" dirty="0"/>
              <a:t>T</a:t>
            </a:r>
            <a:r>
              <a:rPr lang="en-US" sz="2400" dirty="0" smtClean="0"/>
              <a:t>wo events A and B are </a:t>
            </a:r>
            <a:r>
              <a:rPr lang="en-US" sz="2400" i="1" dirty="0" smtClean="0">
                <a:solidFill>
                  <a:srgbClr val="FF0000"/>
                </a:solidFill>
              </a:rPr>
              <a:t>independent</a:t>
            </a:r>
            <a:r>
              <a:rPr lang="en-US" sz="2400" dirty="0" smtClean="0"/>
              <a:t> if and only if 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0066FF"/>
                </a:solidFill>
              </a:rPr>
              <a:t>P(A </a:t>
            </a:r>
            <a:r>
              <a:rPr lang="en-US" sz="2400" dirty="0" smtClean="0">
                <a:solidFill>
                  <a:srgbClr val="0066FF"/>
                </a:solidFill>
                <a:sym typeface="Symbol"/>
              </a:rPr>
              <a:t> B) = P(A) P(B)</a:t>
            </a:r>
          </a:p>
          <a:p>
            <a:pPr lvl="1"/>
            <a:r>
              <a:rPr lang="en-US" sz="2400" dirty="0" smtClean="0">
                <a:sym typeface="Symbol"/>
              </a:rPr>
              <a:t>In other words, </a:t>
            </a:r>
            <a:r>
              <a:rPr lang="en-US" sz="2400" dirty="0" smtClean="0">
                <a:solidFill>
                  <a:srgbClr val="0066FF"/>
                </a:solidFill>
                <a:sym typeface="Symbol"/>
              </a:rPr>
              <a:t>P(A | B) = P(A) </a:t>
            </a:r>
            <a:r>
              <a:rPr lang="en-US" sz="2400" dirty="0" smtClean="0">
                <a:sym typeface="Symbol"/>
              </a:rPr>
              <a:t>and </a:t>
            </a:r>
            <a:r>
              <a:rPr lang="en-US" sz="2400" dirty="0" smtClean="0">
                <a:solidFill>
                  <a:srgbClr val="0066FF"/>
                </a:solidFill>
                <a:sym typeface="Symbol"/>
              </a:rPr>
              <a:t>P(B | A) = P(B)</a:t>
            </a:r>
          </a:p>
          <a:p>
            <a:pPr lvl="1"/>
            <a:r>
              <a:rPr lang="en-US" sz="2400" dirty="0" smtClean="0">
                <a:sym typeface="Symbol"/>
              </a:rPr>
              <a:t>This is an important simplifying assumption for modeling, e.g., </a:t>
            </a:r>
            <a:r>
              <a:rPr lang="en-US" sz="2400" i="1" dirty="0" smtClean="0">
                <a:solidFill>
                  <a:srgbClr val="0070C0"/>
                </a:solidFill>
                <a:sym typeface="Symbol"/>
              </a:rPr>
              <a:t>Toothache</a:t>
            </a:r>
            <a:r>
              <a:rPr lang="en-US" sz="2400" dirty="0" smtClean="0">
                <a:sym typeface="Symbol"/>
              </a:rPr>
              <a:t> and </a:t>
            </a:r>
            <a:r>
              <a:rPr lang="en-US" sz="2400" i="1" dirty="0" smtClean="0">
                <a:solidFill>
                  <a:srgbClr val="0070C0"/>
                </a:solidFill>
                <a:sym typeface="Symbol"/>
              </a:rPr>
              <a:t>Weather</a:t>
            </a:r>
            <a:r>
              <a:rPr lang="en-US" sz="2400" dirty="0" smtClean="0">
                <a:sym typeface="Symbol"/>
              </a:rPr>
              <a:t> can be assumed to be independent</a:t>
            </a:r>
            <a:br>
              <a:rPr lang="en-US" sz="2400" dirty="0" smtClean="0">
                <a:sym typeface="Symbol"/>
              </a:rPr>
            </a:br>
            <a:endParaRPr lang="en-US" sz="1000" dirty="0" smtClean="0">
              <a:sym typeface="Symbol"/>
            </a:endParaRPr>
          </a:p>
          <a:p>
            <a:r>
              <a:rPr lang="en-US" sz="2400" b="1" dirty="0" smtClean="0">
                <a:sym typeface="Symbol"/>
              </a:rPr>
              <a:t>Conditional independence</a:t>
            </a:r>
            <a:r>
              <a:rPr lang="en-US" sz="2400" dirty="0" smtClean="0">
                <a:sym typeface="Symbol"/>
              </a:rPr>
              <a:t>: A and B are </a:t>
            </a:r>
            <a:r>
              <a:rPr lang="en-US" sz="2400" i="1" dirty="0" smtClean="0">
                <a:solidFill>
                  <a:srgbClr val="FF0000"/>
                </a:solidFill>
                <a:sym typeface="Symbol"/>
              </a:rPr>
              <a:t>conditionally independent</a:t>
            </a:r>
            <a:r>
              <a:rPr lang="en-US" sz="2400" dirty="0" smtClean="0">
                <a:sym typeface="Symbol"/>
              </a:rPr>
              <a:t> given C </a:t>
            </a:r>
            <a:r>
              <a:rPr lang="en-US" sz="2400" dirty="0" err="1" smtClean="0">
                <a:sym typeface="Symbol"/>
              </a:rPr>
              <a:t>iff</a:t>
            </a:r>
            <a:r>
              <a:rPr lang="en-US" sz="2400" dirty="0" smtClean="0">
                <a:sym typeface="Symbol"/>
              </a:rPr>
              <a:t>  </a:t>
            </a:r>
            <a:br>
              <a:rPr lang="en-US" sz="2400" dirty="0" smtClean="0">
                <a:sym typeface="Symbol"/>
              </a:rPr>
            </a:br>
            <a:r>
              <a:rPr lang="en-US" sz="2400" dirty="0" smtClean="0">
                <a:solidFill>
                  <a:srgbClr val="0066FF"/>
                </a:solidFill>
                <a:sym typeface="Symbol"/>
              </a:rPr>
              <a:t>P(A  B | C) = P(A | C) P(B | C) </a:t>
            </a:r>
          </a:p>
          <a:p>
            <a:pPr lvl="1"/>
            <a:r>
              <a:rPr lang="en-US" sz="2400" dirty="0" smtClean="0">
                <a:sym typeface="Symbol"/>
              </a:rPr>
              <a:t>Equivalently:</a:t>
            </a:r>
            <a:br>
              <a:rPr lang="en-US" sz="2400" dirty="0" smtClean="0">
                <a:sym typeface="Symbol"/>
              </a:rPr>
            </a:br>
            <a:r>
              <a:rPr lang="en-US" sz="2400" dirty="0" smtClean="0">
                <a:solidFill>
                  <a:srgbClr val="0066FF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66FF"/>
                </a:solidFill>
                <a:sym typeface="Symbol"/>
              </a:rPr>
              <a:t>(A </a:t>
            </a:r>
            <a:r>
              <a:rPr lang="en-US" sz="2400" dirty="0" smtClean="0">
                <a:solidFill>
                  <a:srgbClr val="0066FF"/>
                </a:solidFill>
                <a:sym typeface="Symbol"/>
              </a:rPr>
              <a:t>| B, C</a:t>
            </a:r>
            <a:r>
              <a:rPr lang="en-US" sz="2400" dirty="0">
                <a:solidFill>
                  <a:srgbClr val="0066FF"/>
                </a:solidFill>
                <a:sym typeface="Symbol"/>
              </a:rPr>
              <a:t>) = P(A | C) </a:t>
            </a:r>
            <a:r>
              <a:rPr lang="en-US" sz="2400" dirty="0" smtClean="0">
                <a:solidFill>
                  <a:srgbClr val="0066FF"/>
                </a:solidFill>
                <a:sym typeface="Symbol"/>
              </a:rPr>
              <a:t>or P(B </a:t>
            </a:r>
            <a:r>
              <a:rPr lang="en-US" sz="2400" dirty="0">
                <a:solidFill>
                  <a:srgbClr val="0066FF"/>
                </a:solidFill>
                <a:sym typeface="Symbol"/>
              </a:rPr>
              <a:t>| </a:t>
            </a:r>
            <a:r>
              <a:rPr lang="en-US" sz="2400" dirty="0" smtClean="0">
                <a:solidFill>
                  <a:srgbClr val="0066FF"/>
                </a:solidFill>
                <a:sym typeface="Symbol"/>
              </a:rPr>
              <a:t>A, </a:t>
            </a:r>
            <a:r>
              <a:rPr lang="en-US" sz="2400" dirty="0">
                <a:solidFill>
                  <a:srgbClr val="0066FF"/>
                </a:solidFill>
                <a:sym typeface="Symbol"/>
              </a:rPr>
              <a:t>C) = P</a:t>
            </a:r>
            <a:r>
              <a:rPr lang="en-US" sz="2400" dirty="0" smtClean="0">
                <a:solidFill>
                  <a:srgbClr val="0066FF"/>
                </a:solidFill>
                <a:sym typeface="Symbol"/>
              </a:rPr>
              <a:t>(B </a:t>
            </a:r>
            <a:r>
              <a:rPr lang="en-US" sz="2400" dirty="0">
                <a:solidFill>
                  <a:srgbClr val="0066FF"/>
                </a:solidFill>
                <a:sym typeface="Symbol"/>
              </a:rPr>
              <a:t>| C) </a:t>
            </a:r>
            <a:br>
              <a:rPr lang="en-US" sz="2400" dirty="0">
                <a:solidFill>
                  <a:srgbClr val="0066FF"/>
                </a:solidFill>
                <a:sym typeface="Symbol"/>
              </a:rPr>
            </a:br>
            <a:r>
              <a:rPr lang="en-US" sz="2400" dirty="0" smtClean="0">
                <a:solidFill>
                  <a:srgbClr val="0066FF"/>
                </a:solidFill>
                <a:sym typeface="Symbol"/>
              </a:rPr>
              <a:t> </a:t>
            </a:r>
          </a:p>
          <a:p>
            <a:pPr lvl="1"/>
            <a:endParaRPr lang="en-US" sz="2400" dirty="0" smtClean="0">
              <a:solidFill>
                <a:srgbClr val="0066FF"/>
              </a:solidFill>
              <a:sym typeface="Symbol"/>
            </a:endParaRPr>
          </a:p>
          <a:p>
            <a:endParaRPr lang="en-US" sz="1000" dirty="0" smtClean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08736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</a:t>
            </a:r>
            <a:r>
              <a:rPr lang="en-US" dirty="0" smtClean="0"/>
              <a:t>independence: Example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22437"/>
            <a:ext cx="8686800" cy="4525963"/>
          </a:xfrm>
        </p:spPr>
        <p:txBody>
          <a:bodyPr/>
          <a:lstStyle/>
          <a:p>
            <a:r>
              <a:rPr lang="en-US" sz="2000" i="1" dirty="0" smtClean="0">
                <a:solidFill>
                  <a:srgbClr val="0066FF"/>
                </a:solidFill>
              </a:rPr>
              <a:t>Toothache</a:t>
            </a:r>
            <a:r>
              <a:rPr lang="en-US" sz="2000" dirty="0" smtClean="0">
                <a:solidFill>
                  <a:srgbClr val="0066FF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n-US" sz="2000" dirty="0" err="1" smtClean="0"/>
              <a:t>boolean</a:t>
            </a:r>
            <a:r>
              <a:rPr lang="en-US" sz="2000" dirty="0" smtClean="0"/>
              <a:t> variable indicating whether the patient has a toothache</a:t>
            </a:r>
          </a:p>
          <a:p>
            <a:r>
              <a:rPr lang="en-US" sz="2000" i="1" dirty="0" smtClean="0">
                <a:solidFill>
                  <a:srgbClr val="0066FF"/>
                </a:solidFill>
              </a:rPr>
              <a:t>Cavity</a:t>
            </a:r>
            <a:r>
              <a:rPr lang="en-US" sz="2000" dirty="0" smtClean="0">
                <a:solidFill>
                  <a:srgbClr val="0066FF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n-US" sz="2000" dirty="0" err="1" smtClean="0"/>
              <a:t>boolean</a:t>
            </a:r>
            <a:r>
              <a:rPr lang="en-US" sz="2000" dirty="0" smtClean="0"/>
              <a:t> variable indicating whether the patient has a cavity</a:t>
            </a:r>
          </a:p>
          <a:p>
            <a:r>
              <a:rPr lang="en-US" sz="2000" i="1" dirty="0" smtClean="0">
                <a:solidFill>
                  <a:srgbClr val="0066FF"/>
                </a:solidFill>
              </a:rPr>
              <a:t>Catch</a:t>
            </a:r>
            <a:r>
              <a:rPr lang="en-US" sz="2000" dirty="0" smtClean="0">
                <a:solidFill>
                  <a:srgbClr val="0066FF"/>
                </a:solidFill>
              </a:rPr>
              <a:t>:</a:t>
            </a:r>
            <a:r>
              <a:rPr lang="en-US" sz="2000" dirty="0" smtClean="0"/>
              <a:t> whether the dentist’s probe catches in the cavity</a:t>
            </a:r>
          </a:p>
          <a:p>
            <a:endParaRPr lang="en-US" sz="1000" dirty="0" smtClean="0"/>
          </a:p>
          <a:p>
            <a:r>
              <a:rPr lang="en-US" sz="2000" dirty="0" smtClean="0"/>
              <a:t>If the patient has a </a:t>
            </a:r>
            <a:r>
              <a:rPr lang="en-US" sz="2000" dirty="0"/>
              <a:t>cavity, the probability that the probe catches in it doesn't depend on whether </a:t>
            </a:r>
            <a:r>
              <a:rPr lang="en-US" sz="2000" dirty="0" smtClean="0"/>
              <a:t>he/she has a toothache</a:t>
            </a:r>
            <a:endParaRPr lang="en-US" sz="2000" dirty="0"/>
          </a:p>
          <a:p>
            <a:pPr lvl="1">
              <a:buFontTx/>
              <a:buNone/>
            </a:pPr>
            <a:r>
              <a:rPr lang="en-US" sz="2000" dirty="0" smtClean="0">
                <a:solidFill>
                  <a:srgbClr val="0066FF"/>
                </a:solidFill>
              </a:rPr>
              <a:t>P(</a:t>
            </a:r>
            <a:r>
              <a:rPr lang="en-US" sz="2000" i="1" dirty="0">
                <a:solidFill>
                  <a:srgbClr val="0066FF"/>
                </a:solidFill>
              </a:rPr>
              <a:t>C</a:t>
            </a:r>
            <a:r>
              <a:rPr lang="en-US" sz="2000" i="1" dirty="0" smtClean="0">
                <a:solidFill>
                  <a:srgbClr val="0066FF"/>
                </a:solidFill>
              </a:rPr>
              <a:t>atch </a:t>
            </a:r>
            <a:r>
              <a:rPr lang="en-US" sz="2000" i="1" dirty="0">
                <a:solidFill>
                  <a:srgbClr val="0066FF"/>
                </a:solidFill>
              </a:rPr>
              <a:t>| </a:t>
            </a:r>
            <a:r>
              <a:rPr lang="en-US" sz="2000" i="1" dirty="0" smtClean="0">
                <a:solidFill>
                  <a:srgbClr val="0066FF"/>
                </a:solidFill>
              </a:rPr>
              <a:t>Toothache</a:t>
            </a:r>
            <a:r>
              <a:rPr lang="en-US" sz="2000" i="1" dirty="0">
                <a:solidFill>
                  <a:srgbClr val="0066FF"/>
                </a:solidFill>
              </a:rPr>
              <a:t>, </a:t>
            </a:r>
            <a:r>
              <a:rPr lang="en-US" sz="2000" i="1" dirty="0" smtClean="0">
                <a:solidFill>
                  <a:srgbClr val="0066FF"/>
                </a:solidFill>
              </a:rPr>
              <a:t>Cavity</a:t>
            </a:r>
            <a:r>
              <a:rPr lang="en-US" sz="2000" dirty="0">
                <a:solidFill>
                  <a:srgbClr val="0066FF"/>
                </a:solidFill>
              </a:rPr>
              <a:t>) = </a:t>
            </a:r>
            <a:r>
              <a:rPr lang="en-US" sz="2000" dirty="0" smtClean="0">
                <a:solidFill>
                  <a:srgbClr val="0066FF"/>
                </a:solidFill>
              </a:rPr>
              <a:t>P(</a:t>
            </a:r>
            <a:r>
              <a:rPr lang="en-US" sz="2000" i="1" dirty="0" smtClean="0">
                <a:solidFill>
                  <a:srgbClr val="0066FF"/>
                </a:solidFill>
              </a:rPr>
              <a:t>Catch </a:t>
            </a:r>
            <a:r>
              <a:rPr lang="en-US" sz="2000" i="1" dirty="0">
                <a:solidFill>
                  <a:srgbClr val="0066FF"/>
                </a:solidFill>
              </a:rPr>
              <a:t>| </a:t>
            </a:r>
            <a:r>
              <a:rPr lang="en-US" sz="2000" i="1" dirty="0" smtClean="0">
                <a:solidFill>
                  <a:srgbClr val="0066FF"/>
                </a:solidFill>
              </a:rPr>
              <a:t>Cavity</a:t>
            </a:r>
            <a:r>
              <a:rPr lang="en-US" sz="2000" dirty="0" smtClean="0">
                <a:solidFill>
                  <a:srgbClr val="0066FF"/>
                </a:solidFill>
              </a:rPr>
              <a:t>)</a:t>
            </a:r>
            <a:endParaRPr lang="en-US" sz="2000" dirty="0"/>
          </a:p>
          <a:p>
            <a:r>
              <a:rPr lang="en-US" sz="2000" dirty="0" smtClean="0"/>
              <a:t>Therefore</a:t>
            </a:r>
            <a:r>
              <a:rPr lang="en-US" sz="2000" i="1" dirty="0" smtClean="0"/>
              <a:t>, </a:t>
            </a:r>
            <a:r>
              <a:rPr lang="en-US" sz="2000" i="1" dirty="0" smtClean="0">
                <a:solidFill>
                  <a:srgbClr val="0066FF"/>
                </a:solidFill>
              </a:rPr>
              <a:t>Catch</a:t>
            </a:r>
            <a:r>
              <a:rPr lang="en-US" sz="2000" i="1" dirty="0" smtClean="0"/>
              <a:t> </a:t>
            </a:r>
            <a:r>
              <a:rPr lang="en-US" sz="2000" dirty="0"/>
              <a:t>is conditionally independent of </a:t>
            </a:r>
            <a:r>
              <a:rPr lang="en-US" sz="2000" i="1" dirty="0">
                <a:solidFill>
                  <a:srgbClr val="0066FF"/>
                </a:solidFill>
              </a:rPr>
              <a:t>Toothache</a:t>
            </a:r>
            <a:r>
              <a:rPr lang="en-US" sz="2000" i="1" dirty="0"/>
              <a:t> </a:t>
            </a:r>
            <a:r>
              <a:rPr lang="en-US" sz="2000" dirty="0"/>
              <a:t>given </a:t>
            </a:r>
            <a:r>
              <a:rPr lang="en-US" sz="2000" i="1" dirty="0" smtClean="0">
                <a:solidFill>
                  <a:srgbClr val="0066FF"/>
                </a:solidFill>
              </a:rPr>
              <a:t>Cavity</a:t>
            </a:r>
          </a:p>
          <a:p>
            <a:r>
              <a:rPr lang="en-US" sz="2000" dirty="0" smtClean="0"/>
              <a:t>Likewise, </a:t>
            </a:r>
            <a:r>
              <a:rPr lang="en-US" sz="2000" i="1" dirty="0" smtClean="0">
                <a:solidFill>
                  <a:srgbClr val="0066FF"/>
                </a:solidFill>
              </a:rPr>
              <a:t>Toothache</a:t>
            </a:r>
            <a:r>
              <a:rPr lang="en-US" sz="2000" i="1" dirty="0" smtClean="0"/>
              <a:t> </a:t>
            </a:r>
            <a:r>
              <a:rPr lang="en-US" sz="2000" dirty="0" smtClean="0"/>
              <a:t>is conditionally independent of </a:t>
            </a:r>
            <a:r>
              <a:rPr lang="en-US" sz="2000" i="1" dirty="0" smtClean="0">
                <a:solidFill>
                  <a:srgbClr val="0066FF"/>
                </a:solidFill>
              </a:rPr>
              <a:t>Catch</a:t>
            </a:r>
            <a:r>
              <a:rPr lang="en-US" sz="2000" i="1" dirty="0" smtClean="0"/>
              <a:t> </a:t>
            </a:r>
            <a:r>
              <a:rPr lang="en-US" sz="2000" dirty="0" smtClean="0"/>
              <a:t>given </a:t>
            </a:r>
            <a:r>
              <a:rPr lang="en-US" sz="2000" i="1" dirty="0" smtClean="0">
                <a:solidFill>
                  <a:srgbClr val="0066FF"/>
                </a:solidFill>
              </a:rPr>
              <a:t>Cavity</a:t>
            </a:r>
          </a:p>
          <a:p>
            <a:pPr>
              <a:buNone/>
            </a:pPr>
            <a:r>
              <a:rPr lang="en-US" sz="2000" i="1" dirty="0">
                <a:solidFill>
                  <a:srgbClr val="0066FF"/>
                </a:solidFill>
              </a:rPr>
              <a:t>	</a:t>
            </a:r>
            <a:r>
              <a:rPr lang="en-US" sz="2000" i="1" dirty="0" smtClean="0">
                <a:solidFill>
                  <a:srgbClr val="0066FF"/>
                </a:solidFill>
              </a:rPr>
              <a:t>  </a:t>
            </a:r>
            <a:r>
              <a:rPr lang="en-US" sz="2000" dirty="0" smtClean="0">
                <a:solidFill>
                  <a:srgbClr val="0066FF"/>
                </a:solidFill>
              </a:rPr>
              <a:t>P(</a:t>
            </a:r>
            <a:r>
              <a:rPr lang="en-US" sz="2000" i="1" dirty="0" smtClean="0">
                <a:solidFill>
                  <a:srgbClr val="0066FF"/>
                </a:solidFill>
              </a:rPr>
              <a:t>Toothache | Catch, Cavity</a:t>
            </a:r>
            <a:r>
              <a:rPr lang="en-US" sz="2000" dirty="0" smtClean="0">
                <a:solidFill>
                  <a:srgbClr val="0066FF"/>
                </a:solidFill>
              </a:rPr>
              <a:t>) = P(</a:t>
            </a:r>
            <a:r>
              <a:rPr lang="en-US" sz="2000" i="1" dirty="0" smtClean="0">
                <a:solidFill>
                  <a:srgbClr val="0066FF"/>
                </a:solidFill>
              </a:rPr>
              <a:t>Toothache | Cavity</a:t>
            </a:r>
            <a:r>
              <a:rPr lang="en-US" sz="2000" dirty="0" smtClean="0">
                <a:solidFill>
                  <a:srgbClr val="0066FF"/>
                </a:solidFill>
              </a:rPr>
              <a:t>)</a:t>
            </a:r>
          </a:p>
          <a:p>
            <a:r>
              <a:rPr lang="en-US" sz="2000" dirty="0" smtClean="0"/>
              <a:t>Equivalent statement:</a:t>
            </a:r>
            <a:endParaRPr lang="en-US" sz="2000" dirty="0"/>
          </a:p>
          <a:p>
            <a:pPr lvl="1">
              <a:buFontTx/>
              <a:buNone/>
            </a:pPr>
            <a:r>
              <a:rPr lang="en-US" sz="2000" dirty="0" smtClean="0">
                <a:solidFill>
                  <a:srgbClr val="0066FF"/>
                </a:solidFill>
              </a:rPr>
              <a:t>P(</a:t>
            </a:r>
            <a:r>
              <a:rPr lang="en-US" sz="2000" i="1" dirty="0" smtClean="0">
                <a:solidFill>
                  <a:srgbClr val="0066FF"/>
                </a:solidFill>
              </a:rPr>
              <a:t>Toothache</a:t>
            </a:r>
            <a:r>
              <a:rPr lang="en-US" sz="2000" i="1" dirty="0">
                <a:solidFill>
                  <a:srgbClr val="0066FF"/>
                </a:solidFill>
              </a:rPr>
              <a:t>, Catch | Cavity</a:t>
            </a:r>
            <a:r>
              <a:rPr lang="en-US" sz="2000" dirty="0">
                <a:solidFill>
                  <a:srgbClr val="0066FF"/>
                </a:solidFill>
              </a:rPr>
              <a:t>) = P(</a:t>
            </a:r>
            <a:r>
              <a:rPr lang="en-US" sz="2000" i="1" dirty="0">
                <a:solidFill>
                  <a:srgbClr val="0066FF"/>
                </a:solidFill>
              </a:rPr>
              <a:t>Toothache | Cavity</a:t>
            </a:r>
            <a:r>
              <a:rPr lang="en-US" sz="2000" dirty="0">
                <a:solidFill>
                  <a:srgbClr val="0066FF"/>
                </a:solidFill>
              </a:rPr>
              <a:t>) P(</a:t>
            </a:r>
            <a:r>
              <a:rPr lang="en-US" sz="2000" i="1" dirty="0">
                <a:solidFill>
                  <a:srgbClr val="0066FF"/>
                </a:solidFill>
              </a:rPr>
              <a:t>Catch | Cavity</a:t>
            </a:r>
            <a:r>
              <a:rPr lang="en-US" sz="2000" dirty="0">
                <a:solidFill>
                  <a:srgbClr val="0066FF"/>
                </a:solidFill>
              </a:rPr>
              <a:t>)</a:t>
            </a:r>
            <a:r>
              <a:rPr lang="en-US" sz="2000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199879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</a:t>
            </a:r>
            <a:r>
              <a:rPr lang="en-US" dirty="0" smtClean="0"/>
              <a:t>independence: Example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How many numbers do we need to represent the joint probability table </a:t>
            </a:r>
            <a:r>
              <a:rPr lang="en-US" sz="2400" dirty="0" smtClean="0">
                <a:solidFill>
                  <a:srgbClr val="0066FF"/>
                </a:solidFill>
              </a:rPr>
              <a:t>P(</a:t>
            </a:r>
            <a:r>
              <a:rPr lang="en-US" sz="2400" i="1" dirty="0" smtClean="0">
                <a:solidFill>
                  <a:srgbClr val="0066FF"/>
                </a:solidFill>
              </a:rPr>
              <a:t>Toothache, Cavity, Catch</a:t>
            </a:r>
            <a:r>
              <a:rPr lang="en-US" sz="2400" dirty="0" smtClean="0">
                <a:solidFill>
                  <a:srgbClr val="0066FF"/>
                </a:solidFill>
              </a:rPr>
              <a:t>)</a:t>
            </a:r>
            <a:r>
              <a:rPr lang="en-US" sz="2400" dirty="0" smtClean="0"/>
              <a:t>? </a:t>
            </a:r>
          </a:p>
          <a:p>
            <a:pPr lvl="1">
              <a:buNone/>
            </a:pPr>
            <a:r>
              <a:rPr lang="en-US" sz="2000" dirty="0" smtClean="0"/>
              <a:t>2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– 1 = 7 independent entries</a:t>
            </a:r>
          </a:p>
          <a:p>
            <a:r>
              <a:rPr lang="en-US" sz="2400" dirty="0" smtClean="0"/>
              <a:t>Write </a:t>
            </a:r>
            <a:r>
              <a:rPr lang="en-US" sz="2400" dirty="0"/>
              <a:t>out </a:t>
            </a:r>
            <a:r>
              <a:rPr lang="en-US" sz="2400" dirty="0" smtClean="0"/>
              <a:t>the </a:t>
            </a:r>
            <a:r>
              <a:rPr lang="en-US" sz="2400" dirty="0"/>
              <a:t>joint distribution using chain rule</a:t>
            </a:r>
            <a:r>
              <a:rPr lang="en-US" sz="2400" dirty="0" smtClean="0"/>
              <a:t>:</a:t>
            </a:r>
            <a:endParaRPr lang="en-US" sz="2400" dirty="0"/>
          </a:p>
          <a:p>
            <a:pPr>
              <a:buFontTx/>
              <a:buNone/>
            </a:pPr>
            <a:r>
              <a:rPr lang="en-US" sz="2400" b="1" dirty="0"/>
              <a:t>	</a:t>
            </a:r>
            <a:r>
              <a:rPr lang="en-US" sz="2000" dirty="0">
                <a:solidFill>
                  <a:srgbClr val="0066FF"/>
                </a:solidFill>
              </a:rPr>
              <a:t>P(</a:t>
            </a:r>
            <a:r>
              <a:rPr lang="en-US" sz="2000" i="1" dirty="0">
                <a:solidFill>
                  <a:srgbClr val="0066FF"/>
                </a:solidFill>
              </a:rPr>
              <a:t>Toothache, Catch, Cavity</a:t>
            </a:r>
            <a:r>
              <a:rPr lang="en-US" sz="2000" dirty="0">
                <a:solidFill>
                  <a:srgbClr val="0066FF"/>
                </a:solidFill>
              </a:rPr>
              <a:t>)</a:t>
            </a:r>
          </a:p>
          <a:p>
            <a:pPr lvl="1">
              <a:buFontTx/>
              <a:buNone/>
            </a:pPr>
            <a:r>
              <a:rPr lang="en-US" sz="2000" dirty="0">
                <a:solidFill>
                  <a:srgbClr val="0066FF"/>
                </a:solidFill>
              </a:rPr>
              <a:t>	</a:t>
            </a:r>
            <a:r>
              <a:rPr lang="en-US" sz="2000" dirty="0" smtClean="0">
                <a:solidFill>
                  <a:srgbClr val="0066FF"/>
                </a:solidFill>
              </a:rPr>
              <a:t>= P(</a:t>
            </a:r>
            <a:r>
              <a:rPr lang="en-US" sz="2000" i="1" dirty="0" smtClean="0">
                <a:solidFill>
                  <a:srgbClr val="0066FF"/>
                </a:solidFill>
              </a:rPr>
              <a:t>Cavity</a:t>
            </a:r>
            <a:r>
              <a:rPr lang="en-US" sz="2000" dirty="0" smtClean="0">
                <a:solidFill>
                  <a:srgbClr val="0066FF"/>
                </a:solidFill>
              </a:rPr>
              <a:t>) P(</a:t>
            </a:r>
            <a:r>
              <a:rPr lang="en-US" sz="2000" i="1" dirty="0" smtClean="0">
                <a:solidFill>
                  <a:srgbClr val="0066FF"/>
                </a:solidFill>
              </a:rPr>
              <a:t>Catch</a:t>
            </a:r>
            <a:r>
              <a:rPr lang="en-US" sz="2000" dirty="0" smtClean="0">
                <a:solidFill>
                  <a:srgbClr val="0066FF"/>
                </a:solidFill>
              </a:rPr>
              <a:t> | </a:t>
            </a:r>
            <a:r>
              <a:rPr lang="en-US" sz="2000" i="1" dirty="0" smtClean="0">
                <a:solidFill>
                  <a:srgbClr val="0066FF"/>
                </a:solidFill>
              </a:rPr>
              <a:t>Cavity</a:t>
            </a:r>
            <a:r>
              <a:rPr lang="en-US" sz="2000" dirty="0" smtClean="0">
                <a:solidFill>
                  <a:srgbClr val="0066FF"/>
                </a:solidFill>
              </a:rPr>
              <a:t>) </a:t>
            </a:r>
            <a:r>
              <a:rPr lang="en-US" sz="2000" dirty="0">
                <a:solidFill>
                  <a:srgbClr val="0066FF"/>
                </a:solidFill>
              </a:rPr>
              <a:t>P(</a:t>
            </a:r>
            <a:r>
              <a:rPr lang="en-US" sz="2000" i="1" dirty="0">
                <a:solidFill>
                  <a:srgbClr val="0066FF"/>
                </a:solidFill>
              </a:rPr>
              <a:t>Toothache | Catch, Cavity</a:t>
            </a:r>
            <a:r>
              <a:rPr lang="en-US" sz="2000" dirty="0">
                <a:solidFill>
                  <a:srgbClr val="0066FF"/>
                </a:solidFill>
              </a:rPr>
              <a:t>) </a:t>
            </a:r>
          </a:p>
          <a:p>
            <a:pPr lvl="1">
              <a:buFontTx/>
              <a:buNone/>
            </a:pPr>
            <a:r>
              <a:rPr lang="en-US" sz="2000" dirty="0">
                <a:solidFill>
                  <a:srgbClr val="0066FF"/>
                </a:solidFill>
              </a:rPr>
              <a:t>	= </a:t>
            </a:r>
            <a:r>
              <a:rPr lang="en-US" sz="2000" dirty="0" smtClean="0">
                <a:solidFill>
                  <a:srgbClr val="0066FF"/>
                </a:solidFill>
              </a:rPr>
              <a:t>P(</a:t>
            </a:r>
            <a:r>
              <a:rPr lang="en-US" sz="2000" i="1" dirty="0" smtClean="0">
                <a:solidFill>
                  <a:srgbClr val="0066FF"/>
                </a:solidFill>
              </a:rPr>
              <a:t>Cavity</a:t>
            </a:r>
            <a:r>
              <a:rPr lang="en-US" sz="2000" dirty="0" smtClean="0">
                <a:solidFill>
                  <a:srgbClr val="0066FF"/>
                </a:solidFill>
              </a:rPr>
              <a:t>) P(</a:t>
            </a:r>
            <a:r>
              <a:rPr lang="en-US" sz="2000" i="1" dirty="0" smtClean="0">
                <a:solidFill>
                  <a:srgbClr val="0066FF"/>
                </a:solidFill>
              </a:rPr>
              <a:t>Catch</a:t>
            </a:r>
            <a:r>
              <a:rPr lang="en-US" sz="2000" dirty="0" smtClean="0">
                <a:solidFill>
                  <a:srgbClr val="0066FF"/>
                </a:solidFill>
              </a:rPr>
              <a:t> | </a:t>
            </a:r>
            <a:r>
              <a:rPr lang="en-US" sz="2000" i="1" dirty="0" smtClean="0">
                <a:solidFill>
                  <a:srgbClr val="0066FF"/>
                </a:solidFill>
              </a:rPr>
              <a:t>Cavity</a:t>
            </a:r>
            <a:r>
              <a:rPr lang="en-US" sz="2000" dirty="0" smtClean="0">
                <a:solidFill>
                  <a:srgbClr val="0066FF"/>
                </a:solidFill>
              </a:rPr>
              <a:t>) P(</a:t>
            </a:r>
            <a:r>
              <a:rPr lang="en-US" sz="2000" i="1" dirty="0" smtClean="0">
                <a:solidFill>
                  <a:srgbClr val="0066FF"/>
                </a:solidFill>
              </a:rPr>
              <a:t>Toothache </a:t>
            </a:r>
            <a:r>
              <a:rPr lang="en-US" sz="2000" i="1" dirty="0">
                <a:solidFill>
                  <a:srgbClr val="0066FF"/>
                </a:solidFill>
              </a:rPr>
              <a:t>| Cavity</a:t>
            </a:r>
            <a:r>
              <a:rPr lang="en-US" sz="2000" dirty="0">
                <a:solidFill>
                  <a:srgbClr val="0066FF"/>
                </a:solidFill>
              </a:rPr>
              <a:t>) </a:t>
            </a:r>
            <a:endParaRPr lang="en-US" sz="2000" dirty="0" smtClean="0"/>
          </a:p>
          <a:p>
            <a:r>
              <a:rPr lang="en-US" sz="2400" dirty="0" smtClean="0"/>
              <a:t>How many numbers do we need to represent these distributions? </a:t>
            </a:r>
          </a:p>
          <a:p>
            <a:pPr lvl="1">
              <a:buFontTx/>
              <a:buNone/>
            </a:pPr>
            <a:r>
              <a:rPr lang="en-US" sz="2000" dirty="0" smtClean="0"/>
              <a:t>1 + 2 </a:t>
            </a:r>
            <a:r>
              <a:rPr lang="en-US" sz="2000" dirty="0"/>
              <a:t>+ </a:t>
            </a:r>
            <a:r>
              <a:rPr lang="en-US" sz="2000" dirty="0" smtClean="0"/>
              <a:t>2 </a:t>
            </a:r>
            <a:r>
              <a:rPr lang="en-US" sz="2000" dirty="0"/>
              <a:t>= 5 independent </a:t>
            </a:r>
            <a:r>
              <a:rPr lang="en-US" sz="2000" dirty="0" smtClean="0"/>
              <a:t>numbers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2400" dirty="0"/>
              <a:t>In most cases, the use of conditional independence reduces the size of the representation of the joint distribution from exponential in </a:t>
            </a:r>
            <a:r>
              <a:rPr lang="en-US" sz="2400" i="1" dirty="0"/>
              <a:t>n </a:t>
            </a:r>
            <a:r>
              <a:rPr lang="en-US" sz="2400" dirty="0"/>
              <a:t>to linear in </a:t>
            </a:r>
            <a:r>
              <a:rPr lang="en-US" sz="2400" i="1" dirty="0" smtClean="0"/>
              <a:t>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363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Planning under uncertainty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915400" cy="4648200"/>
          </a:xfrm>
        </p:spPr>
        <p:txBody>
          <a:bodyPr/>
          <a:lstStyle/>
          <a:p>
            <a:r>
              <a:rPr lang="en-US" sz="2400" dirty="0" smtClean="0"/>
              <a:t>Recall: representation for planning</a:t>
            </a:r>
          </a:p>
          <a:p>
            <a:r>
              <a:rPr lang="en-US" sz="2400" b="1" dirty="0" smtClean="0"/>
              <a:t>States </a:t>
            </a:r>
            <a:r>
              <a:rPr lang="en-US" sz="2400" dirty="0" smtClean="0"/>
              <a:t>are specified as conjunctions of predicates</a:t>
            </a:r>
          </a:p>
          <a:p>
            <a:pPr lvl="1"/>
            <a:r>
              <a:rPr lang="en-US" sz="2000" dirty="0" smtClean="0"/>
              <a:t>Start state: </a:t>
            </a:r>
            <a:r>
              <a:rPr lang="en-US" sz="2000" dirty="0" smtClean="0">
                <a:solidFill>
                  <a:srgbClr val="0000FF"/>
                </a:solidFill>
              </a:rPr>
              <a:t>At(P1, CMI)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 Plane(P1)  Airport(CMI)  Airport(ORD)</a:t>
            </a:r>
            <a:endParaRPr lang="en-US" sz="2000" dirty="0" smtClean="0">
              <a:sym typeface="Symbol"/>
            </a:endParaRPr>
          </a:p>
          <a:p>
            <a:pPr lvl="1"/>
            <a:r>
              <a:rPr lang="en-US" sz="2000" dirty="0" smtClean="0">
                <a:sym typeface="Symbol"/>
              </a:rPr>
              <a:t>G</a:t>
            </a:r>
            <a:r>
              <a:rPr lang="en-US" sz="2000" dirty="0" smtClean="0"/>
              <a:t>oal state: </a:t>
            </a:r>
            <a:r>
              <a:rPr lang="en-US" sz="2000" dirty="0" smtClean="0">
                <a:solidFill>
                  <a:srgbClr val="0000FF"/>
                </a:solidFill>
              </a:rPr>
              <a:t>At(P1, ORD)</a:t>
            </a:r>
          </a:p>
          <a:p>
            <a:r>
              <a:rPr lang="en-US" sz="2400" b="1" dirty="0" smtClean="0"/>
              <a:t>Actions</a:t>
            </a:r>
            <a:r>
              <a:rPr lang="en-US" sz="2400" dirty="0" smtClean="0"/>
              <a:t> are described in terms of preconditions and effects: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Fly(p, source, </a:t>
            </a:r>
            <a:r>
              <a:rPr lang="en-US" sz="2000" dirty="0" err="1" smtClean="0">
                <a:solidFill>
                  <a:srgbClr val="0000FF"/>
                </a:solidFill>
              </a:rPr>
              <a:t>dest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</a:p>
          <a:p>
            <a:pPr lvl="2"/>
            <a:r>
              <a:rPr lang="en-US" sz="2000" b="1" dirty="0" err="1" smtClean="0">
                <a:solidFill>
                  <a:srgbClr val="0000FF"/>
                </a:solidFill>
              </a:rPr>
              <a:t>Precond</a:t>
            </a:r>
            <a:r>
              <a:rPr lang="en-US" sz="2000" b="1" dirty="0" smtClean="0">
                <a:solidFill>
                  <a:srgbClr val="0000FF"/>
                </a:solidFill>
              </a:rPr>
              <a:t>:</a:t>
            </a:r>
            <a:r>
              <a:rPr lang="en-US" sz="2000" dirty="0" smtClean="0">
                <a:solidFill>
                  <a:srgbClr val="0000FF"/>
                </a:solidFill>
              </a:rPr>
              <a:t> At(p, source)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 Plane(p)  Airport(source)  Airport(</a:t>
            </a:r>
            <a:r>
              <a:rPr lang="en-US" sz="2000" dirty="0" err="1" smtClean="0">
                <a:solidFill>
                  <a:srgbClr val="0000FF"/>
                </a:solidFill>
                <a:sym typeface="Symbol"/>
              </a:rPr>
              <a:t>dest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)</a:t>
            </a:r>
          </a:p>
          <a:p>
            <a:pPr lvl="2"/>
            <a:r>
              <a:rPr lang="en-US" sz="2000" b="1" dirty="0" smtClean="0">
                <a:solidFill>
                  <a:srgbClr val="0000FF"/>
                </a:solidFill>
                <a:sym typeface="Symbol"/>
              </a:rPr>
              <a:t>Effect: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cs typeface="Times New Roman"/>
                <a:sym typeface="Symbol"/>
              </a:rPr>
              <a:t>¬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At(p, source)  At(p, </a:t>
            </a:r>
            <a:r>
              <a:rPr lang="en-US" sz="2000" dirty="0" err="1" smtClean="0">
                <a:solidFill>
                  <a:srgbClr val="0000FF"/>
                </a:solidFill>
                <a:sym typeface="Symbol"/>
              </a:rPr>
              <a:t>dest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Planning under uncertainty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6075" indent="-346075"/>
            <a:r>
              <a:rPr lang="en-US" sz="2400" dirty="0"/>
              <a:t>Let action </a:t>
            </a:r>
            <a:r>
              <a:rPr lang="en-US" sz="2400" i="1" dirty="0">
                <a:solidFill>
                  <a:srgbClr val="0066FF"/>
                </a:solidFill>
              </a:rPr>
              <a:t>A</a:t>
            </a:r>
            <a:r>
              <a:rPr lang="en-US" sz="2400" i="1" baseline="-25000" dirty="0">
                <a:solidFill>
                  <a:srgbClr val="0066FF"/>
                </a:solidFill>
              </a:rPr>
              <a:t>t</a:t>
            </a:r>
            <a:r>
              <a:rPr lang="en-US" sz="2400" dirty="0">
                <a:solidFill>
                  <a:srgbClr val="0066FF"/>
                </a:solidFill>
              </a:rPr>
              <a:t> = leave for </a:t>
            </a:r>
            <a:r>
              <a:rPr lang="en-US" sz="2400" dirty="0" smtClean="0">
                <a:solidFill>
                  <a:srgbClr val="0066FF"/>
                </a:solidFill>
              </a:rPr>
              <a:t>airport </a:t>
            </a:r>
            <a:r>
              <a:rPr lang="en-US" sz="2400" i="1" dirty="0" smtClean="0">
                <a:solidFill>
                  <a:srgbClr val="0066FF"/>
                </a:solidFill>
              </a:rPr>
              <a:t>t</a:t>
            </a:r>
            <a:r>
              <a:rPr lang="en-US" sz="2400" dirty="0" smtClean="0">
                <a:solidFill>
                  <a:srgbClr val="0066FF"/>
                </a:solidFill>
              </a:rPr>
              <a:t> minutes </a:t>
            </a:r>
            <a:r>
              <a:rPr lang="en-US" sz="2400" dirty="0">
                <a:solidFill>
                  <a:srgbClr val="0066FF"/>
                </a:solidFill>
              </a:rPr>
              <a:t>before flight</a:t>
            </a:r>
          </a:p>
          <a:p>
            <a:pPr marL="746125" lvl="1" indent="-346075"/>
            <a:r>
              <a:rPr lang="en-US" sz="2000" dirty="0"/>
              <a:t>Will </a:t>
            </a:r>
            <a:r>
              <a:rPr lang="en-US" sz="2000" i="1" dirty="0"/>
              <a:t>A</a:t>
            </a:r>
            <a:r>
              <a:rPr lang="en-US" sz="2000" i="1" baseline="-25000" dirty="0"/>
              <a:t>t</a:t>
            </a:r>
            <a:r>
              <a:rPr lang="en-US" sz="2000" dirty="0"/>
              <a:t> </a:t>
            </a:r>
            <a:r>
              <a:rPr lang="en-US" sz="2000" dirty="0" smtClean="0"/>
              <a:t>succeed, i.e., get </a:t>
            </a:r>
            <a:r>
              <a:rPr lang="en-US" sz="2000" dirty="0"/>
              <a:t>me </a:t>
            </a:r>
            <a:r>
              <a:rPr lang="en-US" sz="2000" dirty="0" smtClean="0"/>
              <a:t>to the airport in time for the flight?</a:t>
            </a:r>
            <a:endParaRPr lang="en-US" sz="2400" dirty="0"/>
          </a:p>
          <a:p>
            <a:pPr marL="346075" indent="-346075"/>
            <a:r>
              <a:rPr lang="en-US" sz="2400" dirty="0"/>
              <a:t>Problems</a:t>
            </a:r>
            <a:r>
              <a:rPr lang="en-US" sz="2400" dirty="0" smtClean="0"/>
              <a:t>:</a:t>
            </a:r>
            <a:endParaRPr lang="en-US" sz="2400" dirty="0"/>
          </a:p>
          <a:p>
            <a:pPr marL="746125" lvl="2" indent="-346075"/>
            <a:r>
              <a:rPr lang="en-US" sz="2000" dirty="0" smtClean="0"/>
              <a:t>Partial </a:t>
            </a:r>
            <a:r>
              <a:rPr lang="en-US" sz="2000" dirty="0" err="1"/>
              <a:t>observability</a:t>
            </a:r>
            <a:r>
              <a:rPr lang="en-US" sz="2000" dirty="0"/>
              <a:t> (road state, other drivers' plans, etc</a:t>
            </a:r>
            <a:r>
              <a:rPr lang="en-US" sz="2000" dirty="0" smtClean="0"/>
              <a:t>.)</a:t>
            </a:r>
            <a:endParaRPr lang="en-US" sz="2000" dirty="0"/>
          </a:p>
          <a:p>
            <a:pPr marL="746125" lvl="2" indent="-346075"/>
            <a:r>
              <a:rPr lang="en-US" sz="2000" dirty="0" smtClean="0"/>
              <a:t>Noisy </a:t>
            </a:r>
            <a:r>
              <a:rPr lang="en-US" sz="2000" dirty="0"/>
              <a:t>sensors (traffic reports</a:t>
            </a:r>
            <a:r>
              <a:rPr lang="en-US" sz="2000" dirty="0" smtClean="0"/>
              <a:t>)</a:t>
            </a:r>
            <a:endParaRPr lang="en-US" sz="2000" dirty="0"/>
          </a:p>
          <a:p>
            <a:pPr marL="746125" lvl="2" indent="-346075"/>
            <a:r>
              <a:rPr lang="en-US" sz="2000" dirty="0" smtClean="0"/>
              <a:t>Uncertainty </a:t>
            </a:r>
            <a:r>
              <a:rPr lang="en-US" sz="2000" dirty="0"/>
              <a:t>in action outcomes (flat tire, etc</a:t>
            </a:r>
            <a:r>
              <a:rPr lang="en-US" sz="2000" dirty="0" smtClean="0"/>
              <a:t>.)</a:t>
            </a:r>
          </a:p>
          <a:p>
            <a:pPr marL="746125" lvl="2" indent="-346075"/>
            <a:r>
              <a:rPr lang="en-US" sz="2000" dirty="0" smtClean="0"/>
              <a:t>Complexity </a:t>
            </a:r>
            <a:r>
              <a:rPr lang="en-US" sz="2000" dirty="0"/>
              <a:t>of modeling and predicting </a:t>
            </a:r>
            <a:r>
              <a:rPr lang="en-US" sz="2000" dirty="0" smtClean="0"/>
              <a:t>traffic</a:t>
            </a:r>
            <a:endParaRPr lang="en-US" sz="2400" dirty="0"/>
          </a:p>
          <a:p>
            <a:pPr marL="346075" indent="-346075"/>
            <a:r>
              <a:rPr lang="en-US" sz="2400" dirty="0"/>
              <a:t>Hence a purely logical approach either</a:t>
            </a:r>
          </a:p>
          <a:p>
            <a:pPr marL="746125" lvl="2" indent="-346075"/>
            <a:r>
              <a:rPr lang="en-US" sz="2000" dirty="0" smtClean="0"/>
              <a:t>Risks </a:t>
            </a:r>
            <a:r>
              <a:rPr lang="en-US" sz="2000" dirty="0"/>
              <a:t>falsehood: “</a:t>
            </a:r>
            <a:r>
              <a:rPr lang="en-US" sz="2000" i="1" dirty="0"/>
              <a:t>A</a:t>
            </a:r>
            <a:r>
              <a:rPr lang="en-US" sz="2000" i="1" baseline="-25000" dirty="0"/>
              <a:t>25</a:t>
            </a:r>
            <a:r>
              <a:rPr lang="en-US" sz="2000" dirty="0"/>
              <a:t> will get me there on </a:t>
            </a:r>
            <a:r>
              <a:rPr lang="en-US" sz="2000" dirty="0" smtClean="0"/>
              <a:t>time,” </a:t>
            </a:r>
            <a:r>
              <a:rPr lang="en-US" sz="2000" dirty="0"/>
              <a:t>or</a:t>
            </a:r>
          </a:p>
          <a:p>
            <a:pPr marL="746125" lvl="2" indent="-346075"/>
            <a:r>
              <a:rPr lang="en-US" sz="2000" dirty="0" smtClean="0"/>
              <a:t>Leads </a:t>
            </a:r>
            <a:r>
              <a:rPr lang="en-US" sz="2000" dirty="0"/>
              <a:t>to conclusions that are too weak for decision making</a:t>
            </a:r>
            <a:r>
              <a:rPr lang="en-US" sz="2000" dirty="0" smtClean="0"/>
              <a:t>:</a:t>
            </a:r>
            <a:endParaRPr lang="en-US" sz="2400" dirty="0"/>
          </a:p>
          <a:p>
            <a:pPr marL="1146175" lvl="2" indent="-346075"/>
            <a:r>
              <a:rPr lang="en-US" sz="1600" i="1" dirty="0" smtClean="0"/>
              <a:t>A</a:t>
            </a:r>
            <a:r>
              <a:rPr lang="en-US" sz="1600" i="1" baseline="-25000" dirty="0" smtClean="0"/>
              <a:t>25</a:t>
            </a:r>
            <a:r>
              <a:rPr lang="en-US" sz="1600" dirty="0" smtClean="0"/>
              <a:t> </a:t>
            </a:r>
            <a:r>
              <a:rPr lang="en-US" sz="1600" dirty="0"/>
              <a:t>will get me there on time if there's no accident on the bridge and it doesn't rain and my tires remain </a:t>
            </a:r>
            <a:r>
              <a:rPr lang="en-US" sz="1600" dirty="0" smtClean="0"/>
              <a:t>intact, etc., </a:t>
            </a:r>
            <a:r>
              <a:rPr lang="en-US" sz="1600" dirty="0"/>
              <a:t>etc</a:t>
            </a:r>
            <a:r>
              <a:rPr lang="en-US" sz="1600" dirty="0" smtClean="0"/>
              <a:t>.</a:t>
            </a:r>
            <a:endParaRPr lang="en-US" sz="1600" dirty="0"/>
          </a:p>
          <a:p>
            <a:pPr marL="1146175" lvl="2" indent="-346075"/>
            <a:r>
              <a:rPr lang="en-US" sz="1600" i="1" dirty="0" smtClean="0"/>
              <a:t>A</a:t>
            </a:r>
            <a:r>
              <a:rPr lang="en-US" sz="1600" i="1" baseline="-25000" dirty="0" smtClean="0"/>
              <a:t>1440</a:t>
            </a:r>
            <a:r>
              <a:rPr lang="en-US" sz="1600" dirty="0" smtClean="0"/>
              <a:t> will </a:t>
            </a:r>
            <a:r>
              <a:rPr lang="en-US" sz="1600" dirty="0"/>
              <a:t>get me there on time but </a:t>
            </a:r>
            <a:r>
              <a:rPr lang="en-US" sz="1600" dirty="0" smtClean="0"/>
              <a:t>I’ll </a:t>
            </a:r>
            <a:r>
              <a:rPr lang="en-US" sz="1600" dirty="0"/>
              <a:t>have to stay overnight in the </a:t>
            </a:r>
            <a:r>
              <a:rPr lang="en-US" sz="1600" dirty="0" smtClean="0"/>
              <a:t>airport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818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/>
              <a:t>Probabilistic assertions summarize effects </a:t>
            </a:r>
            <a:r>
              <a:rPr lang="en-US" sz="2800" dirty="0" smtClean="0"/>
              <a:t>of</a:t>
            </a:r>
            <a:endParaRPr lang="en-US" sz="2800" dirty="0"/>
          </a:p>
          <a:p>
            <a:pPr lvl="1"/>
            <a:r>
              <a:rPr lang="en-US" sz="2400" dirty="0" smtClean="0"/>
              <a:t>Laziness</a:t>
            </a:r>
            <a:r>
              <a:rPr lang="en-US" sz="2400" dirty="0"/>
              <a:t>: </a:t>
            </a:r>
            <a:r>
              <a:rPr lang="en-US" sz="2400" dirty="0" smtClean="0"/>
              <a:t>reluctance </a:t>
            </a:r>
            <a:r>
              <a:rPr lang="en-US" sz="2400" dirty="0"/>
              <a:t>to enumerate exceptions, qualifications, etc</a:t>
            </a:r>
            <a:r>
              <a:rPr lang="en-US" sz="2400" dirty="0" smtClean="0"/>
              <a:t>.</a:t>
            </a:r>
            <a:endParaRPr lang="en-US" sz="2400" dirty="0"/>
          </a:p>
          <a:p>
            <a:pPr lvl="1"/>
            <a:r>
              <a:rPr lang="en-US" sz="2400" dirty="0" smtClean="0"/>
              <a:t>Ignorance</a:t>
            </a:r>
            <a:r>
              <a:rPr lang="en-US" sz="2400" dirty="0"/>
              <a:t>: lack of </a:t>
            </a:r>
            <a:r>
              <a:rPr lang="en-US" sz="2400" dirty="0" smtClean="0"/>
              <a:t>explicit theories, relevant </a:t>
            </a:r>
            <a:r>
              <a:rPr lang="en-US" sz="2400" dirty="0"/>
              <a:t>facts, initial conditions, etc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Intrinsically random phenomena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Motivation: Why use probability?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Laziness, Ignorance, and Randomness</a:t>
            </a:r>
          </a:p>
          <a:p>
            <a:pPr lvl="1"/>
            <a:r>
              <a:rPr lang="en-US" dirty="0" smtClean="0"/>
              <a:t>Rational Bettor Theorem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Review of Key Concepts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Outcomes, Events, and Random Variables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Joint, Marginal, and Conditional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Independence and Conditional Independence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69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dirty="0"/>
              <a:t>Making decisions under uncertainty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4525963"/>
          </a:xfrm>
        </p:spPr>
        <p:txBody>
          <a:bodyPr/>
          <a:lstStyle/>
          <a:p>
            <a:r>
              <a:rPr lang="en-US" sz="2400" dirty="0"/>
              <a:t>Suppose </a:t>
            </a:r>
            <a:r>
              <a:rPr lang="en-US" sz="2400" dirty="0" smtClean="0"/>
              <a:t>the agent believes </a:t>
            </a:r>
            <a:r>
              <a:rPr lang="en-US" sz="2400" dirty="0"/>
              <a:t>the following</a:t>
            </a:r>
            <a:r>
              <a:rPr lang="en-US" sz="2400" dirty="0" smtClean="0"/>
              <a:t>:</a:t>
            </a:r>
            <a:endParaRPr lang="en-US" sz="2400" dirty="0"/>
          </a:p>
          <a:p>
            <a:pPr lvl="1"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0066FF"/>
                </a:solidFill>
              </a:rPr>
              <a:t>P(A</a:t>
            </a:r>
            <a:r>
              <a:rPr lang="en-US" sz="2000" baseline="-25000" dirty="0" smtClean="0">
                <a:solidFill>
                  <a:srgbClr val="0066FF"/>
                </a:solidFill>
              </a:rPr>
              <a:t>25</a:t>
            </a:r>
            <a:r>
              <a:rPr lang="en-US" sz="2000" dirty="0" smtClean="0">
                <a:solidFill>
                  <a:srgbClr val="0066FF"/>
                </a:solidFill>
              </a:rPr>
              <a:t> </a:t>
            </a:r>
            <a:r>
              <a:rPr lang="en-US" sz="2000" dirty="0">
                <a:solidFill>
                  <a:srgbClr val="0066FF"/>
                </a:solidFill>
              </a:rPr>
              <a:t>gets me there on </a:t>
            </a:r>
            <a:r>
              <a:rPr lang="en-US" sz="2000" dirty="0" smtClean="0">
                <a:solidFill>
                  <a:srgbClr val="0066FF"/>
                </a:solidFill>
              </a:rPr>
              <a:t>time) = </a:t>
            </a:r>
            <a:r>
              <a:rPr lang="en-US" sz="2000" dirty="0">
                <a:solidFill>
                  <a:srgbClr val="0066FF"/>
                </a:solidFill>
              </a:rPr>
              <a:t>0.04 </a:t>
            </a:r>
          </a:p>
          <a:p>
            <a:pPr lvl="1">
              <a:buNone/>
            </a:pPr>
            <a:r>
              <a:rPr lang="en-US" sz="2000" dirty="0" smtClean="0">
                <a:solidFill>
                  <a:srgbClr val="0066FF"/>
                </a:solidFill>
              </a:rPr>
              <a:t>	P(A</a:t>
            </a:r>
            <a:r>
              <a:rPr lang="en-US" sz="2000" baseline="-25000" dirty="0" smtClean="0">
                <a:solidFill>
                  <a:srgbClr val="0066FF"/>
                </a:solidFill>
              </a:rPr>
              <a:t>90</a:t>
            </a:r>
            <a:r>
              <a:rPr lang="en-US" sz="2000" dirty="0" smtClean="0">
                <a:solidFill>
                  <a:srgbClr val="0066FF"/>
                </a:solidFill>
              </a:rPr>
              <a:t> </a:t>
            </a:r>
            <a:r>
              <a:rPr lang="en-US" sz="2000" dirty="0">
                <a:solidFill>
                  <a:srgbClr val="0066FF"/>
                </a:solidFill>
              </a:rPr>
              <a:t>gets me there on </a:t>
            </a:r>
            <a:r>
              <a:rPr lang="en-US" sz="2000" dirty="0" smtClean="0">
                <a:solidFill>
                  <a:srgbClr val="0066FF"/>
                </a:solidFill>
              </a:rPr>
              <a:t>time) = </a:t>
            </a:r>
            <a:r>
              <a:rPr lang="en-US" sz="2000" dirty="0">
                <a:solidFill>
                  <a:srgbClr val="0066FF"/>
                </a:solidFill>
              </a:rPr>
              <a:t>0.70 </a:t>
            </a:r>
          </a:p>
          <a:p>
            <a:pPr lvl="1">
              <a:buNone/>
            </a:pPr>
            <a:r>
              <a:rPr lang="en-US" sz="2000" dirty="0" smtClean="0">
                <a:solidFill>
                  <a:srgbClr val="0066FF"/>
                </a:solidFill>
              </a:rPr>
              <a:t>	P(A</a:t>
            </a:r>
            <a:r>
              <a:rPr lang="en-US" sz="2000" baseline="-25000" dirty="0" smtClean="0">
                <a:solidFill>
                  <a:srgbClr val="0066FF"/>
                </a:solidFill>
              </a:rPr>
              <a:t>120 </a:t>
            </a:r>
            <a:r>
              <a:rPr lang="en-US" sz="2000" dirty="0">
                <a:solidFill>
                  <a:srgbClr val="0066FF"/>
                </a:solidFill>
              </a:rPr>
              <a:t>gets me there on </a:t>
            </a:r>
            <a:r>
              <a:rPr lang="en-US" sz="2000" dirty="0" smtClean="0">
                <a:solidFill>
                  <a:srgbClr val="0066FF"/>
                </a:solidFill>
              </a:rPr>
              <a:t>time) = </a:t>
            </a:r>
            <a:r>
              <a:rPr lang="en-US" sz="2000" dirty="0">
                <a:solidFill>
                  <a:srgbClr val="0066FF"/>
                </a:solidFill>
              </a:rPr>
              <a:t>0.95 </a:t>
            </a:r>
          </a:p>
          <a:p>
            <a:pPr lvl="1">
              <a:buNone/>
            </a:pPr>
            <a:r>
              <a:rPr lang="en-US" sz="2000" dirty="0" smtClean="0">
                <a:solidFill>
                  <a:srgbClr val="0066FF"/>
                </a:solidFill>
              </a:rPr>
              <a:t>	P(A</a:t>
            </a:r>
            <a:r>
              <a:rPr lang="en-US" sz="2000" baseline="-25000" dirty="0" smtClean="0">
                <a:solidFill>
                  <a:srgbClr val="0066FF"/>
                </a:solidFill>
              </a:rPr>
              <a:t>1440</a:t>
            </a:r>
            <a:r>
              <a:rPr lang="en-US" sz="2000" dirty="0" smtClean="0">
                <a:solidFill>
                  <a:srgbClr val="0066FF"/>
                </a:solidFill>
              </a:rPr>
              <a:t> </a:t>
            </a:r>
            <a:r>
              <a:rPr lang="en-US" sz="2000" dirty="0">
                <a:solidFill>
                  <a:srgbClr val="0066FF"/>
                </a:solidFill>
              </a:rPr>
              <a:t>gets me there on </a:t>
            </a:r>
            <a:r>
              <a:rPr lang="en-US" sz="2000" dirty="0" smtClean="0">
                <a:solidFill>
                  <a:srgbClr val="0066FF"/>
                </a:solidFill>
              </a:rPr>
              <a:t>time) = </a:t>
            </a:r>
            <a:r>
              <a:rPr lang="en-US" sz="2000" dirty="0">
                <a:solidFill>
                  <a:srgbClr val="0066FF"/>
                </a:solidFill>
              </a:rPr>
              <a:t>0.9999 </a:t>
            </a:r>
            <a:endParaRPr lang="en-US" sz="2400" dirty="0">
              <a:solidFill>
                <a:srgbClr val="0066FF"/>
              </a:solidFill>
            </a:endParaRPr>
          </a:p>
          <a:p>
            <a:r>
              <a:rPr lang="en-US" sz="2400" dirty="0"/>
              <a:t>Which action </a:t>
            </a:r>
            <a:r>
              <a:rPr lang="en-US" sz="2400" dirty="0" smtClean="0"/>
              <a:t>should the agent choose?</a:t>
            </a:r>
          </a:p>
          <a:p>
            <a:pPr lvl="1"/>
            <a:r>
              <a:rPr lang="en-US" sz="2000" dirty="0" smtClean="0"/>
              <a:t>Depends </a:t>
            </a:r>
            <a:r>
              <a:rPr lang="en-US" sz="2000" dirty="0"/>
              <a:t>on </a:t>
            </a:r>
            <a:r>
              <a:rPr lang="en-US" sz="2000" dirty="0" smtClean="0"/>
              <a:t>preferences </a:t>
            </a:r>
            <a:r>
              <a:rPr lang="en-US" sz="2000" dirty="0"/>
              <a:t>for missing flight vs. time spent </a:t>
            </a:r>
            <a:r>
              <a:rPr lang="en-US" sz="2000" dirty="0" smtClean="0"/>
              <a:t>waiting</a:t>
            </a:r>
            <a:endParaRPr lang="en-US" sz="2000" dirty="0"/>
          </a:p>
          <a:p>
            <a:pPr lvl="1"/>
            <a:r>
              <a:rPr lang="en-US" sz="2000" dirty="0" smtClean="0"/>
              <a:t>Encapsulated by a </a:t>
            </a:r>
            <a:r>
              <a:rPr lang="en-US" sz="2000" i="1" dirty="0" smtClean="0"/>
              <a:t>utility function</a:t>
            </a:r>
            <a:endParaRPr lang="en-US" sz="1600" i="1" dirty="0"/>
          </a:p>
          <a:p>
            <a:r>
              <a:rPr lang="en-US" sz="2400" dirty="0" smtClean="0"/>
              <a:t>The agent should choose the action that maximizes the </a:t>
            </a:r>
            <a:r>
              <a:rPr lang="en-US" sz="2400" i="1" dirty="0" smtClean="0"/>
              <a:t>expected utility</a:t>
            </a:r>
            <a:r>
              <a:rPr lang="en-US" sz="2400" dirty="0" smtClean="0"/>
              <a:t>:</a:t>
            </a:r>
          </a:p>
          <a:p>
            <a:pPr lvl="1">
              <a:buNone/>
            </a:pPr>
            <a:r>
              <a:rPr lang="en-US" sz="1600" dirty="0" smtClean="0"/>
              <a:t>		</a:t>
            </a:r>
            <a:r>
              <a:rPr lang="en-US" sz="2000" dirty="0" smtClean="0">
                <a:solidFill>
                  <a:srgbClr val="0066FF"/>
                </a:solidFill>
              </a:rPr>
              <a:t>P(A</a:t>
            </a:r>
            <a:r>
              <a:rPr lang="en-US" sz="2000" i="1" baseline="-25000" dirty="0">
                <a:solidFill>
                  <a:srgbClr val="0066FF"/>
                </a:solidFill>
              </a:rPr>
              <a:t>t</a:t>
            </a:r>
            <a:r>
              <a:rPr lang="en-US" sz="2000" dirty="0" smtClean="0">
                <a:solidFill>
                  <a:srgbClr val="0066FF"/>
                </a:solidFill>
              </a:rPr>
              <a:t> succeeds) * U(A</a:t>
            </a:r>
            <a:r>
              <a:rPr lang="en-US" sz="2000" i="1" baseline="-25000" dirty="0" smtClean="0">
                <a:solidFill>
                  <a:srgbClr val="0066FF"/>
                </a:solidFill>
              </a:rPr>
              <a:t>t</a:t>
            </a:r>
            <a:r>
              <a:rPr lang="en-US" sz="2000" dirty="0" smtClean="0">
                <a:solidFill>
                  <a:srgbClr val="0066FF"/>
                </a:solidFill>
              </a:rPr>
              <a:t> succeeds) + P(A</a:t>
            </a:r>
            <a:r>
              <a:rPr lang="en-US" sz="2000" i="1" baseline="-25000" dirty="0" smtClean="0">
                <a:solidFill>
                  <a:srgbClr val="0066FF"/>
                </a:solidFill>
              </a:rPr>
              <a:t>t</a:t>
            </a:r>
            <a:r>
              <a:rPr lang="en-US" sz="2000" dirty="0" smtClean="0">
                <a:solidFill>
                  <a:srgbClr val="0066FF"/>
                </a:solidFill>
              </a:rPr>
              <a:t> fails) * U(A</a:t>
            </a:r>
            <a:r>
              <a:rPr lang="en-US" sz="2000" i="1" baseline="-25000" dirty="0" smtClean="0">
                <a:solidFill>
                  <a:srgbClr val="0066FF"/>
                </a:solidFill>
              </a:rPr>
              <a:t>t</a:t>
            </a:r>
            <a:r>
              <a:rPr lang="en-US" sz="2000" dirty="0" smtClean="0">
                <a:solidFill>
                  <a:srgbClr val="0066FF"/>
                </a:solidFill>
              </a:rPr>
              <a:t> fails)</a:t>
            </a:r>
          </a:p>
          <a:p>
            <a:endParaRPr lang="en-US" sz="24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2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6743</TotalTime>
  <Words>2191</Words>
  <Application>Microsoft Office PowerPoint</Application>
  <PresentationFormat>On-screen Show (4:3)</PresentationFormat>
  <Paragraphs>409</Paragraphs>
  <Slides>42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Cambria Math</vt:lpstr>
      <vt:lpstr>Symbol</vt:lpstr>
      <vt:lpstr>Times New Roman</vt:lpstr>
      <vt:lpstr>Wingdings</vt:lpstr>
      <vt:lpstr>Default Design</vt:lpstr>
      <vt:lpstr>Equation</vt:lpstr>
      <vt:lpstr>Where are we in CS 440?</vt:lpstr>
      <vt:lpstr>Probability: Review of main concepts (Chapter 13)</vt:lpstr>
      <vt:lpstr>Outline</vt:lpstr>
      <vt:lpstr>Outline</vt:lpstr>
      <vt:lpstr>Motivation: Planning under uncertainty</vt:lpstr>
      <vt:lpstr>Motivation: Planning under uncertainty</vt:lpstr>
      <vt:lpstr>Probability</vt:lpstr>
      <vt:lpstr>Outline</vt:lpstr>
      <vt:lpstr>Making decisions under uncertainty</vt:lpstr>
      <vt:lpstr>Making decisions under uncertainty</vt:lpstr>
      <vt:lpstr>Monty Hall problem</vt:lpstr>
      <vt:lpstr>Monty Hall problem</vt:lpstr>
      <vt:lpstr>Where do probabilities come from?</vt:lpstr>
      <vt:lpstr>The Rational Bettor Theorem</vt:lpstr>
      <vt:lpstr>Outline</vt:lpstr>
      <vt:lpstr>Outcomes of an Experiment</vt:lpstr>
      <vt:lpstr>Events</vt:lpstr>
      <vt:lpstr>Kolmogorov’s axioms of probability</vt:lpstr>
      <vt:lpstr>Outcomes = Atomic events</vt:lpstr>
      <vt:lpstr>Random variables</vt:lpstr>
      <vt:lpstr>Events and Outcomes</vt:lpstr>
      <vt:lpstr>Outline</vt:lpstr>
      <vt:lpstr>Joint probability distributions</vt:lpstr>
      <vt:lpstr>Joint probability distributions</vt:lpstr>
      <vt:lpstr>Notation</vt:lpstr>
      <vt:lpstr>Marginal probability distributions</vt:lpstr>
      <vt:lpstr>Marginal probability distributions</vt:lpstr>
      <vt:lpstr>Conditional probability</vt:lpstr>
      <vt:lpstr>Conditional probability</vt:lpstr>
      <vt:lpstr>Conditional distributions</vt:lpstr>
      <vt:lpstr>Normalization trick</vt:lpstr>
      <vt:lpstr>Normalization trick</vt:lpstr>
      <vt:lpstr>Product rule</vt:lpstr>
      <vt:lpstr>Product rule</vt:lpstr>
      <vt:lpstr>The Birthday problem</vt:lpstr>
      <vt:lpstr>The Birthday problem</vt:lpstr>
      <vt:lpstr>The Birthday problem</vt:lpstr>
      <vt:lpstr>Outline</vt:lpstr>
      <vt:lpstr>Independence</vt:lpstr>
      <vt:lpstr>Independence</vt:lpstr>
      <vt:lpstr>Conditional independence: Example</vt:lpstr>
      <vt:lpstr>Conditional independence: Example</vt:lpstr>
    </vt:vector>
  </TitlesOfParts>
  <Company>NUS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Uncertainty</dc:title>
  <dc:creator>Min-Yen Kan</dc:creator>
  <cp:lastModifiedBy>Mark Hasegawa-Johnson</cp:lastModifiedBy>
  <cp:revision>322</cp:revision>
  <dcterms:created xsi:type="dcterms:W3CDTF">2003-12-18T04:23:21Z</dcterms:created>
  <dcterms:modified xsi:type="dcterms:W3CDTF">2016-10-06T18:31:00Z</dcterms:modified>
</cp:coreProperties>
</file>