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2" r:id="rId2"/>
    <p:sldId id="345" r:id="rId3"/>
    <p:sldId id="327" r:id="rId4"/>
    <p:sldId id="346" r:id="rId5"/>
    <p:sldId id="347" r:id="rId6"/>
    <p:sldId id="339" r:id="rId7"/>
    <p:sldId id="350" r:id="rId8"/>
    <p:sldId id="337" r:id="rId9"/>
    <p:sldId id="338" r:id="rId10"/>
    <p:sldId id="352" r:id="rId11"/>
    <p:sldId id="353" r:id="rId12"/>
    <p:sldId id="332" r:id="rId13"/>
    <p:sldId id="333" r:id="rId14"/>
    <p:sldId id="348" r:id="rId15"/>
    <p:sldId id="349" r:id="rId16"/>
    <p:sldId id="330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FF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84551" autoAdjust="0"/>
  </p:normalViewPr>
  <p:slideViewPr>
    <p:cSldViewPr>
      <p:cViewPr varScale="1">
        <p:scale>
          <a:sx n="57" d="100"/>
          <a:sy n="57" d="100"/>
        </p:scale>
        <p:origin x="154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FACA989-2A8F-4798-8C15-21E417E8F751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6DFCE81-ED3B-4626-8C28-1345F07C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9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6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41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4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40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63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5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CE81-ED3B-4626-8C28-1345F07C10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9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81A1B-4F46-462D-BB00-E8191ACF99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AC56B-1B98-4271-9BE5-73DC1153C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97D9E-8BBE-43D6-BBD9-F4F166531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A02B8-B0E4-480C-8CC3-3347D7E64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F434C-4659-4A5A-9131-503F99D4F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1A9C7-671A-4F40-AF9B-C280594A3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1658A-D467-45F8-A73E-A0E345C70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E0233-3B7B-4FF7-B6DF-C6A632AC2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FB602-2A1C-41C3-BE23-AAEB9D518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36EDC-D21E-48D7-8EEA-712A1B862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45AB4-26BC-4996-8C63-FA71D8091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71C713-5938-4FB7-A46D-804A77D4EF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ube_Goldberg_machi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cc.gatech.edu/inc/mark-ried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cc.gatech.edu/inc/mark-ried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PSPACE-complet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SPACE-complet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RIP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hyperlink" Target="http://en.wikipedia.org/wiki/Sussman_Anomal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ussman_Anomal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LNSkFnBYu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smtClean="0"/>
              <a:t>(Chapter 10)</a:t>
            </a:r>
            <a:endParaRPr lang="en-US" dirty="0"/>
          </a:p>
        </p:txBody>
      </p:sp>
      <p:pic>
        <p:nvPicPr>
          <p:cNvPr id="1026" name="Picture 2" descr="http://hhe.wikispaces.com/file/view/rube-goldberg.jpg/51160771/rube-goldbe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858000" cy="478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52600" y="6550223"/>
            <a:ext cx="5867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hlinkClick r:id="rId3"/>
              </a:rPr>
              <a:t>http://en.wikipedia.org/wiki/Rube_Goldberg_machine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810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Partial Order Planning Example</a:t>
            </a:r>
            <a:endParaRPr lang="en-US" dirty="0"/>
          </a:p>
        </p:txBody>
      </p:sp>
      <p:sp useBgFill="1">
        <p:nvSpPr>
          <p:cNvPr id="5" name="Rectangle 4"/>
          <p:cNvSpPr/>
          <p:nvPr/>
        </p:nvSpPr>
        <p:spPr>
          <a:xfrm>
            <a:off x="3200400" y="6324600"/>
            <a:ext cx="2286000" cy="3810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19288" y="1752600"/>
            <a:ext cx="222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Sells(SM, Bananas)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56" y="5867400"/>
            <a:ext cx="128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Have(Milk)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5867400"/>
            <a:ext cx="1788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Have(Bananas)</a:t>
            </a:r>
            <a:endParaRPr lang="en-US" dirty="0">
              <a:solidFill>
                <a:srgbClr val="CC0099"/>
              </a:solidFill>
            </a:endParaRPr>
          </a:p>
        </p:txBody>
      </p:sp>
      <p:sp useBgFill="1">
        <p:nvSpPr>
          <p:cNvPr id="4" name="Rectangle 3"/>
          <p:cNvSpPr/>
          <p:nvPr/>
        </p:nvSpPr>
        <p:spPr>
          <a:xfrm>
            <a:off x="3200400" y="1325562"/>
            <a:ext cx="2286000" cy="427038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0" y="1752600"/>
            <a:ext cx="118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At(Home)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52600" y="1764268"/>
            <a:ext cx="172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Sells(SM, Milk)</a:t>
            </a:r>
            <a:endParaRPr lang="en-US" dirty="0">
              <a:solidFill>
                <a:srgbClr val="CC0099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343400" y="1752600"/>
            <a:ext cx="0" cy="457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280576" y="3500735"/>
            <a:ext cx="2510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Start: empty plan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8716" y="4114800"/>
            <a:ext cx="798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Action: find flaw in the plan and modify plan to fix the flaw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6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Partial Order Planning Example</a:t>
            </a:r>
            <a:endParaRPr lang="en-US" dirty="0"/>
          </a:p>
        </p:txBody>
      </p:sp>
      <p:sp useBgFill="1">
        <p:nvSpPr>
          <p:cNvPr id="5" name="Rectangle 4"/>
          <p:cNvSpPr/>
          <p:nvPr/>
        </p:nvSpPr>
        <p:spPr>
          <a:xfrm>
            <a:off x="3200400" y="6324600"/>
            <a:ext cx="2286000" cy="3810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Finish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6" name="Rectangle 5"/>
          <p:cNvSpPr/>
          <p:nvPr/>
        </p:nvSpPr>
        <p:spPr>
          <a:xfrm>
            <a:off x="609600" y="4431268"/>
            <a:ext cx="2286000" cy="3810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Buy(x1, Milk)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7" name="Rectangle 6"/>
          <p:cNvSpPr/>
          <p:nvPr/>
        </p:nvSpPr>
        <p:spPr>
          <a:xfrm>
            <a:off x="5791200" y="4431268"/>
            <a:ext cx="2286000" cy="3810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Buy(x2, Bananas)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8" name="Rectangle 7"/>
          <p:cNvSpPr/>
          <p:nvPr/>
        </p:nvSpPr>
        <p:spPr>
          <a:xfrm>
            <a:off x="5791200" y="2743200"/>
            <a:ext cx="2286000" cy="3810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Go(x3, SM)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4038600"/>
            <a:ext cx="81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At(x2)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19288" y="1752600"/>
            <a:ext cx="222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Sells(SM, Bananas)</a:t>
            </a:r>
            <a:endParaRPr lang="en-US" dirty="0">
              <a:solidFill>
                <a:srgbClr val="CC0099"/>
              </a:solidFill>
            </a:endParaRPr>
          </a:p>
        </p:txBody>
      </p:sp>
      <p:cxnSp>
        <p:nvCxnSpPr>
          <p:cNvPr id="22" name="Straight Arrow Connector 21"/>
          <p:cNvCxnSpPr>
            <a:stCxn id="4" idx="2"/>
            <a:endCxn id="5" idx="0"/>
          </p:cNvCxnSpPr>
          <p:nvPr/>
        </p:nvCxnSpPr>
        <p:spPr>
          <a:xfrm>
            <a:off x="4343400" y="1752600"/>
            <a:ext cx="0" cy="457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6" idx="0"/>
          </p:cNvCxnSpPr>
          <p:nvPr/>
        </p:nvCxnSpPr>
        <p:spPr>
          <a:xfrm flipH="1">
            <a:off x="1752600" y="1752600"/>
            <a:ext cx="2590800" cy="2678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0"/>
            <a:endCxn id="8" idx="0"/>
          </p:cNvCxnSpPr>
          <p:nvPr/>
        </p:nvCxnSpPr>
        <p:spPr>
          <a:xfrm>
            <a:off x="4402533" y="1752600"/>
            <a:ext cx="2531667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2"/>
            <a:endCxn id="5" idx="0"/>
          </p:cNvCxnSpPr>
          <p:nvPr/>
        </p:nvCxnSpPr>
        <p:spPr>
          <a:xfrm>
            <a:off x="1752600" y="4812268"/>
            <a:ext cx="2590800" cy="1512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2"/>
            <a:endCxn id="7" idx="0"/>
          </p:cNvCxnSpPr>
          <p:nvPr/>
        </p:nvCxnSpPr>
        <p:spPr>
          <a:xfrm>
            <a:off x="6934200" y="3124200"/>
            <a:ext cx="0" cy="1307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0"/>
            <a:endCxn id="5" idx="0"/>
          </p:cNvCxnSpPr>
          <p:nvPr/>
        </p:nvCxnSpPr>
        <p:spPr>
          <a:xfrm flipH="1">
            <a:off x="4343400" y="4812268"/>
            <a:ext cx="2610928" cy="1512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6" idx="0"/>
          </p:cNvCxnSpPr>
          <p:nvPr/>
        </p:nvCxnSpPr>
        <p:spPr>
          <a:xfrm flipH="1">
            <a:off x="1752600" y="3124200"/>
            <a:ext cx="5181600" cy="1307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9656" y="5867400"/>
            <a:ext cx="128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Have(Milk)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5867400"/>
            <a:ext cx="1788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Have(Bananas)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0055" y="4812268"/>
            <a:ext cx="1788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Have(Bananas)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4812268"/>
            <a:ext cx="128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Have(Milk)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282" y="4050268"/>
            <a:ext cx="16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Sells(x1, Milk)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0682" y="4038600"/>
            <a:ext cx="212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Sells(x2, Bananas)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78282" y="3135868"/>
            <a:ext cx="91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At(SM)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1764268"/>
            <a:ext cx="172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Sells(SM, Milk)</a:t>
            </a:r>
            <a:endParaRPr lang="en-US" dirty="0">
              <a:solidFill>
                <a:srgbClr val="CC0099"/>
              </a:solidFill>
            </a:endParaRPr>
          </a:p>
        </p:txBody>
      </p:sp>
      <p:cxnSp>
        <p:nvCxnSpPr>
          <p:cNvPr id="71" name="Straight Arrow Connector 70"/>
          <p:cNvCxnSpPr>
            <a:stCxn id="12" idx="2"/>
          </p:cNvCxnSpPr>
          <p:nvPr/>
        </p:nvCxnSpPr>
        <p:spPr>
          <a:xfrm>
            <a:off x="1786772" y="5181600"/>
            <a:ext cx="1261228" cy="762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1" idx="2"/>
          </p:cNvCxnSpPr>
          <p:nvPr/>
        </p:nvCxnSpPr>
        <p:spPr>
          <a:xfrm flipH="1">
            <a:off x="5867400" y="5181600"/>
            <a:ext cx="1086928" cy="762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914400" y="2133600"/>
            <a:ext cx="1828800" cy="1905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8400" y="4038600"/>
            <a:ext cx="81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At(x1)</a:t>
            </a:r>
            <a:endParaRPr lang="en-US" dirty="0">
              <a:solidFill>
                <a:srgbClr val="CC0099"/>
              </a:solidFill>
            </a:endParaRPr>
          </a:p>
        </p:txBody>
      </p:sp>
      <p:cxnSp>
        <p:nvCxnSpPr>
          <p:cNvPr id="103" name="Curved Connector 102"/>
          <p:cNvCxnSpPr>
            <a:stCxn id="20" idx="3"/>
          </p:cNvCxnSpPr>
          <p:nvPr/>
        </p:nvCxnSpPr>
        <p:spPr>
          <a:xfrm>
            <a:off x="7543800" y="1937266"/>
            <a:ext cx="1143000" cy="2101334"/>
          </a:xfrm>
          <a:prstGeom prst="curvedConnector2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4" name="Rectangle 3"/>
          <p:cNvSpPr/>
          <p:nvPr/>
        </p:nvSpPr>
        <p:spPr>
          <a:xfrm>
            <a:off x="3200400" y="1325562"/>
            <a:ext cx="2286000" cy="427038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6731" y="5715000"/>
            <a:ext cx="103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x1 = SM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16731" y="6031468"/>
            <a:ext cx="103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x2 = SM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16731" y="6336268"/>
            <a:ext cx="130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x3 = Home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>
            <a:stCxn id="18" idx="0"/>
          </p:cNvCxnSpPr>
          <p:nvPr/>
        </p:nvCxnSpPr>
        <p:spPr>
          <a:xfrm>
            <a:off x="4402533" y="1752600"/>
            <a:ext cx="2531667" cy="2667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0" y="1752600"/>
            <a:ext cx="118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At(Home)</a:t>
            </a:r>
            <a:endParaRPr lang="en-US" dirty="0">
              <a:solidFill>
                <a:srgbClr val="CC0099"/>
              </a:solidFill>
            </a:endParaRPr>
          </a:p>
        </p:txBody>
      </p:sp>
      <p:cxnSp>
        <p:nvCxnSpPr>
          <p:cNvPr id="80" name="Straight Arrow Connector 79"/>
          <p:cNvCxnSpPr>
            <a:stCxn id="17" idx="2"/>
            <a:endCxn id="15" idx="0"/>
          </p:cNvCxnSpPr>
          <p:nvPr/>
        </p:nvCxnSpPr>
        <p:spPr>
          <a:xfrm flipH="1">
            <a:off x="6121559" y="3505200"/>
            <a:ext cx="914510" cy="533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3352800" y="3429000"/>
            <a:ext cx="3276600" cy="838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8" idx="2"/>
          </p:cNvCxnSpPr>
          <p:nvPr/>
        </p:nvCxnSpPr>
        <p:spPr>
          <a:xfrm>
            <a:off x="4402533" y="2121932"/>
            <a:ext cx="1693467" cy="54506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52027" y="2286000"/>
            <a:ext cx="81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At(x3)</a:t>
            </a:r>
            <a:endParaRPr lang="en-US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3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5" grpId="0"/>
      <p:bldP spid="11" grpId="0"/>
      <p:bldP spid="12" grpId="0"/>
      <p:bldP spid="14" grpId="0"/>
      <p:bldP spid="16" grpId="0"/>
      <p:bldP spid="17" grpId="0"/>
      <p:bldP spid="13" grpId="0"/>
      <p:bldP spid="114" grpId="0"/>
      <p:bldP spid="115" grpId="0"/>
      <p:bldP spid="116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planning: Automated storytelling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88532"/>
            <a:ext cx="6854135" cy="4659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28800" y="6336268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https://research.cc.gatech.edu/inc/mark-riedl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planning: Automated storytelling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Personalized experience in games</a:t>
            </a:r>
          </a:p>
          <a:p>
            <a:pPr lvl="1"/>
            <a:r>
              <a:rPr lang="en-US" dirty="0" smtClean="0"/>
              <a:t>Automatically generating training scenarios (e.g., for the army)</a:t>
            </a:r>
          </a:p>
          <a:p>
            <a:pPr lvl="1"/>
            <a:r>
              <a:rPr lang="en-US" dirty="0" smtClean="0"/>
              <a:t>Therapy for kids with autism</a:t>
            </a:r>
          </a:p>
          <a:p>
            <a:pPr lvl="1"/>
            <a:r>
              <a:rPr lang="en-US" dirty="0" smtClean="0"/>
              <a:t>Computational study of creativity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6336268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https://research.cc.gatech.edu/inc/mark-riedl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planning</a:t>
            </a:r>
            <a:endParaRPr lang="en-US" dirty="0"/>
          </a:p>
        </p:txBody>
      </p:sp>
      <p:pic>
        <p:nvPicPr>
          <p:cNvPr id="4" name="Picture 3" descr="Tower_of_Hanoi_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3886200"/>
            <a:ext cx="5266944" cy="20574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sz="2800" dirty="0" smtClean="0"/>
              <a:t>Planning is </a:t>
            </a:r>
            <a:r>
              <a:rPr lang="en-US" sz="2800" i="1" dirty="0" smtClean="0">
                <a:hlinkClick r:id="rId4"/>
              </a:rPr>
              <a:t>PSPACE-complete</a:t>
            </a:r>
            <a:endParaRPr lang="en-US" sz="2800" i="1" dirty="0" smtClean="0"/>
          </a:p>
          <a:p>
            <a:pPr lvl="1"/>
            <a:r>
              <a:rPr lang="en-US" sz="2400" dirty="0" smtClean="0"/>
              <a:t>The length of a plan can be exponential in the number of “objects” in the problem!</a:t>
            </a:r>
          </a:p>
          <a:p>
            <a:r>
              <a:rPr lang="en-US" sz="2800" dirty="0" smtClean="0"/>
              <a:t>Example: towers of Hanoi</a:t>
            </a:r>
          </a:p>
        </p:txBody>
      </p:sp>
    </p:spTree>
    <p:extLst>
      <p:ext uri="{BB962C8B-B14F-4D97-AF65-F5344CB8AC3E}">
        <p14:creationId xmlns:p14="http://schemas.microsoft.com/office/powerpoint/2010/main" val="413363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sz="2800" dirty="0" smtClean="0"/>
              <a:t>Planning is </a:t>
            </a:r>
            <a:r>
              <a:rPr lang="en-US" sz="2800" i="1" dirty="0" smtClean="0">
                <a:hlinkClick r:id="rId3"/>
              </a:rPr>
              <a:t>PSPACE-complete</a:t>
            </a:r>
            <a:endParaRPr lang="en-US" sz="2800" i="1" dirty="0" smtClean="0"/>
          </a:p>
          <a:p>
            <a:pPr lvl="1"/>
            <a:r>
              <a:rPr lang="en-US" sz="2400" dirty="0" smtClean="0"/>
              <a:t>The length of a plan can be exponential in the number of “objects” in the problem!</a:t>
            </a:r>
          </a:p>
          <a:p>
            <a:pPr lvl="1"/>
            <a:r>
              <a:rPr lang="en-US" sz="2400" dirty="0" smtClean="0"/>
              <a:t>So is game search</a:t>
            </a:r>
          </a:p>
          <a:p>
            <a:r>
              <a:rPr lang="en-US" sz="2800" dirty="0" smtClean="0"/>
              <a:t>Archetypal PSPACE-complete problem: </a:t>
            </a:r>
            <a:r>
              <a:rPr lang="en-US" sz="2800" i="1" dirty="0" smtClean="0"/>
              <a:t>quantified </a:t>
            </a:r>
            <a:r>
              <a:rPr lang="en-US" sz="2800" i="1" dirty="0" err="1" smtClean="0"/>
              <a:t>boolean</a:t>
            </a:r>
            <a:r>
              <a:rPr lang="en-US" sz="2800" i="1" dirty="0" smtClean="0"/>
              <a:t> formula </a:t>
            </a:r>
            <a:r>
              <a:rPr lang="en-US" sz="2800" dirty="0" smtClean="0"/>
              <a:t>(QBF)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Example: is this formula true?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 </a:t>
            </a:r>
            <a:b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</a:b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	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2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3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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4</a:t>
            </a:r>
            <a:r>
              <a:rPr lang="en-US" sz="2400" b="1" dirty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</a:rPr>
              <a:t>(x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3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>
                <a:solidFill>
                  <a:srgbClr val="CC0099"/>
                </a:solidFill>
              </a:rPr>
              <a:t>4</a:t>
            </a:r>
            <a:r>
              <a:rPr lang="en-US" sz="2400" b="1" dirty="0" smtClean="0">
                <a:solidFill>
                  <a:srgbClr val="CC0099"/>
                </a:solidFill>
              </a:rPr>
              <a:t>)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(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2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3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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>
                <a:solidFill>
                  <a:srgbClr val="CC0099"/>
                </a:solidFill>
              </a:rPr>
              <a:t>4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)</a:t>
            </a:r>
            <a:endParaRPr lang="en-US" sz="2400" b="1" dirty="0">
              <a:solidFill>
                <a:srgbClr val="CC0099"/>
              </a:solidFill>
            </a:endParaRPr>
          </a:p>
          <a:p>
            <a:r>
              <a:rPr lang="en-US" sz="2800" dirty="0" smtClean="0"/>
              <a:t>Compare to SAT: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1</a:t>
            </a:r>
            <a:r>
              <a:rPr lang="en-US" sz="2400" b="1" baseline="-25000" dirty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2 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3</a:t>
            </a:r>
            <a:r>
              <a:rPr lang="en-US" sz="2400" b="1" baseline="-25000" dirty="0">
                <a:solidFill>
                  <a:srgbClr val="CC0099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  <a:sym typeface="Symbol" pitchFamily="18" charset="2"/>
              </a:rPr>
              <a:t></a:t>
            </a:r>
            <a:r>
              <a:rPr lang="en-US" sz="2400" b="1" dirty="0" smtClean="0">
                <a:solidFill>
                  <a:srgbClr val="CC0099"/>
                </a:solidFill>
              </a:rPr>
              <a:t>x</a:t>
            </a:r>
            <a:r>
              <a:rPr lang="en-US" sz="2400" b="1" baseline="-25000" dirty="0" smtClean="0">
                <a:solidFill>
                  <a:srgbClr val="CC0099"/>
                </a:solidFill>
              </a:rPr>
              <a:t>4</a:t>
            </a:r>
            <a:r>
              <a:rPr lang="en-US" sz="2400" b="1" dirty="0" smtClean="0">
                <a:solidFill>
                  <a:srgbClr val="CC0099"/>
                </a:solidFill>
              </a:rPr>
              <a:t> </a:t>
            </a:r>
            <a:r>
              <a:rPr lang="en-US" sz="2400" b="1" dirty="0">
                <a:solidFill>
                  <a:srgbClr val="CC0099"/>
                </a:solidFill>
              </a:rPr>
              <a:t>(x</a:t>
            </a:r>
            <a:r>
              <a:rPr lang="en-US" sz="2400" b="1" baseline="-25000" dirty="0">
                <a:solidFill>
                  <a:srgbClr val="CC0099"/>
                </a:solidFill>
              </a:rPr>
              <a:t>1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</a:t>
            </a:r>
            <a:r>
              <a:rPr lang="en-US" sz="2400" b="1" dirty="0">
                <a:solidFill>
                  <a:srgbClr val="CC0099"/>
                </a:solidFill>
              </a:rPr>
              <a:t>x</a:t>
            </a:r>
            <a:r>
              <a:rPr lang="en-US" sz="2400" b="1" baseline="-25000" dirty="0">
                <a:solidFill>
                  <a:srgbClr val="CC0099"/>
                </a:solidFill>
              </a:rPr>
              <a:t>3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b="1" dirty="0">
                <a:solidFill>
                  <a:srgbClr val="CC0099"/>
                </a:solidFill>
              </a:rPr>
              <a:t>x</a:t>
            </a:r>
            <a:r>
              <a:rPr lang="en-US" sz="2400" b="1" baseline="-25000" dirty="0">
                <a:solidFill>
                  <a:srgbClr val="CC0099"/>
                </a:solidFill>
              </a:rPr>
              <a:t>4</a:t>
            </a:r>
            <a:r>
              <a:rPr lang="en-US" sz="2400" b="1" dirty="0">
                <a:solidFill>
                  <a:srgbClr val="CC0099"/>
                </a:solidFill>
              </a:rPr>
              <a:t>)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(x</a:t>
            </a:r>
            <a:r>
              <a:rPr lang="en-US" sz="2400" b="1" baseline="-25000" dirty="0">
                <a:solidFill>
                  <a:srgbClr val="CC0099"/>
                </a:solidFill>
              </a:rPr>
              <a:t>2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</a:t>
            </a:r>
            <a:r>
              <a:rPr lang="en-US" sz="2400" b="1" dirty="0">
                <a:solidFill>
                  <a:srgbClr val="CC0099"/>
                </a:solidFill>
              </a:rPr>
              <a:t>x</a:t>
            </a:r>
            <a:r>
              <a:rPr lang="en-US" sz="2400" b="1" baseline="-25000" dirty="0">
                <a:solidFill>
                  <a:srgbClr val="CC0099"/>
                </a:solidFill>
              </a:rPr>
              <a:t>3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</a:t>
            </a:r>
            <a:r>
              <a:rPr lang="en-US" sz="2400" b="1" dirty="0">
                <a:solidFill>
                  <a:srgbClr val="CC0099"/>
                </a:solidFill>
              </a:rPr>
              <a:t>x</a:t>
            </a:r>
            <a:r>
              <a:rPr lang="en-US" sz="2400" b="1" baseline="-25000" dirty="0">
                <a:solidFill>
                  <a:srgbClr val="CC0099"/>
                </a:solidFill>
              </a:rPr>
              <a:t>4</a:t>
            </a:r>
            <a:r>
              <a:rPr lang="en-US" sz="2400" b="1" dirty="0">
                <a:solidFill>
                  <a:srgbClr val="CC0099"/>
                </a:solidFill>
                <a:sym typeface="Symbol" pitchFamily="18" charset="2"/>
              </a:rPr>
              <a:t>)</a:t>
            </a:r>
            <a:endParaRPr lang="en-US" sz="2400" b="1" dirty="0">
              <a:solidFill>
                <a:srgbClr val="CC0099"/>
              </a:solidFill>
            </a:endParaRPr>
          </a:p>
          <a:p>
            <a:r>
              <a:rPr lang="en-US" sz="2400" dirty="0" smtClean="0"/>
              <a:t>Relationship between SAT and QBF is akin to the relationship between puzzles and games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7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Real-world </a:t>
            </a: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Resource constraints</a:t>
            </a:r>
          </a:p>
          <a:p>
            <a:r>
              <a:rPr lang="en-US" sz="2800" dirty="0" smtClean="0"/>
              <a:t>Actions at different levels of granularity: hierarchical planning</a:t>
            </a:r>
          </a:p>
          <a:p>
            <a:r>
              <a:rPr lang="en-US" sz="2800" dirty="0" smtClean="0"/>
              <a:t>Incorporating sensing and feedback</a:t>
            </a:r>
          </a:p>
          <a:p>
            <a:r>
              <a:rPr lang="en-US" sz="2800" dirty="0" smtClean="0"/>
              <a:t>Contingencies: actions failing</a:t>
            </a:r>
          </a:p>
          <a:p>
            <a:r>
              <a:rPr lang="en-US" sz="2800" dirty="0" smtClean="0"/>
              <a:t>Uncertainty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sz="2400" dirty="0" smtClean="0"/>
              <a:t>Problem: I’m at home and I need milk, bananas, </a:t>
            </a:r>
            <a:br>
              <a:rPr lang="en-US" sz="2400" dirty="0" smtClean="0"/>
            </a:br>
            <a:r>
              <a:rPr lang="en-US" sz="2400" dirty="0" smtClean="0"/>
              <a:t>and a drill.</a:t>
            </a:r>
          </a:p>
          <a:p>
            <a:r>
              <a:rPr lang="en-US" sz="2400" dirty="0" smtClean="0"/>
              <a:t>How is planning different from regular search?</a:t>
            </a:r>
          </a:p>
          <a:p>
            <a:pPr lvl="1"/>
            <a:r>
              <a:rPr lang="en-US" sz="2000" dirty="0" smtClean="0"/>
              <a:t>States and action sequences typically have complex internal structure</a:t>
            </a:r>
          </a:p>
          <a:p>
            <a:pPr lvl="1"/>
            <a:r>
              <a:rPr lang="en-US" sz="2000" dirty="0" smtClean="0"/>
              <a:t>State space and branching factor are huge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 err="1" smtClean="0"/>
              <a:t>subgoals</a:t>
            </a:r>
            <a:r>
              <a:rPr lang="en-US" sz="2000" dirty="0" smtClean="0"/>
              <a:t> at multiple levels of resolution</a:t>
            </a:r>
          </a:p>
          <a:p>
            <a:r>
              <a:rPr lang="en-US" sz="2400" dirty="0" smtClean="0"/>
              <a:t>Examples of planning applications</a:t>
            </a:r>
          </a:p>
          <a:p>
            <a:pPr lvl="1"/>
            <a:r>
              <a:rPr lang="en-US" sz="2000" dirty="0" smtClean="0"/>
              <a:t>Scheduling of tasks in space missions</a:t>
            </a:r>
          </a:p>
          <a:p>
            <a:pPr lvl="1"/>
            <a:r>
              <a:rPr lang="en-US" sz="2000" dirty="0" smtClean="0"/>
              <a:t>Logistics planning for the army</a:t>
            </a:r>
          </a:p>
          <a:p>
            <a:pPr lvl="1"/>
            <a:r>
              <a:rPr lang="en-US" sz="2000" dirty="0" smtClean="0"/>
              <a:t>Assembly lines, industrial processes</a:t>
            </a:r>
          </a:p>
          <a:p>
            <a:pPr lvl="1"/>
            <a:r>
              <a:rPr lang="en-US" sz="2000" dirty="0" smtClean="0"/>
              <a:t>Robotics</a:t>
            </a:r>
          </a:p>
          <a:p>
            <a:pPr lvl="1"/>
            <a:r>
              <a:rPr lang="en-US" sz="2000" dirty="0" smtClean="0"/>
              <a:t>Games, storytelling</a:t>
            </a:r>
          </a:p>
        </p:txBody>
      </p:sp>
    </p:spTree>
    <p:extLst>
      <p:ext uri="{BB962C8B-B14F-4D97-AF65-F5344CB8AC3E}">
        <p14:creationId xmlns:p14="http://schemas.microsoft.com/office/powerpoint/2010/main" val="175138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dirty="0" smtClean="0"/>
              <a:t>A representation for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105400"/>
          </a:xfrm>
        </p:spPr>
        <p:txBody>
          <a:bodyPr/>
          <a:lstStyle/>
          <a:p>
            <a:r>
              <a:rPr lang="en-US" sz="2400" dirty="0" smtClean="0">
                <a:hlinkClick r:id="rId3"/>
              </a:rPr>
              <a:t>STRIPS</a:t>
            </a:r>
            <a:r>
              <a:rPr lang="en-US" sz="2400" dirty="0" smtClean="0"/>
              <a:t> (Stanford Research Institute Problem Solver): classical planning framework from the 1970s</a:t>
            </a:r>
          </a:p>
          <a:p>
            <a:r>
              <a:rPr lang="en-US" sz="2400" b="1" dirty="0" smtClean="0"/>
              <a:t>States </a:t>
            </a:r>
            <a:r>
              <a:rPr lang="en-US" sz="2400" dirty="0" smtClean="0"/>
              <a:t>are specified as conjunctions of predicates</a:t>
            </a:r>
          </a:p>
          <a:p>
            <a:pPr lvl="1"/>
            <a:r>
              <a:rPr lang="en-US" sz="2000" dirty="0" smtClean="0"/>
              <a:t>Start state: </a:t>
            </a:r>
            <a:r>
              <a:rPr lang="en-US" sz="2000" dirty="0" smtClean="0">
                <a:solidFill>
                  <a:srgbClr val="0000FF"/>
                </a:solidFill>
              </a:rPr>
              <a:t>At(home)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 Sells(SM, Milk)  Sells(SM, Bananas)  Sells(HW, drill)</a:t>
            </a:r>
            <a:endParaRPr lang="en-US" sz="20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G</a:t>
            </a:r>
            <a:r>
              <a:rPr lang="en-US" sz="2000" dirty="0" smtClean="0"/>
              <a:t>oal state: </a:t>
            </a:r>
            <a:r>
              <a:rPr lang="en-US" sz="2000" dirty="0" smtClean="0">
                <a:solidFill>
                  <a:srgbClr val="0000FF"/>
                </a:solidFill>
              </a:rPr>
              <a:t>At(home)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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Have(Milk)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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Have(Banana)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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Have(drill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)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400" b="1" dirty="0" smtClean="0"/>
              <a:t>Actions</a:t>
            </a:r>
            <a:r>
              <a:rPr lang="en-US" sz="2400" dirty="0" smtClean="0"/>
              <a:t> are described in terms of preconditions and effects: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Go(x, y)</a:t>
            </a:r>
          </a:p>
          <a:p>
            <a:pPr lvl="2"/>
            <a:r>
              <a:rPr lang="en-US" sz="2000" b="1" dirty="0" err="1" smtClean="0">
                <a:solidFill>
                  <a:srgbClr val="0000FF"/>
                </a:solidFill>
              </a:rPr>
              <a:t>Precond</a:t>
            </a:r>
            <a:r>
              <a:rPr lang="en-US" sz="2000" b="1" dirty="0" smtClean="0">
                <a:solidFill>
                  <a:srgbClr val="0000FF"/>
                </a:solidFill>
              </a:rPr>
              <a:t>:</a:t>
            </a:r>
            <a:r>
              <a:rPr lang="en-US" sz="2000" dirty="0" smtClean="0">
                <a:solidFill>
                  <a:srgbClr val="0000FF"/>
                </a:solidFill>
              </a:rPr>
              <a:t> At(x)</a:t>
            </a:r>
          </a:p>
          <a:p>
            <a:pPr lvl="2"/>
            <a:r>
              <a:rPr lang="en-US" sz="2000" b="1" dirty="0" smtClean="0">
                <a:solidFill>
                  <a:srgbClr val="0000FF"/>
                </a:solidFill>
              </a:rPr>
              <a:t>Effect: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  <a:cs typeface="Times New Roman"/>
                <a:sym typeface="Symbol"/>
              </a:rPr>
              <a:t>¬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At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(x)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 At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(y)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Buy(</a:t>
            </a:r>
            <a:r>
              <a:rPr lang="en-US" sz="2000" dirty="0">
                <a:solidFill>
                  <a:srgbClr val="0000FF"/>
                </a:solidFill>
              </a:rPr>
              <a:t>x</a:t>
            </a:r>
            <a:r>
              <a:rPr lang="en-US" sz="2000" dirty="0" smtClean="0">
                <a:solidFill>
                  <a:srgbClr val="0000FF"/>
                </a:solidFill>
              </a:rPr>
              <a:t>, store)</a:t>
            </a:r>
          </a:p>
          <a:p>
            <a:pPr lvl="2"/>
            <a:r>
              <a:rPr lang="en-US" sz="2000" b="1" dirty="0" err="1" smtClean="0">
                <a:solidFill>
                  <a:srgbClr val="0000FF"/>
                </a:solidFill>
              </a:rPr>
              <a:t>Precond</a:t>
            </a:r>
            <a:r>
              <a:rPr lang="en-US" sz="2000" b="1" dirty="0" smtClean="0">
                <a:solidFill>
                  <a:srgbClr val="0000FF"/>
                </a:solidFill>
              </a:rPr>
              <a:t>:</a:t>
            </a:r>
            <a:r>
              <a:rPr lang="en-US" sz="2000" dirty="0" smtClean="0">
                <a:solidFill>
                  <a:srgbClr val="0000FF"/>
                </a:solidFill>
              </a:rPr>
              <a:t> At(store) 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 Sells(store, x)</a:t>
            </a:r>
          </a:p>
          <a:p>
            <a:pPr lvl="2"/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Effect: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cs typeface="Times New Roman"/>
                <a:sym typeface="Symbol"/>
              </a:rPr>
              <a:t>Have(x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)</a:t>
            </a:r>
          </a:p>
          <a:p>
            <a:r>
              <a:rPr lang="en-US" sz="2400" dirty="0" smtClean="0">
                <a:sym typeface="Symbol"/>
              </a:rPr>
              <a:t>Planning is “just” a search problem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143000"/>
          </a:xfrm>
        </p:spPr>
        <p:txBody>
          <a:bodyPr/>
          <a:lstStyle/>
          <a:p>
            <a:r>
              <a:rPr lang="en-US" sz="3600" dirty="0" smtClean="0"/>
              <a:t>Challenges of planning: “</a:t>
            </a:r>
            <a:r>
              <a:rPr lang="en-US" sz="3600" dirty="0" err="1" smtClean="0"/>
              <a:t>Sussman</a:t>
            </a:r>
            <a:r>
              <a:rPr lang="en-US" sz="3600" dirty="0" smtClean="0"/>
              <a:t> anomaly”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1763550"/>
            <a:ext cx="3086100" cy="1800225"/>
            <a:chOff x="4876800" y="1628775"/>
            <a:chExt cx="3086100" cy="180022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1628775"/>
              <a:ext cx="3086100" cy="18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1828800"/>
              <a:ext cx="342900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6975" y="2328862"/>
              <a:ext cx="2857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9350" y="2895600"/>
              <a:ext cx="400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03" y="2317768"/>
            <a:ext cx="28860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01" y="5141323"/>
            <a:ext cx="2971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91050"/>
            <a:ext cx="29337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8350" y="1318052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</a:rPr>
              <a:t>Start state:</a:t>
            </a:r>
            <a:endParaRPr lang="en-US" sz="2400" dirty="0">
              <a:solidFill>
                <a:srgbClr val="CC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94050" y="1239619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</a:rPr>
              <a:t>Goal state:</a:t>
            </a:r>
            <a:endParaRPr lang="en-US" sz="2400" dirty="0">
              <a:solidFill>
                <a:srgbClr val="CC00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0573" y="2086935"/>
            <a:ext cx="131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On(A,B)</a:t>
            </a:r>
          </a:p>
          <a:p>
            <a:r>
              <a:rPr lang="en-US" sz="2400" dirty="0" smtClean="0"/>
              <a:t>On(B,C)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3000" y="3694837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C0099"/>
                </a:solidFill>
              </a:rPr>
              <a:t>Let’s try to achieve On(A,B):</a:t>
            </a:r>
            <a:endParaRPr lang="en-US" sz="2400" dirty="0">
              <a:solidFill>
                <a:srgbClr val="CC00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1100" y="3741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C0099"/>
                </a:solidFill>
              </a:rPr>
              <a:t>Let’s try to achieve On(B,C):</a:t>
            </a:r>
            <a:endParaRPr lang="en-US" sz="2400" dirty="0">
              <a:solidFill>
                <a:srgbClr val="CC00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6488668"/>
            <a:ext cx="5421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9"/>
              </a:rPr>
              <a:t>http://en.wikipedia.org/wiki/Sussman_Anomaly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/>
          <a:lstStyle/>
          <a:p>
            <a:r>
              <a:rPr lang="en-US" dirty="0" smtClean="0"/>
              <a:t>Shows the limitations of </a:t>
            </a:r>
            <a:r>
              <a:rPr lang="en-US" i="1" dirty="0" smtClean="0"/>
              <a:t>non-interleaved</a:t>
            </a:r>
            <a:r>
              <a:rPr lang="en-US" dirty="0" smtClean="0"/>
              <a:t> planners that consider </a:t>
            </a:r>
            <a:r>
              <a:rPr lang="en-US" dirty="0" err="1" smtClean="0"/>
              <a:t>subgoals</a:t>
            </a:r>
            <a:r>
              <a:rPr lang="en-US" dirty="0" smtClean="0"/>
              <a:t> in sequence and try to satisfy them one at a time</a:t>
            </a:r>
          </a:p>
          <a:p>
            <a:pPr lvl="1"/>
            <a:r>
              <a:rPr lang="en-US" dirty="0" smtClean="0"/>
              <a:t>If you try to satisfy </a:t>
            </a:r>
            <a:r>
              <a:rPr lang="en-US" dirty="0" err="1" smtClean="0"/>
              <a:t>subgoal</a:t>
            </a:r>
            <a:r>
              <a:rPr lang="en-US" dirty="0" smtClean="0"/>
              <a:t> X and then </a:t>
            </a:r>
            <a:r>
              <a:rPr lang="en-US" dirty="0" err="1" smtClean="0"/>
              <a:t>subgoal</a:t>
            </a:r>
            <a:r>
              <a:rPr lang="en-US" dirty="0" smtClean="0"/>
              <a:t> Y, X might undo some preconditions for Y, or Y might undo some effects of X</a:t>
            </a:r>
          </a:p>
          <a:p>
            <a:r>
              <a:rPr lang="en-US" dirty="0" smtClean="0"/>
              <a:t>More powerful planning approaches must </a:t>
            </a:r>
            <a:r>
              <a:rPr lang="en-US" i="1" dirty="0" smtClean="0"/>
              <a:t>interleave</a:t>
            </a:r>
            <a:r>
              <a:rPr lang="en-US" dirty="0" smtClean="0"/>
              <a:t> the steps towards achieving multiple </a:t>
            </a:r>
            <a:r>
              <a:rPr lang="en-US" dirty="0" err="1" smtClean="0"/>
              <a:t>subgoals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6488668"/>
            <a:ext cx="5421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http://en.wikipedia.org/wiki/Sussman_Anomaly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143000"/>
          </a:xfrm>
        </p:spPr>
        <p:txBody>
          <a:bodyPr/>
          <a:lstStyle/>
          <a:p>
            <a:r>
              <a:rPr lang="en-US" sz="3600" dirty="0" smtClean="0"/>
              <a:t>Challenges of planning: “</a:t>
            </a:r>
            <a:r>
              <a:rPr lang="en-US" sz="3600" dirty="0" err="1" smtClean="0"/>
              <a:t>Sussman</a:t>
            </a:r>
            <a:r>
              <a:rPr lang="en-US" sz="3600" dirty="0" smtClean="0"/>
              <a:t> anomaly”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68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Algorithms for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89037"/>
            <a:ext cx="8915400" cy="5440363"/>
          </a:xfrm>
        </p:spPr>
        <p:txBody>
          <a:bodyPr/>
          <a:lstStyle/>
          <a:p>
            <a:r>
              <a:rPr lang="en-US" sz="2400" b="1" dirty="0" smtClean="0"/>
              <a:t>Forward (progression) state-space search: </a:t>
            </a:r>
            <a:r>
              <a:rPr lang="en-US" sz="2400" dirty="0" smtClean="0"/>
              <a:t>starting with the start state, find all applicable actions (actions for which preconditions are satisfied), compute the successor state based on the effects, keep searching until goals are met</a:t>
            </a:r>
          </a:p>
          <a:p>
            <a:pPr lvl="1"/>
            <a:r>
              <a:rPr lang="en-US" sz="2000" dirty="0" smtClean="0"/>
              <a:t>Can work well with good heuristics</a:t>
            </a:r>
          </a:p>
        </p:txBody>
      </p:sp>
      <p:pic>
        <p:nvPicPr>
          <p:cNvPr id="4" name="Picture 3" descr="Screen Shot 2015-10-06 at 10.24.0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00" y="3568700"/>
            <a:ext cx="4406900" cy="1064341"/>
          </a:xfrm>
          <a:prstGeom prst="rect">
            <a:avLst/>
          </a:prstGeom>
        </p:spPr>
      </p:pic>
      <p:sp>
        <p:nvSpPr>
          <p:cNvPr id="5" name="TextBox 4">
            <a:hlinkClick r:id="rId4"/>
          </p:cNvPr>
          <p:cNvSpPr txBox="1"/>
          <p:nvPr/>
        </p:nvSpPr>
        <p:spPr>
          <a:xfrm>
            <a:off x="609600" y="5117069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https://www.youtube.com/watch?v=QLNSkFnBYuM</a:t>
            </a:r>
            <a:endParaRPr lang="en-US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78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Algorithms for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89037"/>
            <a:ext cx="8915400" cy="5440363"/>
          </a:xfrm>
        </p:spPr>
        <p:txBody>
          <a:bodyPr/>
          <a:lstStyle/>
          <a:p>
            <a:r>
              <a:rPr lang="en-US" sz="2400" b="1" dirty="0" smtClean="0"/>
              <a:t>Forward (progression) state-space search: </a:t>
            </a:r>
            <a:r>
              <a:rPr lang="en-US" sz="2400" dirty="0" smtClean="0"/>
              <a:t>starting with the start state, find all applicable actions (actions for which preconditions are satisfied), compute the successor state based on the effects, keep searching until goals are met</a:t>
            </a:r>
          </a:p>
          <a:p>
            <a:pPr lvl="1"/>
            <a:r>
              <a:rPr lang="en-US" sz="2000" dirty="0" smtClean="0"/>
              <a:t>Can work well with good heuristics</a:t>
            </a:r>
          </a:p>
          <a:p>
            <a:r>
              <a:rPr lang="en-US" sz="2400" b="1" dirty="0" smtClean="0"/>
              <a:t>Backward (regression) relevant-states search: </a:t>
            </a:r>
            <a:r>
              <a:rPr lang="en-US" sz="2400" dirty="0" smtClean="0"/>
              <a:t>to achieve a goal, what must have been true in the previous state?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665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space planning vs. plan space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C0099"/>
                </a:solidFill>
              </a:rPr>
              <a:t>Situation space planners: </a:t>
            </a:r>
            <a:r>
              <a:rPr lang="en-US" sz="2800" dirty="0" smtClean="0"/>
              <a:t>each node in the search space represents a world state, arcs are actions in the world</a:t>
            </a:r>
          </a:p>
          <a:p>
            <a:pPr lvl="1"/>
            <a:r>
              <a:rPr lang="en-US" sz="2400" dirty="0" smtClean="0"/>
              <a:t>Plans are sequences of actions from start to finish</a:t>
            </a:r>
          </a:p>
          <a:p>
            <a:pPr lvl="1"/>
            <a:r>
              <a:rPr lang="en-US" sz="2400" dirty="0" smtClean="0"/>
              <a:t>Must be </a:t>
            </a:r>
            <a:r>
              <a:rPr lang="en-US" sz="2400" i="1" dirty="0" smtClean="0"/>
              <a:t>totally ordered</a:t>
            </a:r>
          </a:p>
          <a:p>
            <a:r>
              <a:rPr lang="en-US" sz="2800" b="1" dirty="0" smtClean="0">
                <a:solidFill>
                  <a:srgbClr val="CC0099"/>
                </a:solidFill>
              </a:rPr>
              <a:t>Plan space planners: </a:t>
            </a:r>
            <a:r>
              <a:rPr lang="en-US" sz="2800" dirty="0" smtClean="0"/>
              <a:t>nodes are (incomplete) plans, arcs are transformations between plans</a:t>
            </a:r>
          </a:p>
          <a:p>
            <a:pPr lvl="1"/>
            <a:r>
              <a:rPr lang="en-US" sz="2400" dirty="0" smtClean="0"/>
              <a:t>Actions in the plan may be </a:t>
            </a:r>
            <a:r>
              <a:rPr lang="en-US" sz="2400" i="1" dirty="0" smtClean="0"/>
              <a:t>partially ordered</a:t>
            </a:r>
          </a:p>
          <a:p>
            <a:pPr lvl="1"/>
            <a:r>
              <a:rPr lang="en-US" sz="2400" b="1" dirty="0" smtClean="0"/>
              <a:t>Principle of least commitment:</a:t>
            </a:r>
            <a:r>
              <a:rPr lang="en-US" sz="2400" dirty="0" smtClean="0"/>
              <a:t> avoid ordering plan steps unless absolutely necessary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727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Partial order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/>
          <a:lstStyle/>
          <a:p>
            <a:r>
              <a:rPr lang="en-US" dirty="0" smtClean="0"/>
              <a:t>Task: put on socks and shoes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95525"/>
            <a:ext cx="29908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95525"/>
            <a:ext cx="51816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1685925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Partial order plan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8409" y="1838325"/>
            <a:ext cx="267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order (linear) plans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18409" y="2295525"/>
            <a:ext cx="1148591" cy="4562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06052" y="2284282"/>
            <a:ext cx="1148591" cy="4562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54643" y="2284281"/>
            <a:ext cx="1596781" cy="4562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2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12728</TotalTime>
  <Words>703</Words>
  <Application>Microsoft Office PowerPoint</Application>
  <PresentationFormat>On-screen Show (4:3)</PresentationFormat>
  <Paragraphs>126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Default Design</vt:lpstr>
      <vt:lpstr>Planning (Chapter 10)</vt:lpstr>
      <vt:lpstr>Planning</vt:lpstr>
      <vt:lpstr>A representation for planning</vt:lpstr>
      <vt:lpstr>Challenges of planning: “Sussman anomaly”</vt:lpstr>
      <vt:lpstr>Challenges of planning: “Sussman anomaly”</vt:lpstr>
      <vt:lpstr>Algorithms for planning</vt:lpstr>
      <vt:lpstr>Algorithms for planning</vt:lpstr>
      <vt:lpstr>Situation space planning vs. plan space planning</vt:lpstr>
      <vt:lpstr>Partial order planning</vt:lpstr>
      <vt:lpstr>Partial Order Planning Example</vt:lpstr>
      <vt:lpstr>Partial Order Planning Example</vt:lpstr>
      <vt:lpstr>Application of planning: Automated storytelling</vt:lpstr>
      <vt:lpstr>Application of planning: Automated storytelling</vt:lpstr>
      <vt:lpstr>Complexity of planning</vt:lpstr>
      <vt:lpstr>Complexity of planning</vt:lpstr>
      <vt:lpstr>Real-world planning</vt:lpstr>
    </vt:vector>
  </TitlesOfParts>
  <Company>NUS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First-Order Logic</dc:title>
  <dc:creator>Min-Yen Kan</dc:creator>
  <cp:lastModifiedBy>Mark Hasegawa-Johnson</cp:lastModifiedBy>
  <cp:revision>327</cp:revision>
  <dcterms:created xsi:type="dcterms:W3CDTF">2004-01-02T06:35:44Z</dcterms:created>
  <dcterms:modified xsi:type="dcterms:W3CDTF">2016-10-04T03:43:43Z</dcterms:modified>
</cp:coreProperties>
</file>