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2"/>
  </p:notesMasterIdLst>
  <p:sldIdLst>
    <p:sldId id="257" r:id="rId2"/>
    <p:sldId id="375" r:id="rId3"/>
    <p:sldId id="349" r:id="rId4"/>
    <p:sldId id="350" r:id="rId5"/>
    <p:sldId id="331" r:id="rId6"/>
    <p:sldId id="260" r:id="rId7"/>
    <p:sldId id="332" r:id="rId8"/>
    <p:sldId id="333" r:id="rId9"/>
    <p:sldId id="269" r:id="rId10"/>
    <p:sldId id="271" r:id="rId11"/>
    <p:sldId id="273" r:id="rId12"/>
    <p:sldId id="357" r:id="rId13"/>
    <p:sldId id="359" r:id="rId14"/>
    <p:sldId id="274" r:id="rId15"/>
    <p:sldId id="334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9" autoAdjust="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fld id="{3AED0B83-FA1E-482D-AD89-4E224F76A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5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4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4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78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6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a reflex agent be rational?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3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65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search tree is infinitely deep, contains redundant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8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2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03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6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15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8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6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7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1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426BF-23F7-454A-AE34-F8D0C0837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BF256C-05D7-4F8B-A8CD-2D886136A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963AB-989A-489E-AE33-EB41FB033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102A7-0C28-44F0-898D-773E064A0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3BF20-175F-47CA-9386-D7A8446B7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724606-A38D-498A-B460-2362EA3C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E55EC-528B-4849-B14F-C2768CDCA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ai.org/Papers/AAAI/1986/AAAI86-027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/>
              <a:t>Solving problems by searching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14400"/>
            <a:ext cx="6400800" cy="1752600"/>
          </a:xfrm>
        </p:spPr>
        <p:txBody>
          <a:bodyPr/>
          <a:lstStyle/>
          <a:p>
            <a:r>
              <a:rPr lang="en-US" dirty="0"/>
              <a:t>Chapter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738" y="1600200"/>
            <a:ext cx="5196062" cy="510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0" y="1600200"/>
            <a:ext cx="300697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8-puzzle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56388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 smtClean="0">
                <a:solidFill>
                  <a:srgbClr val="CC0099"/>
                </a:solidFill>
              </a:rPr>
              <a:t>States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Locations </a:t>
            </a:r>
            <a:r>
              <a:rPr lang="en-US" dirty="0"/>
              <a:t>of tiles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8-puzzle: 181,440 states (9!/2)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15-puzzle: ~10 trillion states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24-puzzle: ~10</a:t>
            </a:r>
            <a:r>
              <a:rPr lang="en-US" baseline="30000" dirty="0" smtClean="0"/>
              <a:t>25</a:t>
            </a:r>
            <a:r>
              <a:rPr lang="en-US" dirty="0" smtClean="0"/>
              <a:t> states</a:t>
            </a:r>
            <a:endParaRPr lang="en-US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 smtClean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M</a:t>
            </a:r>
            <a:r>
              <a:rPr lang="en-US" sz="3100" dirty="0" smtClean="0"/>
              <a:t>ove </a:t>
            </a:r>
            <a:r>
              <a:rPr lang="en-US" sz="3100" dirty="0"/>
              <a:t>blank left, right, up, down </a:t>
            </a:r>
            <a:endParaRPr lang="en-US" sz="3100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P</a:t>
            </a:r>
            <a:r>
              <a:rPr lang="en-US" sz="3100" b="1" dirty="0" smtClean="0">
                <a:solidFill>
                  <a:srgbClr val="CC0099"/>
                </a:solidFill>
              </a:rPr>
              <a:t>ath cost </a:t>
            </a:r>
            <a:endParaRPr lang="en-US" sz="3100" b="1" dirty="0" smtClean="0"/>
          </a:p>
          <a:p>
            <a:pPr lvl="1">
              <a:lnSpc>
                <a:spcPct val="120000"/>
              </a:lnSpc>
            </a:pPr>
            <a:r>
              <a:rPr lang="en-US" sz="3100" dirty="0"/>
              <a:t>1</a:t>
            </a:r>
            <a:r>
              <a:rPr lang="en-US" sz="3100" dirty="0" smtClean="0"/>
              <a:t> </a:t>
            </a:r>
            <a:r>
              <a:rPr lang="en-US" sz="3100" dirty="0"/>
              <a:t>per </a:t>
            </a:r>
            <a:r>
              <a:rPr lang="en-US" sz="3100" dirty="0" smtClean="0"/>
              <a:t>move</a:t>
            </a:r>
            <a:br>
              <a:rPr lang="en-US" sz="3100" dirty="0" smtClean="0"/>
            </a:br>
            <a:endParaRPr lang="en-US" sz="3100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3"/>
              </a:rPr>
              <a:t>Finding the optimal solution of n-Puzzle is NP-hard</a:t>
            </a:r>
            <a:endParaRPr lang="en-US" dirty="0"/>
          </a:p>
        </p:txBody>
      </p:sp>
      <p:pic>
        <p:nvPicPr>
          <p:cNvPr id="17414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r="49396"/>
          <a:stretch>
            <a:fillRect/>
          </a:stretch>
        </p:blipFill>
        <p:spPr bwMode="auto">
          <a:xfrm>
            <a:off x="6608445" y="1447800"/>
            <a:ext cx="2154555" cy="2162175"/>
          </a:xfrm>
          <a:prstGeom prst="rect">
            <a:avLst/>
          </a:prstGeom>
          <a:noFill/>
        </p:spPr>
      </p:pic>
      <p:pic>
        <p:nvPicPr>
          <p:cNvPr id="8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l="49396"/>
          <a:stretch>
            <a:fillRect/>
          </a:stretch>
        </p:blipFill>
        <p:spPr bwMode="auto">
          <a:xfrm>
            <a:off x="6324600" y="3810000"/>
            <a:ext cx="215455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States</a:t>
            </a:r>
            <a:r>
              <a:rPr lang="en-US" sz="2800" b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eal-valued joint parameters (angles, displacements)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Continuous </a:t>
            </a:r>
            <a:r>
              <a:rPr lang="en-US" sz="2400" dirty="0"/>
              <a:t>motions of robot </a:t>
            </a:r>
            <a:r>
              <a:rPr lang="en-US" sz="2400" dirty="0" smtClean="0"/>
              <a:t>joints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Goal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Configuration in which object is grasped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Path cost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Time </a:t>
            </a:r>
            <a:r>
              <a:rPr lang="en-US" sz="2400" dirty="0"/>
              <a:t>to </a:t>
            </a:r>
            <a:r>
              <a:rPr lang="en-US" sz="2400" dirty="0" smtClean="0"/>
              <a:t>execute, smoothness of path, etc.</a:t>
            </a:r>
            <a:endParaRPr lang="en-US" sz="2400" dirty="0"/>
          </a:p>
        </p:txBody>
      </p:sp>
      <p:pic>
        <p:nvPicPr>
          <p:cNvPr id="19460" name="Picture 4" descr="stanford-arm+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80072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Given: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Initial state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Actions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Transition model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Path cost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How do we find the optimal solution?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How about building the state space and then using </a:t>
            </a:r>
            <a:r>
              <a:rPr lang="en-US" dirty="0" err="1" smtClean="0"/>
              <a:t>Dijkstra’s</a:t>
            </a:r>
            <a:r>
              <a:rPr lang="en-US" dirty="0" smtClean="0"/>
              <a:t> shortest path algorithm?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Complexity of </a:t>
            </a:r>
            <a:r>
              <a:rPr lang="en-US" dirty="0" err="1" smtClean="0"/>
              <a:t>Dijkstra’s</a:t>
            </a:r>
            <a:r>
              <a:rPr lang="en-US" dirty="0" smtClean="0"/>
              <a:t>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dirty="0" smtClean="0"/>
              <a:t> log </a:t>
            </a:r>
            <a:r>
              <a:rPr lang="en-US" i="1" dirty="0" smtClean="0"/>
              <a:t>V</a:t>
            </a:r>
            <a:r>
              <a:rPr lang="en-US" dirty="0" smtClean="0"/>
              <a:t>), where </a:t>
            </a:r>
            <a:r>
              <a:rPr lang="en-US" i="1" dirty="0" smtClean="0"/>
              <a:t>V</a:t>
            </a:r>
            <a:r>
              <a:rPr lang="en-US" dirty="0" smtClean="0"/>
              <a:t> is the size of the state space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The state space may be huge</a:t>
            </a:r>
            <a:r>
              <a:rPr lang="en-US" dirty="0" smtClean="0"/>
              <a:t>!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Basic problem: Dijkstra starts by enumerating all possible states.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Let’s begin at the start state and </a:t>
            </a:r>
            <a:r>
              <a:rPr lang="en-US" b="1" dirty="0" smtClean="0"/>
              <a:t>expand</a:t>
            </a:r>
            <a:r>
              <a:rPr lang="en-US" dirty="0" smtClean="0"/>
              <a:t> it by making a list of all possible successor states</a:t>
            </a:r>
          </a:p>
          <a:p>
            <a:r>
              <a:rPr lang="en-US" dirty="0"/>
              <a:t>M</a:t>
            </a:r>
            <a:r>
              <a:rPr lang="en-US" dirty="0" smtClean="0"/>
              <a:t>aintain a </a:t>
            </a:r>
            <a:r>
              <a:rPr lang="en-US" b="1" dirty="0" smtClean="0"/>
              <a:t>frontier</a:t>
            </a:r>
            <a:r>
              <a:rPr lang="en-US" dirty="0" smtClean="0"/>
              <a:t> or a list of unexpanded states</a:t>
            </a:r>
          </a:p>
          <a:p>
            <a:r>
              <a:rPr lang="en-US" dirty="0" smtClean="0"/>
              <a:t>At each step, pick a state from the frontier to expand </a:t>
            </a:r>
          </a:p>
          <a:p>
            <a:r>
              <a:rPr lang="en-US" dirty="0" smtClean="0"/>
              <a:t>Keep going until you reach a goal state</a:t>
            </a:r>
          </a:p>
          <a:p>
            <a:r>
              <a:rPr lang="en-US" dirty="0" smtClean="0"/>
              <a:t>Try to expand as few states as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tree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411069"/>
            <a:ext cx="5943603" cy="56755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“What if” tree of sequences of actions and outcomes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root node corresponds to the starting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children of a node correspond to the </a:t>
            </a:r>
            <a:r>
              <a:rPr lang="en-US" b="1" dirty="0" smtClean="0"/>
              <a:t>successor states</a:t>
            </a:r>
            <a:r>
              <a:rPr lang="en-US" dirty="0" smtClean="0"/>
              <a:t> of that node’s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path through the tree corresponds to a sequence of actions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solution is a path ending in the goal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Nodes vs. states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state is a representation of the world, </a:t>
            </a:r>
            <a:br>
              <a:rPr lang="en-US" dirty="0" smtClean="0"/>
            </a:br>
            <a:r>
              <a:rPr lang="en-US" dirty="0" smtClean="0"/>
              <a:t>while a node is a data structure that is </a:t>
            </a:r>
            <a:br>
              <a:rPr lang="en-US" dirty="0" smtClean="0"/>
            </a:br>
            <a:r>
              <a:rPr lang="en-US" dirty="0" smtClean="0"/>
              <a:t>part of the search tree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Node has to keep pointer to parent, path cost, possibly other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38800" y="1411069"/>
            <a:ext cx="3200403" cy="4380131"/>
            <a:chOff x="2362200" y="1792069"/>
            <a:chExt cx="3200403" cy="4380131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012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812" y="35814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955863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46262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949480" y="4670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492283" y="5432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533900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924300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06680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92484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549683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02084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159283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08970" y="1792069"/>
              <a:ext cx="10964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Starting state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6088" y="3048000"/>
              <a:ext cx="1226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Successor state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2590800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Action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5802868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Goal state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6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Algorithm Outline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7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Initialize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C0099"/>
                </a:solidFill>
              </a:rPr>
              <a:t>frontier </a:t>
            </a:r>
            <a:r>
              <a:rPr lang="en-US" sz="2400" dirty="0" smtClean="0"/>
              <a:t>using the </a:t>
            </a:r>
            <a:r>
              <a:rPr lang="en-US" sz="2400" b="1" dirty="0" smtClean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 smtClean="0"/>
              <a:t>While the frontier is not empty</a:t>
            </a:r>
          </a:p>
          <a:p>
            <a:pPr lvl="1"/>
            <a:r>
              <a:rPr lang="en-US" sz="2400" dirty="0" smtClean="0"/>
              <a:t>Choose a frontier node according to </a:t>
            </a:r>
            <a:r>
              <a:rPr lang="en-US" sz="2400" b="1" dirty="0" smtClean="0">
                <a:solidFill>
                  <a:srgbClr val="CC0099"/>
                </a:solidFill>
              </a:rPr>
              <a:t>search strategy</a:t>
            </a:r>
            <a:r>
              <a:rPr lang="en-US" sz="2400" b="1" dirty="0"/>
              <a:t> </a:t>
            </a:r>
            <a:r>
              <a:rPr lang="en-US" sz="2400" dirty="0" smtClean="0"/>
              <a:t>and take it off the frontier</a:t>
            </a:r>
          </a:p>
          <a:p>
            <a:pPr lvl="1"/>
            <a:r>
              <a:rPr lang="en-US" sz="2400" dirty="0" smtClean="0"/>
              <a:t>If the node contains the </a:t>
            </a:r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  <a:r>
              <a:rPr lang="en-US" sz="2400" dirty="0" smtClean="0"/>
              <a:t>, return solution</a:t>
            </a:r>
          </a:p>
          <a:p>
            <a:pPr lvl="1"/>
            <a:r>
              <a:rPr lang="en-US" sz="2400" dirty="0" smtClean="0"/>
              <a:t>Else </a:t>
            </a:r>
            <a:r>
              <a:rPr lang="en-US" sz="2400" b="1" dirty="0" smtClean="0">
                <a:solidFill>
                  <a:srgbClr val="CC0099"/>
                </a:solidFill>
              </a:rPr>
              <a:t>expand</a:t>
            </a:r>
            <a:r>
              <a:rPr lang="en-US" sz="2400" dirty="0" smtClean="0"/>
              <a:t> the node and add its children to the frontier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1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agents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dirty="0" smtClean="0"/>
              <a:t>Reflex agent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0812" y="4114800"/>
            <a:ext cx="4040188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Consider how the world IS</a:t>
            </a:r>
          </a:p>
          <a:p>
            <a:r>
              <a:rPr lang="en-US" dirty="0" smtClean="0"/>
              <a:t>Choose </a:t>
            </a:r>
            <a:r>
              <a:rPr lang="en-US" dirty="0"/>
              <a:t>action based on current percept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consider the future consequences </a:t>
            </a:r>
            <a:r>
              <a:rPr lang="en-US" dirty="0" smtClean="0"/>
              <a:t>of actions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/>
          <a:lstStyle/>
          <a:p>
            <a:r>
              <a:rPr lang="en-US" dirty="0" smtClean="0"/>
              <a:t>Planning agent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67200" y="4114800"/>
            <a:ext cx="47244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Consider how the world WOULD BE</a:t>
            </a:r>
          </a:p>
          <a:p>
            <a:r>
              <a:rPr lang="en-US" dirty="0" smtClean="0"/>
              <a:t>Decisions </a:t>
            </a:r>
            <a:r>
              <a:rPr lang="en-US" dirty="0"/>
              <a:t>based on (</a:t>
            </a:r>
            <a:r>
              <a:rPr lang="en-US" dirty="0" smtClean="0"/>
              <a:t>hypothesized) consequences </a:t>
            </a:r>
            <a:r>
              <a:rPr lang="en-US" dirty="0"/>
              <a:t>of actions</a:t>
            </a:r>
          </a:p>
          <a:p>
            <a:r>
              <a:rPr lang="en-US" dirty="0" smtClean="0"/>
              <a:t>Must </a:t>
            </a:r>
            <a:r>
              <a:rPr lang="en-US" dirty="0"/>
              <a:t>have a model of how </a:t>
            </a:r>
            <a:r>
              <a:rPr lang="en-US" dirty="0" smtClean="0"/>
              <a:t>the world </a:t>
            </a:r>
            <a:r>
              <a:rPr lang="en-US" dirty="0"/>
              <a:t>evolves </a:t>
            </a:r>
            <a:r>
              <a:rPr lang="en-US" dirty="0" smtClean="0"/>
              <a:t>in response </a:t>
            </a:r>
            <a:r>
              <a:rPr lang="en-US" dirty="0"/>
              <a:t>to actions</a:t>
            </a:r>
          </a:p>
          <a:p>
            <a:r>
              <a:rPr lang="en-US" dirty="0" smtClean="0"/>
              <a:t>Must </a:t>
            </a:r>
            <a:r>
              <a:rPr lang="en-US" dirty="0"/>
              <a:t>formulate a goal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5699" y="6553200"/>
            <a:ext cx="1988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D. Klein, P. </a:t>
            </a:r>
            <a:r>
              <a:rPr lang="en-US" sz="1200" dirty="0" err="1" smtClean="0"/>
              <a:t>Abbeel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136900" cy="2107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52600"/>
            <a:ext cx="3200400" cy="21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1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4960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1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repeated states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1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Initialize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C0099"/>
                </a:solidFill>
              </a:rPr>
              <a:t>frontier </a:t>
            </a:r>
            <a:r>
              <a:rPr lang="en-US" sz="2400" dirty="0" smtClean="0"/>
              <a:t>using the </a:t>
            </a:r>
            <a:r>
              <a:rPr lang="en-US" sz="2400" b="1" dirty="0" smtClean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 smtClean="0"/>
              <a:t>While the frontier is not empty</a:t>
            </a:r>
          </a:p>
          <a:p>
            <a:pPr lvl="1"/>
            <a:r>
              <a:rPr lang="en-US" sz="2400" dirty="0" smtClean="0"/>
              <a:t>Choose a frontier node according to </a:t>
            </a:r>
            <a:r>
              <a:rPr lang="en-US" sz="2400" b="1" dirty="0" smtClean="0">
                <a:solidFill>
                  <a:srgbClr val="CC0099"/>
                </a:solidFill>
              </a:rPr>
              <a:t>search strategy </a:t>
            </a:r>
            <a:r>
              <a:rPr lang="en-US" sz="2400" dirty="0" smtClean="0"/>
              <a:t>and take it off the frontier</a:t>
            </a:r>
          </a:p>
          <a:p>
            <a:pPr lvl="1"/>
            <a:r>
              <a:rPr lang="en-US" sz="2400" dirty="0" smtClean="0"/>
              <a:t>If the node contains the </a:t>
            </a:r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  <a:r>
              <a:rPr lang="en-US" sz="2400" dirty="0" smtClean="0"/>
              <a:t>, return solution</a:t>
            </a:r>
          </a:p>
          <a:p>
            <a:pPr lvl="1"/>
            <a:r>
              <a:rPr lang="en-US" sz="2400" dirty="0" smtClean="0"/>
              <a:t>Else </a:t>
            </a:r>
            <a:r>
              <a:rPr lang="en-US" sz="2400" b="1" dirty="0" smtClean="0">
                <a:solidFill>
                  <a:srgbClr val="CC0099"/>
                </a:solidFill>
              </a:rPr>
              <a:t>expand</a:t>
            </a:r>
            <a:r>
              <a:rPr lang="en-US" sz="2400" dirty="0" smtClean="0"/>
              <a:t> the node and add its children to the frontier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To handle repeated states: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very time you expand a node, add that state to the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CC0099"/>
                </a:solidFill>
              </a:rPr>
              <a:t>explored set</a:t>
            </a:r>
            <a:r>
              <a:rPr lang="en-US" sz="2400" dirty="0" smtClean="0"/>
              <a:t>; do not put explored states on the frontier again</a:t>
            </a:r>
          </a:p>
          <a:p>
            <a:pPr lvl="1"/>
            <a:r>
              <a:rPr lang="en-US" sz="2400" dirty="0" smtClean="0"/>
              <a:t>Every time you add a node to the frontier, check whether it already exists in the frontier with a higher path cost, and if yes, replace that node with the new one</a:t>
            </a:r>
          </a:p>
        </p:txBody>
      </p:sp>
    </p:spTree>
    <p:extLst>
      <p:ext uri="{BB962C8B-B14F-4D97-AF65-F5344CB8AC3E}">
        <p14:creationId xmlns:p14="http://schemas.microsoft.com/office/powerpoint/2010/main" val="36515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without repeated states</a:t>
            </a:r>
            <a:endParaRPr lang="en-US" dirty="0"/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without repeated states</a:t>
            </a:r>
          </a:p>
        </p:txBody>
      </p:sp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3581400" y="4572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without repeated states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0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81400" y="4572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4620832" y="478207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057400" y="23622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without repeated states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1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620832" y="478207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581400" y="4572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724400" y="5105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057400" y="23622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353050" y="2819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without repeated states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5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1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4960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581400" y="4572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620832" y="478207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4724400" y="5105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334000" y="48006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2057400" y="23622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5353050" y="2819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438400" y="2812893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without repeated states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1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581400" y="4572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4620832" y="478207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724400" y="5105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5334000" y="48006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2057400" y="23622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5353050" y="2819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2438400" y="2812893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5356001" y="3237116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3124200" y="281289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713668" y="3237116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8915400" cy="4525963"/>
          </a:xfrm>
        </p:spPr>
        <p:txBody>
          <a:bodyPr/>
          <a:lstStyle/>
          <a:p>
            <a:r>
              <a:rPr lang="en-US" sz="2800" dirty="0" smtClean="0"/>
              <a:t>We will consider the problem of designing </a:t>
            </a:r>
            <a:r>
              <a:rPr lang="en-US" sz="2800" b="1" dirty="0" smtClean="0">
                <a:solidFill>
                  <a:srgbClr val="FF0000"/>
                </a:solidFill>
              </a:rPr>
              <a:t>goal-based agents</a:t>
            </a:r>
            <a:r>
              <a:rPr lang="en-US" sz="2800" dirty="0" smtClean="0"/>
              <a:t> in </a:t>
            </a:r>
            <a:r>
              <a:rPr lang="en-US" sz="2800" b="1" dirty="0" smtClean="0">
                <a:solidFill>
                  <a:srgbClr val="FF0000"/>
                </a:solidFill>
              </a:rPr>
              <a:t>fully observable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deterministic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discrete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known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environments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331" y="3624943"/>
            <a:ext cx="2960528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3236805" y="3393871"/>
            <a:ext cx="164474" cy="22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1949" y="3006929"/>
            <a:ext cx="889451" cy="269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state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5400000">
            <a:off x="6141288" y="6298408"/>
            <a:ext cx="166914" cy="219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49549" y="6207329"/>
            <a:ext cx="889451" cy="269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without repeated states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7955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91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81400" y="4572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4620832" y="478207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4724400" y="5105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334000" y="48006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5486400" y="54729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057400" y="23622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353050" y="2819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438400" y="2812893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5356001" y="3237116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124200" y="281289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5029200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 Arad</a:t>
            </a:r>
          </a:p>
          <a:p>
            <a:r>
              <a:rPr lang="en-US" dirty="0" smtClean="0"/>
              <a:t>Goal: Bucharest</a:t>
            </a:r>
            <a:endParaRPr lang="en-US" dirty="0"/>
          </a:p>
        </p:txBody>
      </p:sp>
      <p:sp>
        <p:nvSpPr>
          <p:cNvPr id="26" name="Multiply 25"/>
          <p:cNvSpPr/>
          <p:nvPr/>
        </p:nvSpPr>
        <p:spPr>
          <a:xfrm>
            <a:off x="4713668" y="3237116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20355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8915400" cy="4525963"/>
          </a:xfrm>
        </p:spPr>
        <p:txBody>
          <a:bodyPr/>
          <a:lstStyle/>
          <a:p>
            <a:r>
              <a:rPr lang="en-US" sz="2800" dirty="0" smtClean="0"/>
              <a:t>We will consider the problem of designing </a:t>
            </a:r>
            <a:r>
              <a:rPr lang="en-US" sz="2800" b="1" dirty="0" smtClean="0">
                <a:solidFill>
                  <a:srgbClr val="FF0000"/>
                </a:solidFill>
              </a:rPr>
              <a:t>goal-based agents</a:t>
            </a:r>
            <a:r>
              <a:rPr lang="en-US" sz="2800" dirty="0" smtClean="0"/>
              <a:t> in </a:t>
            </a:r>
            <a:r>
              <a:rPr lang="en-US" sz="2800" b="1" dirty="0" smtClean="0">
                <a:solidFill>
                  <a:srgbClr val="FF0000"/>
                </a:solidFill>
              </a:rPr>
              <a:t>fully observable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deterministic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discrete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known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environments </a:t>
            </a:r>
          </a:p>
          <a:p>
            <a:pPr lvl="1"/>
            <a:r>
              <a:rPr lang="en-US" sz="2400" dirty="0" smtClean="0"/>
              <a:t>The agent must find a </a:t>
            </a:r>
            <a:r>
              <a:rPr lang="en-US" sz="2400" i="1" dirty="0" smtClean="0"/>
              <a:t>sequence of actions </a:t>
            </a:r>
            <a:r>
              <a:rPr lang="en-US" sz="2400" dirty="0" smtClean="0"/>
              <a:t>that reaches the goal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performance measure </a:t>
            </a:r>
            <a:r>
              <a:rPr lang="en-US" sz="2400" dirty="0" smtClean="0"/>
              <a:t>is defined by (a) reaching the goal and (b) how “expensive” the path to the goal is</a:t>
            </a:r>
          </a:p>
          <a:p>
            <a:pPr lvl="1"/>
            <a:r>
              <a:rPr lang="en-US" sz="2400" dirty="0" smtClean="0"/>
              <a:t>We are focused on the process of finding the solution;</a:t>
            </a:r>
            <a:r>
              <a:rPr lang="en-US" sz="2400" dirty="0"/>
              <a:t> </a:t>
            </a:r>
            <a:r>
              <a:rPr lang="en-US" sz="2400" dirty="0" smtClean="0"/>
              <a:t>while executing the solution, we assume that the agent can safely ignore its percepts (</a:t>
            </a:r>
            <a:r>
              <a:rPr lang="en-US" sz="2400" b="1" dirty="0" smtClean="0"/>
              <a:t>open-loop system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C0099"/>
                </a:solidFill>
              </a:rPr>
              <a:t>Problem={I,A,T,G,C}</a:t>
            </a:r>
            <a:endParaRPr lang="en-US" sz="2400" b="1" dirty="0" smtClean="0">
              <a:solidFill>
                <a:srgbClr val="CC0099"/>
              </a:solidFill>
            </a:endParaRPr>
          </a:p>
          <a:p>
            <a:r>
              <a:rPr lang="en-US" sz="2400" b="1" dirty="0" smtClean="0">
                <a:solidFill>
                  <a:srgbClr val="CC0099"/>
                </a:solidFill>
              </a:rPr>
              <a:t>I = Initial </a:t>
            </a:r>
            <a:r>
              <a:rPr lang="en-US" sz="2400" b="1" dirty="0" smtClean="0">
                <a:solidFill>
                  <a:srgbClr val="CC0099"/>
                </a:solidFill>
              </a:rPr>
              <a:t>state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A = Set of Actions</a:t>
            </a:r>
            <a:endParaRPr lang="en-US" sz="2400" b="1" dirty="0" smtClean="0">
              <a:solidFill>
                <a:srgbClr val="CC0099"/>
              </a:solidFill>
            </a:endParaRPr>
          </a:p>
          <a:p>
            <a:r>
              <a:rPr lang="en-US" sz="2400" b="1" dirty="0" smtClean="0">
                <a:solidFill>
                  <a:srgbClr val="CC0099"/>
                </a:solidFill>
              </a:rPr>
              <a:t>T = Transition </a:t>
            </a:r>
            <a:r>
              <a:rPr lang="en-US" sz="2400" b="1" dirty="0" smtClean="0">
                <a:solidFill>
                  <a:srgbClr val="CC0099"/>
                </a:solidFill>
              </a:rPr>
              <a:t>model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hat state results from</a:t>
            </a:r>
            <a:br>
              <a:rPr lang="en-US" sz="2000" dirty="0" smtClean="0"/>
            </a:br>
            <a:r>
              <a:rPr lang="en-US" sz="2000" dirty="0" smtClean="0"/>
              <a:t>performing a given action </a:t>
            </a:r>
            <a:br>
              <a:rPr lang="en-US" sz="2000" dirty="0" smtClean="0"/>
            </a:br>
            <a:r>
              <a:rPr lang="en-US" sz="2000" dirty="0" smtClean="0"/>
              <a:t>in a given state?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G = </a:t>
            </a:r>
            <a:r>
              <a:rPr lang="en-US" sz="2400" b="1" dirty="0" smtClean="0">
                <a:solidFill>
                  <a:srgbClr val="CC0099"/>
                </a:solidFill>
              </a:rPr>
              <a:t>Goal </a:t>
            </a:r>
            <a:r>
              <a:rPr lang="en-US" sz="2400" b="1" dirty="0" smtClean="0">
                <a:solidFill>
                  <a:srgbClr val="CC0099"/>
                </a:solidFill>
              </a:rPr>
              <a:t>state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C = Path </a:t>
            </a:r>
            <a:r>
              <a:rPr lang="en-US" sz="2400" b="1" dirty="0" smtClean="0">
                <a:solidFill>
                  <a:srgbClr val="CC0099"/>
                </a:solidFill>
              </a:rPr>
              <a:t>cost</a:t>
            </a:r>
          </a:p>
          <a:p>
            <a:pPr lvl="1"/>
            <a:r>
              <a:rPr lang="en-US" sz="2000" dirty="0" smtClean="0"/>
              <a:t>Assume that it is a sum of </a:t>
            </a:r>
            <a:br>
              <a:rPr lang="en-US" sz="2000" dirty="0" smtClean="0"/>
            </a:br>
            <a:r>
              <a:rPr lang="en-US" sz="2000" dirty="0" smtClean="0"/>
              <a:t>nonnegative </a:t>
            </a:r>
            <a:r>
              <a:rPr lang="en-US" sz="2000" i="1" dirty="0" smtClean="0"/>
              <a:t>step </a:t>
            </a:r>
            <a:r>
              <a:rPr lang="en-US" sz="2000" i="1" dirty="0" smtClean="0"/>
              <a:t>costs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C0099"/>
                </a:solidFill>
              </a:rPr>
              <a:t>optimal solution </a:t>
            </a:r>
            <a:r>
              <a:rPr lang="en-US" sz="2400" dirty="0" smtClean="0"/>
              <a:t>is the sequence of actions that gives the </a:t>
            </a:r>
            <a:r>
              <a:rPr lang="en-US" sz="2400" i="1" dirty="0" smtClean="0"/>
              <a:t>lowest </a:t>
            </a:r>
            <a:r>
              <a:rPr lang="en-US" sz="2400" dirty="0" smtClean="0"/>
              <a:t>path cost for reaching the goal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5040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1371600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state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7728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6297" y="457200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Goal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state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3657600"/>
            <a:ext cx="4691595" cy="2819400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430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vacation in Romania; currently in Arad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396" y="1249363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000" dirty="0" smtClean="0"/>
              <a:t>Arad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o from one city to another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f you go from city A to </a:t>
            </a:r>
            <a:br>
              <a:rPr lang="en-US" sz="2000" dirty="0" smtClean="0"/>
            </a:br>
            <a:r>
              <a:rPr lang="en-US" sz="2000" dirty="0" smtClean="0"/>
              <a:t>city B, you end up in city B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</a:p>
          <a:p>
            <a:pPr lvl="1"/>
            <a:r>
              <a:rPr lang="en-US" sz="2000" dirty="0" smtClean="0"/>
              <a:t>Bucharest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um of edge costs (total distance traveled)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27803" y="4876800"/>
            <a:ext cx="3296797" cy="1981200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initial state, actions, and transition model define the </a:t>
            </a:r>
            <a:r>
              <a:rPr lang="en-US" b="1" dirty="0" smtClean="0">
                <a:solidFill>
                  <a:srgbClr val="CC0099"/>
                </a:solidFill>
              </a:rPr>
              <a:t>state space </a:t>
            </a:r>
            <a:r>
              <a:rPr lang="en-US" dirty="0" smtClean="0"/>
              <a:t>of the </a:t>
            </a:r>
            <a:r>
              <a:rPr lang="en-US" dirty="0" smtClean="0"/>
              <a:t>problem</a:t>
            </a:r>
          </a:p>
          <a:p>
            <a:pPr lvl="1"/>
            <a:r>
              <a:rPr lang="en-US" b="1" dirty="0" smtClean="0">
                <a:solidFill>
                  <a:srgbClr val="CC0099"/>
                </a:solidFill>
              </a:rPr>
              <a:t>State</a:t>
            </a:r>
            <a:r>
              <a:rPr lang="en-US" dirty="0" smtClean="0"/>
              <a:t> = all the information you need to decide what to do next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CC0099"/>
                </a:solidFill>
              </a:rPr>
              <a:t>State space</a:t>
            </a:r>
            <a:r>
              <a:rPr lang="en-US" dirty="0" smtClean="0"/>
              <a:t> = The </a:t>
            </a:r>
            <a:r>
              <a:rPr lang="en-US" dirty="0" smtClean="0"/>
              <a:t>set of all states reachable from initial state by any sequence of actions</a:t>
            </a:r>
          </a:p>
          <a:p>
            <a:pPr lvl="1"/>
            <a:r>
              <a:rPr lang="en-US" dirty="0" smtClean="0"/>
              <a:t>Can be represented as a </a:t>
            </a:r>
            <a:r>
              <a:rPr lang="en-US" b="1" dirty="0" smtClean="0">
                <a:solidFill>
                  <a:srgbClr val="CC0099"/>
                </a:solidFill>
              </a:rPr>
              <a:t>directed graph </a:t>
            </a:r>
            <a:r>
              <a:rPr lang="en-US" dirty="0" smtClean="0"/>
              <a:t>where the nodes are states and links between nodes are actions</a:t>
            </a:r>
          </a:p>
          <a:p>
            <a:r>
              <a:rPr lang="en-US" dirty="0" smtClean="0"/>
              <a:t>What is the state space for the Romania problem?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 </a:t>
            </a:r>
            <a:r>
              <a:rPr lang="en-US" dirty="0" smtClean="0"/>
              <a:t>Vacuum world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7924800" cy="3962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States</a:t>
            </a:r>
          </a:p>
          <a:p>
            <a:pPr lvl="1"/>
            <a:r>
              <a:rPr lang="en-US" sz="2400" dirty="0" smtClean="0"/>
              <a:t>Agent location and dirt location</a:t>
            </a:r>
          </a:p>
          <a:p>
            <a:pPr lvl="1"/>
            <a:r>
              <a:rPr lang="en-US" sz="2400" dirty="0" smtClean="0"/>
              <a:t>How many possible states?</a:t>
            </a:r>
          </a:p>
          <a:p>
            <a:pPr lvl="1"/>
            <a:r>
              <a:rPr lang="en-US" sz="2400" dirty="0" smtClean="0"/>
              <a:t>What if there are </a:t>
            </a:r>
            <a:r>
              <a:rPr lang="en-US" sz="2400" i="1" dirty="0" smtClean="0"/>
              <a:t>n</a:t>
            </a:r>
            <a:r>
              <a:rPr lang="en-US" sz="2400" dirty="0" smtClean="0"/>
              <a:t> possible locations?</a:t>
            </a:r>
          </a:p>
          <a:p>
            <a:pPr lvl="2"/>
            <a:r>
              <a:rPr lang="en-US" sz="2000" dirty="0" smtClean="0"/>
              <a:t>The size of the state space grows exponentially with the “size” of the world!</a:t>
            </a:r>
            <a:endParaRPr lang="en-US" sz="2000" dirty="0"/>
          </a:p>
          <a:p>
            <a:r>
              <a:rPr lang="en-US" sz="2400" b="1" dirty="0" smtClean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eft, right, suck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Transition model</a:t>
            </a:r>
          </a:p>
          <a:p>
            <a:endParaRPr lang="en-US" sz="2400" dirty="0"/>
          </a:p>
        </p:txBody>
      </p:sp>
      <p:pic>
        <p:nvPicPr>
          <p:cNvPr id="6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90600"/>
            <a:ext cx="3276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Vacuum world state space graph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752600"/>
            <a:ext cx="863724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11220</TotalTime>
  <Words>969</Words>
  <Application>Microsoft Office PowerPoint</Application>
  <PresentationFormat>On-screen Show (4:3)</PresentationFormat>
  <Paragraphs>214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Office Theme</vt:lpstr>
      <vt:lpstr>Solving problems by searching</vt:lpstr>
      <vt:lpstr>Types of agents</vt:lpstr>
      <vt:lpstr>Search</vt:lpstr>
      <vt:lpstr>Search</vt:lpstr>
      <vt:lpstr>Search problem components</vt:lpstr>
      <vt:lpstr>Example: Romania</vt:lpstr>
      <vt:lpstr>State space</vt:lpstr>
      <vt:lpstr>Example: Vacuum world</vt:lpstr>
      <vt:lpstr>Vacuum world state space graph</vt:lpstr>
      <vt:lpstr>Example: The 8-puzzle</vt:lpstr>
      <vt:lpstr>Example: Robot motion planning</vt:lpstr>
      <vt:lpstr>Search</vt:lpstr>
      <vt:lpstr>Search: Basic idea</vt:lpstr>
      <vt:lpstr>Search tree</vt:lpstr>
      <vt:lpstr>Tree Search Algorithm Outline</vt:lpstr>
      <vt:lpstr>Tree search example</vt:lpstr>
      <vt:lpstr>Tree search example</vt:lpstr>
      <vt:lpstr>Tree search example</vt:lpstr>
      <vt:lpstr>Tree search example</vt:lpstr>
      <vt:lpstr>Tree search example</vt:lpstr>
      <vt:lpstr>Tree search example</vt:lpstr>
      <vt:lpstr>Tree search example</vt:lpstr>
      <vt:lpstr>Handling repeated states</vt:lpstr>
      <vt:lpstr>Search without repeated states</vt:lpstr>
      <vt:lpstr>Search without repeated states</vt:lpstr>
      <vt:lpstr>Search without repeated states</vt:lpstr>
      <vt:lpstr>Search without repeated states</vt:lpstr>
      <vt:lpstr>Search without repeated states</vt:lpstr>
      <vt:lpstr>Search without repeated states</vt:lpstr>
      <vt:lpstr>Search without repeated states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problems by searching</dc:title>
  <dc:creator>Min-Yen Kan</dc:creator>
  <cp:lastModifiedBy>Mark Hasegawa-Johnson</cp:lastModifiedBy>
  <cp:revision>252</cp:revision>
  <cp:lastPrinted>2015-09-03T17:12:42Z</cp:lastPrinted>
  <dcterms:created xsi:type="dcterms:W3CDTF">2003-12-17T02:58:58Z</dcterms:created>
  <dcterms:modified xsi:type="dcterms:W3CDTF">2016-08-31T01:09:42Z</dcterms:modified>
</cp:coreProperties>
</file>