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746" r:id="rId2"/>
    <p:sldId id="798" r:id="rId3"/>
    <p:sldId id="795" r:id="rId4"/>
    <p:sldId id="753" r:id="rId5"/>
    <p:sldId id="792" r:id="rId6"/>
    <p:sldId id="807" r:id="rId7"/>
    <p:sldId id="772" r:id="rId8"/>
    <p:sldId id="797" r:id="rId9"/>
    <p:sldId id="752" r:id="rId10"/>
    <p:sldId id="781" r:id="rId11"/>
    <p:sldId id="782" r:id="rId12"/>
    <p:sldId id="791" r:id="rId13"/>
    <p:sldId id="773" r:id="rId14"/>
    <p:sldId id="778" r:id="rId15"/>
    <p:sldId id="755" r:id="rId1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FFFF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FF"/>
    <a:srgbClr val="9900CC"/>
    <a:srgbClr val="00FFFF"/>
    <a:srgbClr val="FFFF00"/>
    <a:srgbClr val="FF000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86047" autoAdjust="0"/>
  </p:normalViewPr>
  <p:slideViewPr>
    <p:cSldViewPr>
      <p:cViewPr varScale="1">
        <p:scale>
          <a:sx n="58" d="100"/>
          <a:sy n="58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6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67FC3A7-0F7B-44C6-ACD4-A5FC741D9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D7B03-BE14-45DB-B0F7-17EB6D027DC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Disadvantages:</a:t>
            </a:r>
            <a:r>
              <a:rPr lang="en-US" baseline="0" dirty="0" smtClean="0"/>
              <a:t> it may be hard to formulate utility functions, especially for complex open-ended tasks. Has limited applicability to humans.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05A11-90BE-4D23-8AF4-FCD72F563453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D7B03-BE14-45DB-B0F7-17EB6D027DC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424BB-542F-432C-8987-2FEC1AB3AB05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7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5923-1D79-48C0-BAB4-81F673DB35DD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7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5923-1D79-48C0-BAB4-81F673DB35D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37020-ABE3-4089-A7B9-E1FE78834896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7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46566-71AB-4018-8E0E-12F77AFED26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3F58-2633-43B5-944D-9A29CA4A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C65B-D709-43A0-BF27-CBEBE59D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BCF5F-F163-48A3-8709-B31AFB4E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6246-AD0B-408A-B745-2ACC72A7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9721-C3A1-4425-99EF-30C57743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BB52-192B-4E7D-9E15-B5945998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4D7A-5DE0-40F6-876D-D2AFBCA76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3130-C1C8-4197-ACEE-A73DA10D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89DD-3A77-4664-9585-0D0E9A5E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0A81-9E01-4FD9-8249-D9D45657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D5C0-30C3-4567-9087-D7285F18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45C4-C502-4096-92D6-EC376ED5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E62156-1480-49ED-B33B-CE1D8F42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26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online/blogs/elements/2013/08/why-cant-my-computer-understand-me.html" TargetMode="External"/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online/blogs/elements/2013/08/why-cant-my-computer-understand-me.html" TargetMode="External"/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ieee.org/automaton/robotics/artificial-intelligence/winograd-schema-challenge-results-ai-common-sense-still-a-problem-for-no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c01_intro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.engr.illinois.edu/cs440/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XAPSdXiZ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lec01_intro.pptx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loebner.net/Prizef/TuringArticle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ttaaronson.com/blog/?p=1858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en.wikipedia.org/wiki/Eugene_Goostm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technology-27762088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I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apple.com/iphone/features/images/sirifaq_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65309"/>
            <a:ext cx="1981200" cy="1987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CS440/ECE448: Artificial Intelligence</a:t>
            </a:r>
          </a:p>
        </p:txBody>
      </p:sp>
      <p:pic>
        <p:nvPicPr>
          <p:cNvPr id="1028" name="Picture 4" descr="http://8tr.s3.amazonaws.com/i/000/240/732/Bender-Futurama-Wallpaper-2048x2048-7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990600"/>
            <a:ext cx="2971800" cy="17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70688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logs.varsity.co.uk/wp-content/uploads/2011/02/Deep-Blu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2362200" cy="1753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895600"/>
            <a:ext cx="32004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4876800"/>
            <a:ext cx="2590800" cy="1720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-18" b="8421"/>
          <a:stretch/>
        </p:blipFill>
        <p:spPr>
          <a:xfrm>
            <a:off x="3810000" y="2841124"/>
            <a:ext cx="2895600" cy="189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Turing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/>
              <a:t>Winograd schema: </a:t>
            </a:r>
            <a:r>
              <a:rPr lang="en-US" dirty="0" smtClean="0"/>
              <a:t>Multiple choice questions that can be easily answered by people but cannot be answered by computers using “cheap tricks”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i="1" dirty="0" smtClean="0"/>
              <a:t>The </a:t>
            </a:r>
            <a:r>
              <a:rPr lang="en-US" i="1" dirty="0"/>
              <a:t>trophy would not ﬁt in the brown </a:t>
            </a:r>
            <a:r>
              <a:rPr lang="en-US" i="1" dirty="0" smtClean="0"/>
              <a:t>suitcase because </a:t>
            </a:r>
            <a:r>
              <a:rPr lang="en-US" i="1" dirty="0"/>
              <a:t>it was so small.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What </a:t>
            </a:r>
            <a:r>
              <a:rPr lang="en-US" i="1" dirty="0"/>
              <a:t>was so </a:t>
            </a:r>
            <a:r>
              <a:rPr lang="en-US" i="1" dirty="0" smtClean="0"/>
              <a:t>small?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trophy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brown suitcase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911" y="6019800"/>
            <a:ext cx="522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H. Levesque,  </a:t>
            </a:r>
            <a:r>
              <a:rPr lang="en-US" sz="1800" b="0" i="1" dirty="0" smtClean="0">
                <a:solidFill>
                  <a:schemeClr val="tx1"/>
                </a:solidFill>
                <a:hlinkClick r:id="rId2"/>
              </a:rPr>
              <a:t>On our best </a:t>
            </a:r>
            <a:r>
              <a:rPr lang="en-US" sz="1800" b="0" i="1" dirty="0" err="1" smtClean="0">
                <a:solidFill>
                  <a:schemeClr val="tx1"/>
                </a:solidFill>
                <a:hlinkClick r:id="rId2"/>
              </a:rPr>
              <a:t>behaviour</a:t>
            </a:r>
            <a:r>
              <a:rPr lang="en-US" sz="1800" b="0" dirty="0" smtClean="0">
                <a:solidFill>
                  <a:schemeClr val="tx1"/>
                </a:solidFill>
              </a:rPr>
              <a:t>, IJCAI 2013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4770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www.newyorker.com/online/blogs/elements/2013/08/why-cant-my-computer-understand-me.html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6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Turing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Winograd schema: </a:t>
            </a:r>
            <a:r>
              <a:rPr lang="en-US" dirty="0"/>
              <a:t>Multiple choice questions that can be easily answered by people but cannot be answered by computers using “cheap tricks”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i="1" dirty="0" smtClean="0"/>
              <a:t>The </a:t>
            </a:r>
            <a:r>
              <a:rPr lang="en-US" i="1" dirty="0"/>
              <a:t>trophy would not ﬁt in the brown </a:t>
            </a:r>
            <a:r>
              <a:rPr lang="en-US" i="1" dirty="0" smtClean="0"/>
              <a:t>suitcase because </a:t>
            </a:r>
            <a:r>
              <a:rPr lang="en-US" i="1" dirty="0"/>
              <a:t>it was so </a:t>
            </a:r>
            <a:r>
              <a:rPr lang="en-US" i="1" dirty="0" smtClean="0">
                <a:solidFill>
                  <a:srgbClr val="FF0000"/>
                </a:solidFill>
              </a:rPr>
              <a:t>large</a:t>
            </a:r>
            <a:r>
              <a:rPr lang="en-US" i="1" dirty="0" smtClean="0"/>
              <a:t>. </a:t>
            </a:r>
            <a:r>
              <a:rPr lang="en-US" sz="800" i="1" dirty="0" smtClean="0"/>
              <a:t/>
            </a:r>
            <a:br>
              <a:rPr lang="en-US" sz="800" i="1" dirty="0" smtClean="0"/>
            </a:br>
            <a:r>
              <a:rPr lang="en-US" i="1" dirty="0" smtClean="0"/>
              <a:t>What </a:t>
            </a:r>
            <a:r>
              <a:rPr lang="en-US" i="1" dirty="0"/>
              <a:t>was so </a:t>
            </a:r>
            <a:r>
              <a:rPr lang="en-US" i="1" dirty="0" smtClean="0">
                <a:solidFill>
                  <a:srgbClr val="FF0000"/>
                </a:solidFill>
              </a:rPr>
              <a:t>large</a:t>
            </a:r>
            <a:r>
              <a:rPr lang="en-US" i="1" dirty="0" smtClean="0"/>
              <a:t>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trophy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brown suitcase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7911" y="6019800"/>
            <a:ext cx="522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H. Levesque,  </a:t>
            </a:r>
            <a:r>
              <a:rPr lang="en-US" sz="1800" b="0" i="1" dirty="0" smtClean="0">
                <a:solidFill>
                  <a:schemeClr val="tx1"/>
                </a:solidFill>
                <a:hlinkClick r:id="rId2"/>
              </a:rPr>
              <a:t>On our best </a:t>
            </a:r>
            <a:r>
              <a:rPr lang="en-US" sz="1800" b="0" i="1" dirty="0" err="1" smtClean="0">
                <a:solidFill>
                  <a:schemeClr val="tx1"/>
                </a:solidFill>
                <a:hlinkClick r:id="rId2"/>
              </a:rPr>
              <a:t>behaviour</a:t>
            </a:r>
            <a:r>
              <a:rPr lang="en-US" sz="1800" b="0" dirty="0" smtClean="0">
                <a:solidFill>
                  <a:schemeClr val="tx1"/>
                </a:solidFill>
              </a:rPr>
              <a:t>, IJCAI 2013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4770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www.newyorker.com/online/blogs/elements/2013/08/why-cant-my-computer-understand-me.html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Winograd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Advantages over standard Turing test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Test can be administered and graded by machine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Does not depend on human subjectivity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Does not require ability to generate English sentences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Questions cannot be evaded using verbal dodges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Questions can be made “Google-proof” (at least for now…)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Winograd schema challenge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Held at IJCAI conference in July 2016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Six entries, best system got 58% of 60 questions correct </a:t>
            </a:r>
            <a:br>
              <a:rPr lang="en-US" dirty="0" smtClean="0"/>
            </a:br>
            <a:r>
              <a:rPr lang="en-US" dirty="0" smtClean="0"/>
              <a:t>(humans get 90% correct)</a:t>
            </a:r>
          </a:p>
        </p:txBody>
      </p:sp>
    </p:spTree>
    <p:extLst>
      <p:ext uri="{BB962C8B-B14F-4D97-AF65-F5344CB8AC3E}">
        <p14:creationId xmlns:p14="http://schemas.microsoft.com/office/powerpoint/2010/main" val="1340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3: Thinking rationally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Idealized or “right” way of thinking</a:t>
            </a:r>
          </a:p>
          <a:p>
            <a:pPr>
              <a:buFontTx/>
              <a:buChar char="•"/>
            </a:pPr>
            <a:r>
              <a:rPr lang="en-US" sz="2400" b="1" dirty="0" smtClean="0"/>
              <a:t>Logic:</a:t>
            </a:r>
            <a:r>
              <a:rPr lang="en-US" sz="2400" dirty="0" smtClean="0"/>
              <a:t> patterns of argument that always yield correct conclusions when supplied with correct premises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“Socrates is a man; all men are mortal;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therefore Socrates is mortal.”</a:t>
            </a:r>
          </a:p>
          <a:p>
            <a:pPr>
              <a:buFontTx/>
              <a:buChar char="•"/>
            </a:pPr>
            <a:r>
              <a:rPr lang="en-US" sz="2400" b="1" dirty="0" err="1" smtClean="0"/>
              <a:t>Logicist</a:t>
            </a:r>
            <a:r>
              <a:rPr lang="en-US" sz="2400" b="1" dirty="0" smtClean="0"/>
              <a:t> approach to AI: </a:t>
            </a:r>
            <a:r>
              <a:rPr lang="en-US" sz="2400" dirty="0" smtClean="0"/>
              <a:t>describe problem in formal logical notation and apply general deduction procedures to solve it</a:t>
            </a:r>
          </a:p>
          <a:p>
            <a:pPr>
              <a:buFontTx/>
              <a:buChar char="•"/>
            </a:pPr>
            <a:r>
              <a:rPr lang="en-US" sz="2400" dirty="0" smtClean="0"/>
              <a:t>Problems with the </a:t>
            </a:r>
            <a:r>
              <a:rPr lang="en-US" sz="2400" dirty="0" err="1" smtClean="0"/>
              <a:t>logicist</a:t>
            </a:r>
            <a:r>
              <a:rPr lang="en-US" sz="2400" dirty="0" smtClean="0"/>
              <a:t> approach</a:t>
            </a:r>
          </a:p>
          <a:p>
            <a:pPr lvl="1"/>
            <a:r>
              <a:rPr lang="en-US" dirty="0" smtClean="0"/>
              <a:t>Computational complexity of finding the solution</a:t>
            </a:r>
          </a:p>
          <a:p>
            <a:pPr lvl="1"/>
            <a:r>
              <a:rPr lang="en-US" dirty="0" smtClean="0"/>
              <a:t>Describing real-world problems and knowledge in logical notation</a:t>
            </a:r>
          </a:p>
          <a:p>
            <a:pPr lvl="1"/>
            <a:r>
              <a:rPr lang="en-US" dirty="0" smtClean="0"/>
              <a:t>Dealing with uncertainty</a:t>
            </a:r>
          </a:p>
          <a:p>
            <a:pPr lvl="1"/>
            <a:r>
              <a:rPr lang="en-US" dirty="0" smtClean="0"/>
              <a:t>A lot of “rational” behavior has nothing to do with logic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4: Acting rationally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rational agent </a:t>
            </a:r>
            <a:r>
              <a:rPr lang="en-US" sz="2400" dirty="0" smtClean="0"/>
              <a:t>acts to optimally achieve its goals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Goals are application-dependent and are expressed in terms of the </a:t>
            </a:r>
            <a:r>
              <a:rPr lang="en-US" b="1" dirty="0" smtClean="0">
                <a:ea typeface="+mn-ea"/>
                <a:cs typeface="+mn-cs"/>
              </a:rPr>
              <a:t>utility of outcomes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Being rational means </a:t>
            </a:r>
            <a:r>
              <a:rPr lang="en-US" b="1" dirty="0" smtClean="0">
                <a:ea typeface="+mn-ea"/>
                <a:cs typeface="+mn-cs"/>
              </a:rPr>
              <a:t>maximizing your (expected) utility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This definition of rationality only concerns the decisions/actions that are made, not the cognitive process behind them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An unexpected step: rational agent theory was originally developed in the field of economics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err="1" smtClean="0"/>
              <a:t>Norvik</a:t>
            </a:r>
            <a:r>
              <a:rPr lang="en-US" sz="1600" dirty="0" smtClean="0"/>
              <a:t> and Russell: “most people think Economists study money.  Economists think that what they study is the behavior of rational actors seeking to maximize their own happiness.”</a:t>
            </a: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By standard economic definitions: a rational agent is </a:t>
            </a:r>
            <a:r>
              <a:rPr lang="en-US" sz="2400" dirty="0" smtClean="0">
                <a:hlinkClick r:id="rId3" action="ppaction://hlinkpres?slideindex=1&amp;slidetitle="/>
              </a:rPr>
              <a:t>any agent that acts </a:t>
            </a:r>
            <a:r>
              <a:rPr lang="en-US" sz="2400" dirty="0" smtClean="0">
                <a:hlinkClick r:id="rId3" action="ppaction://hlinkpres?slideindex=1&amp;slidetitle="/>
              </a:rPr>
              <a:t>rationally</a:t>
            </a:r>
            <a:r>
              <a:rPr lang="en-US" sz="2400" dirty="0" smtClean="0"/>
              <a:t>, e.g., human 3-year-olds:</a:t>
            </a:r>
          </a:p>
          <a:p>
            <a:pPr marL="0" indent="0">
              <a:defRPr/>
            </a:pPr>
            <a:r>
              <a:rPr lang="en-US" sz="2400" dirty="0"/>
              <a:t>https://www.youtube.com/watch?v=EjzadtXR-zs</a:t>
            </a:r>
          </a:p>
          <a:p>
            <a:pPr marL="0" indent="0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maximization formulation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Advantages</a:t>
            </a:r>
          </a:p>
          <a:p>
            <a:pPr lvl="1"/>
            <a:r>
              <a:rPr lang="en-US" dirty="0" smtClean="0"/>
              <a:t>Generality: goes beyond explicit reasoning, and even human cognition altogether</a:t>
            </a:r>
          </a:p>
          <a:p>
            <a:pPr lvl="1"/>
            <a:r>
              <a:rPr lang="en-US" dirty="0" smtClean="0"/>
              <a:t>Practicality: can be adapted to many real-world problems</a:t>
            </a:r>
          </a:p>
          <a:p>
            <a:pPr lvl="1"/>
            <a:r>
              <a:rPr lang="en-US" dirty="0" smtClean="0"/>
              <a:t>Naturally accommodates uncertainty</a:t>
            </a:r>
          </a:p>
          <a:p>
            <a:pPr lvl="1"/>
            <a:r>
              <a:rPr lang="en-US" dirty="0" smtClean="0"/>
              <a:t>Amenable to good scientific and engineering methodology</a:t>
            </a:r>
          </a:p>
          <a:p>
            <a:pPr lvl="1"/>
            <a:r>
              <a:rPr lang="en-US" dirty="0" smtClean="0"/>
              <a:t>Avoids philosophy and psychology</a:t>
            </a:r>
          </a:p>
          <a:p>
            <a:pPr>
              <a:buFontTx/>
              <a:buChar char="•"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Practical disadvantage: </a:t>
            </a:r>
            <a:r>
              <a:rPr lang="en-US" dirty="0"/>
              <a:t>In practice, utility optimization is subject to the agent’s computational constraints (</a:t>
            </a:r>
            <a:r>
              <a:rPr lang="en-US" b="1" dirty="0"/>
              <a:t>bounded rationality </a:t>
            </a:r>
            <a:r>
              <a:rPr lang="en-US" dirty="0"/>
              <a:t>or </a:t>
            </a:r>
            <a:r>
              <a:rPr lang="en-US" b="1" dirty="0"/>
              <a:t>bounded optimality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Theoretical disadvantage: does being human involve anything other than rationality?  Are the other aspects of being human important?  Would it be useful if a machine had them, whatever they are?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CS440/ECE448: Artificial Intelligence</a:t>
            </a: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228600" y="2209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1"/>
                </a:solidFill>
              </a:rPr>
              <a:t>Website: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http:/courses.engr.Illinois.edu/cs440/R.html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Candidate definitions from the textbook: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96909"/>
              </p:ext>
            </p:extLst>
          </p:nvPr>
        </p:nvGraphicFramePr>
        <p:xfrm>
          <a:off x="762000" y="1905000"/>
          <a:ext cx="7696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Thinking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humanly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FF"/>
                          </a:solidFill>
                        </a:rPr>
                        <a:t>2. Acting humanly</a:t>
                      </a:r>
                      <a:endParaRPr lang="en-US" sz="28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3.</a:t>
                      </a:r>
                      <a:r>
                        <a:rPr lang="en-US" sz="2800" b="1" baseline="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Thinking rationally</a:t>
                      </a:r>
                      <a:endParaRPr lang="en-US" sz="28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4. Acting rationally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1: Thinking humanly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Need to study the </a:t>
            </a:r>
            <a:r>
              <a:rPr lang="en-US" dirty="0"/>
              <a:t>brain as an information processing </a:t>
            </a:r>
            <a:r>
              <a:rPr lang="en-US" dirty="0" smtClean="0"/>
              <a:t>machine: cognitive science and neuroscience</a:t>
            </a:r>
          </a:p>
        </p:txBody>
      </p:sp>
      <p:pic>
        <p:nvPicPr>
          <p:cNvPr id="3074" name="Picture 2" descr="http://www.nature.com/polopoly_fs/7.3435.1332258664!/image/brain.jpg_gen/derivatives/landscape_630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84878"/>
            <a:ext cx="3562349" cy="2510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ruden.truden.com/wp-content/uploads/2011/10/psychology_experi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91" y="4572000"/>
            <a:ext cx="2790009" cy="2092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swdc.org/images/sections/econnection/neurosci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431007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1: Thinking humanly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Can we build a brain?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76400"/>
            <a:ext cx="7296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4421" y="6553200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Source: L. </a:t>
            </a:r>
            <a:r>
              <a:rPr lang="en-US" b="0" dirty="0" err="1" smtClean="0">
                <a:solidFill>
                  <a:schemeClr val="tx1"/>
                </a:solidFill>
              </a:rPr>
              <a:t>Zettlemoyer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1: Thinking humanly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Can we build a brain?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4421" y="6553200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Source: L. </a:t>
            </a:r>
            <a:r>
              <a:rPr lang="en-US" b="0" dirty="0" err="1" smtClean="0">
                <a:solidFill>
                  <a:schemeClr val="tx1"/>
                </a:solidFill>
              </a:rPr>
              <a:t>Zettlemoyer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87380" y="2133600"/>
            <a:ext cx="7847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“embodied cognition” movement exemplified: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https</a:t>
            </a:r>
            <a:r>
              <a:rPr lang="en-US" sz="3200" dirty="0">
                <a:solidFill>
                  <a:srgbClr val="002060"/>
                </a:solidFill>
              </a:rPr>
              <a:t>://www.youtube.com/watch?v=uoXAPSdXiZg</a:t>
            </a:r>
          </a:p>
        </p:txBody>
      </p:sp>
    </p:spTree>
    <p:extLst>
      <p:ext uri="{BB962C8B-B14F-4D97-AF65-F5344CB8AC3E}">
        <p14:creationId xmlns:p14="http://schemas.microsoft.com/office/powerpoint/2010/main" val="14043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84" y="1809750"/>
            <a:ext cx="50565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2: Acting humanly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428601"/>
            <a:ext cx="5551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A. Turing, </a:t>
            </a:r>
            <a:r>
              <a:rPr lang="en-US" b="0" dirty="0" smtClean="0">
                <a:solidFill>
                  <a:schemeClr val="tx1"/>
                </a:solidFill>
                <a:hlinkClick r:id="rId4"/>
              </a:rPr>
              <a:t>Computing machinery and intelligence</a:t>
            </a:r>
            <a:r>
              <a:rPr lang="en-US" b="0" dirty="0" smtClean="0">
                <a:solidFill>
                  <a:schemeClr val="tx1"/>
                </a:solidFill>
              </a:rPr>
              <a:t>, Mind 59, pp. 433-460, 1950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81150"/>
            <a:ext cx="16002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</a:pPr>
            <a:r>
              <a:rPr lang="en-US" sz="2400" b="1" kern="0" smtClean="0">
                <a:hlinkClick r:id="rId6" action="ppaction://hlinkpres?slideindex=1&amp;slidetitle="/>
              </a:rPr>
              <a:t>The Turing Test</a:t>
            </a:r>
            <a:r>
              <a:rPr lang="en-US" sz="2400" b="1" kern="0" smtClean="0"/>
              <a:t>: https://www.youtube.com/watch?v=3wLqsRLvV-c</a:t>
            </a:r>
          </a:p>
          <a:p>
            <a:pPr>
              <a:buFontTx/>
              <a:buChar char="•"/>
            </a:pPr>
            <a:endParaRPr lang="en-US" sz="2400" b="0" kern="0" smtClean="0"/>
          </a:p>
          <a:p>
            <a:pPr>
              <a:buFontTx/>
              <a:buChar char="•"/>
            </a:pPr>
            <a:endParaRPr lang="en-US" sz="2400" b="0" kern="0" smtClean="0"/>
          </a:p>
          <a:p>
            <a:pPr>
              <a:buFontTx/>
              <a:buChar char="•"/>
            </a:pPr>
            <a:endParaRPr lang="en-US" sz="2400" b="0" kern="0" smtClean="0"/>
          </a:p>
          <a:p>
            <a:pPr marL="0" indent="0"/>
            <a:endParaRPr lang="en-US" sz="2400" b="0" kern="0" smtClean="0"/>
          </a:p>
          <a:p>
            <a:pPr>
              <a:buFontTx/>
              <a:buChar char="•"/>
            </a:pPr>
            <a:r>
              <a:rPr lang="en-US" sz="2400" b="0" kern="0" smtClean="0"/>
              <a:t>What capabilities would a computer need to have to pass the Turing Test?</a:t>
            </a:r>
          </a:p>
          <a:p>
            <a:pPr lvl="1"/>
            <a:r>
              <a:rPr lang="en-US" b="0" kern="0" smtClean="0"/>
              <a:t>Natural language processing</a:t>
            </a:r>
          </a:p>
          <a:p>
            <a:pPr lvl="1"/>
            <a:r>
              <a:rPr lang="en-US" b="0" kern="0" smtClean="0"/>
              <a:t>Knowledge representation</a:t>
            </a:r>
          </a:p>
          <a:p>
            <a:pPr lvl="1"/>
            <a:r>
              <a:rPr lang="en-US" b="0" kern="0" smtClean="0"/>
              <a:t>Automated reasoning</a:t>
            </a:r>
          </a:p>
          <a:p>
            <a:pPr lvl="1"/>
            <a:r>
              <a:rPr lang="en-US" b="0" kern="0" smtClean="0"/>
              <a:t>Machine learning</a:t>
            </a:r>
          </a:p>
          <a:p>
            <a:pPr marL="457200" indent="-457200">
              <a:buFont typeface="Arial"/>
              <a:buChar char="•"/>
            </a:pPr>
            <a:r>
              <a:rPr lang="en-US" sz="2400" b="0" kern="0" smtClean="0"/>
              <a:t>Turing predicted that by the year 2000, machines would be able to fool 30% of human judges for five minutes</a:t>
            </a:r>
          </a:p>
          <a:p>
            <a:pPr lvl="1"/>
            <a:endParaRPr lang="en-US" sz="2400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is solved?</a:t>
            </a:r>
          </a:p>
        </p:txBody>
      </p:sp>
      <p:pic>
        <p:nvPicPr>
          <p:cNvPr id="3" name="Picture 2" descr="Screen Shot 2015-01-18 at 12.5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352800" cy="381000"/>
          </a:xfrm>
          <a:prstGeom prst="rect">
            <a:avLst/>
          </a:prstGeom>
        </p:spPr>
      </p:pic>
      <p:pic>
        <p:nvPicPr>
          <p:cNvPr id="4" name="Picture 3" descr="Screen Shot 2015-01-18 at 12.5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1"/>
            <a:ext cx="3936055" cy="2819399"/>
          </a:xfrm>
          <a:prstGeom prst="rect">
            <a:avLst/>
          </a:prstGeom>
        </p:spPr>
      </p:pic>
      <p:pic>
        <p:nvPicPr>
          <p:cNvPr id="5" name="Picture 4" descr="Screen Shot 2015-01-18 at 1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95838"/>
            <a:ext cx="5143984" cy="5962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715000"/>
            <a:ext cx="3667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dirty="0" err="1">
                <a:solidFill>
                  <a:schemeClr val="tx1"/>
                </a:solidFill>
                <a:hlinkClick r:id="rId6"/>
              </a:rPr>
              <a:t>www.bbc.com</a:t>
            </a:r>
            <a:r>
              <a:rPr lang="en-US" dirty="0">
                <a:solidFill>
                  <a:schemeClr val="tx1"/>
                </a:solidFill>
                <a:hlinkClick r:id="rId6"/>
              </a:rPr>
              <a:t>/news/technology-27762088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318" y="5971401"/>
            <a:ext cx="3596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n-US" dirty="0" err="1">
                <a:solidFill>
                  <a:schemeClr val="tx1"/>
                </a:solidFill>
                <a:hlinkClick r:id="rId7"/>
              </a:rPr>
              <a:t>en.wikipedia.org</a:t>
            </a:r>
            <a:r>
              <a:rPr lang="en-US" dirty="0">
                <a:solidFill>
                  <a:schemeClr val="tx1"/>
                </a:solidFill>
                <a:hlinkClick r:id="rId7"/>
              </a:rPr>
              <a:t>/wiki/</a:t>
            </a:r>
            <a:r>
              <a:rPr lang="en-US" dirty="0" err="1">
                <a:solidFill>
                  <a:schemeClr val="tx1"/>
                </a:solidFill>
                <a:hlinkClick r:id="rId7"/>
              </a:rPr>
              <a:t>Eugene_Goostman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77" y="6248400"/>
            <a:ext cx="3458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en-US" dirty="0" err="1">
                <a:solidFill>
                  <a:schemeClr val="tx1"/>
                </a:solidFill>
                <a:hlinkClick r:id="rId8"/>
              </a:rPr>
              <a:t>www.scottaaronson.com</a:t>
            </a:r>
            <a:r>
              <a:rPr lang="en-US" dirty="0">
                <a:solidFill>
                  <a:schemeClr val="tx1"/>
                </a:solidFill>
                <a:hlinkClick r:id="rId8"/>
              </a:rPr>
              <a:t>/blog/?p=1858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Variability in protocols, judges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Success depends on deception!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Chatbots</a:t>
            </a:r>
            <a:r>
              <a:rPr lang="en-US" dirty="0" smtClean="0"/>
              <a:t> can do well using “cheap tricks”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First example: </a:t>
            </a:r>
            <a:r>
              <a:rPr lang="en-US" sz="2200" dirty="0" smtClean="0">
                <a:hlinkClick r:id="rId3"/>
              </a:rPr>
              <a:t>ELIZA</a:t>
            </a:r>
            <a:r>
              <a:rPr lang="en-US" sz="2200" dirty="0" smtClean="0"/>
              <a:t> (1966)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the Turing test?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90628</TotalTime>
  <Words>709</Words>
  <Application>Microsoft Office PowerPoint</Application>
  <PresentationFormat>On-screen Show (4:3)</PresentationFormat>
  <Paragraphs>108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Blank Presentation</vt:lpstr>
      <vt:lpstr>CS440/ECE448: Artificial Intelligence</vt:lpstr>
      <vt:lpstr>CS440/ECE448: Artificial Intelligence</vt:lpstr>
      <vt:lpstr>What is AI?</vt:lpstr>
      <vt:lpstr>AI definition 1: Thinking humanly</vt:lpstr>
      <vt:lpstr>AI definition 1: Thinking humanly</vt:lpstr>
      <vt:lpstr>AI definition 1: Thinking humanly</vt:lpstr>
      <vt:lpstr>AI definition 2: Acting humanly</vt:lpstr>
      <vt:lpstr>AI is solved?</vt:lpstr>
      <vt:lpstr>What’s wrong with the Turing test?</vt:lpstr>
      <vt:lpstr>A better Turing test?</vt:lpstr>
      <vt:lpstr>A better Turing test?</vt:lpstr>
      <vt:lpstr>Winograd schema</vt:lpstr>
      <vt:lpstr>AI definition 3: Thinking rationally</vt:lpstr>
      <vt:lpstr>AI definition 4: Acting rationally</vt:lpstr>
      <vt:lpstr>Utility maximization formulation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Sparse Texture Representation Using Affine-Invariant Regions</dc:title>
  <dc:creator>Lana</dc:creator>
  <cp:lastModifiedBy>Mark Hasegawa-Johnson</cp:lastModifiedBy>
  <cp:revision>2913</cp:revision>
  <cp:lastPrinted>2015-08-24T21:08:27Z</cp:lastPrinted>
  <dcterms:created xsi:type="dcterms:W3CDTF">2003-06-12T19:48:44Z</dcterms:created>
  <dcterms:modified xsi:type="dcterms:W3CDTF">2016-08-24T21:08:27Z</dcterms:modified>
</cp:coreProperties>
</file>