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5" d="100"/>
          <a:sy n="65" d="100"/>
        </p:scale>
        <p:origin x="1008" y="3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2BAF1D-236C-4773-AF5C-E682FA1F8EB6}"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02F54-215A-4FCF-BF21-AA157EEECD83}" type="slidenum">
              <a:rPr lang="en-US" smtClean="0"/>
              <a:t>‹#›</a:t>
            </a:fld>
            <a:endParaRPr lang="en-US"/>
          </a:p>
        </p:txBody>
      </p:sp>
    </p:spTree>
    <p:extLst>
      <p:ext uri="{BB962C8B-B14F-4D97-AF65-F5344CB8AC3E}">
        <p14:creationId xmlns:p14="http://schemas.microsoft.com/office/powerpoint/2010/main" val="4093346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2BAF1D-236C-4773-AF5C-E682FA1F8EB6}"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02F54-215A-4FCF-BF21-AA157EEECD83}" type="slidenum">
              <a:rPr lang="en-US" smtClean="0"/>
              <a:t>‹#›</a:t>
            </a:fld>
            <a:endParaRPr lang="en-US"/>
          </a:p>
        </p:txBody>
      </p:sp>
    </p:spTree>
    <p:extLst>
      <p:ext uri="{BB962C8B-B14F-4D97-AF65-F5344CB8AC3E}">
        <p14:creationId xmlns:p14="http://schemas.microsoft.com/office/powerpoint/2010/main" val="363564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2BAF1D-236C-4773-AF5C-E682FA1F8EB6}"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02F54-215A-4FCF-BF21-AA157EEECD83}" type="slidenum">
              <a:rPr lang="en-US" smtClean="0"/>
              <a:t>‹#›</a:t>
            </a:fld>
            <a:endParaRPr lang="en-US"/>
          </a:p>
        </p:txBody>
      </p:sp>
    </p:spTree>
    <p:extLst>
      <p:ext uri="{BB962C8B-B14F-4D97-AF65-F5344CB8AC3E}">
        <p14:creationId xmlns:p14="http://schemas.microsoft.com/office/powerpoint/2010/main" val="2188363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2BAF1D-236C-4773-AF5C-E682FA1F8EB6}"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02F54-215A-4FCF-BF21-AA157EEECD83}" type="slidenum">
              <a:rPr lang="en-US" smtClean="0"/>
              <a:t>‹#›</a:t>
            </a:fld>
            <a:endParaRPr lang="en-US"/>
          </a:p>
        </p:txBody>
      </p:sp>
    </p:spTree>
    <p:extLst>
      <p:ext uri="{BB962C8B-B14F-4D97-AF65-F5344CB8AC3E}">
        <p14:creationId xmlns:p14="http://schemas.microsoft.com/office/powerpoint/2010/main" val="3169392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2BAF1D-236C-4773-AF5C-E682FA1F8EB6}"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02F54-215A-4FCF-BF21-AA157EEECD83}" type="slidenum">
              <a:rPr lang="en-US" smtClean="0"/>
              <a:t>‹#›</a:t>
            </a:fld>
            <a:endParaRPr lang="en-US"/>
          </a:p>
        </p:txBody>
      </p:sp>
    </p:spTree>
    <p:extLst>
      <p:ext uri="{BB962C8B-B14F-4D97-AF65-F5344CB8AC3E}">
        <p14:creationId xmlns:p14="http://schemas.microsoft.com/office/powerpoint/2010/main" val="4143392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2BAF1D-236C-4773-AF5C-E682FA1F8EB6}"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302F54-215A-4FCF-BF21-AA157EEECD83}" type="slidenum">
              <a:rPr lang="en-US" smtClean="0"/>
              <a:t>‹#›</a:t>
            </a:fld>
            <a:endParaRPr lang="en-US"/>
          </a:p>
        </p:txBody>
      </p:sp>
    </p:spTree>
    <p:extLst>
      <p:ext uri="{BB962C8B-B14F-4D97-AF65-F5344CB8AC3E}">
        <p14:creationId xmlns:p14="http://schemas.microsoft.com/office/powerpoint/2010/main" val="2868409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2BAF1D-236C-4773-AF5C-E682FA1F8EB6}" type="datetimeFigureOut">
              <a:rPr lang="en-US" smtClean="0"/>
              <a:t>10/10/2016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302F54-215A-4FCF-BF21-AA157EEECD83}" type="slidenum">
              <a:rPr lang="en-US" smtClean="0"/>
              <a:t>‹#›</a:t>
            </a:fld>
            <a:endParaRPr lang="en-US"/>
          </a:p>
        </p:txBody>
      </p:sp>
    </p:spTree>
    <p:extLst>
      <p:ext uri="{BB962C8B-B14F-4D97-AF65-F5344CB8AC3E}">
        <p14:creationId xmlns:p14="http://schemas.microsoft.com/office/powerpoint/2010/main" val="4057473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2BAF1D-236C-4773-AF5C-E682FA1F8EB6}" type="datetimeFigureOut">
              <a:rPr lang="en-US" smtClean="0"/>
              <a:t>10/10/2016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302F54-215A-4FCF-BF21-AA157EEECD83}" type="slidenum">
              <a:rPr lang="en-US" smtClean="0"/>
              <a:t>‹#›</a:t>
            </a:fld>
            <a:endParaRPr lang="en-US"/>
          </a:p>
        </p:txBody>
      </p:sp>
    </p:spTree>
    <p:extLst>
      <p:ext uri="{BB962C8B-B14F-4D97-AF65-F5344CB8AC3E}">
        <p14:creationId xmlns:p14="http://schemas.microsoft.com/office/powerpoint/2010/main" val="3963758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2BAF1D-236C-4773-AF5C-E682FA1F8EB6}" type="datetimeFigureOut">
              <a:rPr lang="en-US" smtClean="0"/>
              <a:t>10/10/2016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302F54-215A-4FCF-BF21-AA157EEECD83}" type="slidenum">
              <a:rPr lang="en-US" smtClean="0"/>
              <a:t>‹#›</a:t>
            </a:fld>
            <a:endParaRPr lang="en-US"/>
          </a:p>
        </p:txBody>
      </p:sp>
    </p:spTree>
    <p:extLst>
      <p:ext uri="{BB962C8B-B14F-4D97-AF65-F5344CB8AC3E}">
        <p14:creationId xmlns:p14="http://schemas.microsoft.com/office/powerpoint/2010/main" val="2079975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2BAF1D-236C-4773-AF5C-E682FA1F8EB6}"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302F54-215A-4FCF-BF21-AA157EEECD83}" type="slidenum">
              <a:rPr lang="en-US" smtClean="0"/>
              <a:t>‹#›</a:t>
            </a:fld>
            <a:endParaRPr lang="en-US"/>
          </a:p>
        </p:txBody>
      </p:sp>
    </p:spTree>
    <p:extLst>
      <p:ext uri="{BB962C8B-B14F-4D97-AF65-F5344CB8AC3E}">
        <p14:creationId xmlns:p14="http://schemas.microsoft.com/office/powerpoint/2010/main" val="4055195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2BAF1D-236C-4773-AF5C-E682FA1F8EB6}"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302F54-215A-4FCF-BF21-AA157EEECD83}" type="slidenum">
              <a:rPr lang="en-US" smtClean="0"/>
              <a:t>‹#›</a:t>
            </a:fld>
            <a:endParaRPr lang="en-US"/>
          </a:p>
        </p:txBody>
      </p:sp>
    </p:spTree>
    <p:extLst>
      <p:ext uri="{BB962C8B-B14F-4D97-AF65-F5344CB8AC3E}">
        <p14:creationId xmlns:p14="http://schemas.microsoft.com/office/powerpoint/2010/main" val="2519710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2BAF1D-236C-4773-AF5C-E682FA1F8EB6}" type="datetimeFigureOut">
              <a:rPr lang="en-US" smtClean="0"/>
              <a:t>10/10/2016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302F54-215A-4FCF-BF21-AA157EEECD83}" type="slidenum">
              <a:rPr lang="en-US" smtClean="0"/>
              <a:t>‹#›</a:t>
            </a:fld>
            <a:endParaRPr lang="en-US"/>
          </a:p>
        </p:txBody>
      </p:sp>
    </p:spTree>
    <p:extLst>
      <p:ext uri="{BB962C8B-B14F-4D97-AF65-F5344CB8AC3E}">
        <p14:creationId xmlns:p14="http://schemas.microsoft.com/office/powerpoint/2010/main" val="1385785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CS440/ECE448</a:t>
            </a:r>
            <a:br>
              <a:rPr lang="en-US" dirty="0" smtClean="0"/>
            </a:br>
            <a:r>
              <a:rPr lang="en-US" dirty="0" smtClean="0"/>
              <a:t>Midterm Review</a:t>
            </a:r>
            <a:br>
              <a:rPr lang="en-US" dirty="0" smtClean="0"/>
            </a:br>
            <a:r>
              <a:rPr lang="en-US" dirty="0" smtClean="0"/>
              <a:t>Fall 2016</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2608689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Exam Questions</a:t>
            </a:r>
            <a:endParaRPr lang="en-US" dirty="0"/>
          </a:p>
        </p:txBody>
      </p:sp>
      <p:sp>
        <p:nvSpPr>
          <p:cNvPr id="3" name="Content Placeholder 2"/>
          <p:cNvSpPr>
            <a:spLocks noGrp="1"/>
          </p:cNvSpPr>
          <p:nvPr>
            <p:ph idx="1"/>
          </p:nvPr>
        </p:nvSpPr>
        <p:spPr/>
        <p:txBody>
          <a:bodyPr numCol="2">
            <a:normAutofit lnSpcReduction="10000"/>
          </a:bodyPr>
          <a:lstStyle/>
          <a:p>
            <a:pPr marL="514350" indent="-514350">
              <a:buFont typeface="+mj-lt"/>
              <a:buAutoNum type="arabicPeriod"/>
            </a:pPr>
            <a:r>
              <a:rPr lang="en-US" dirty="0" smtClean="0"/>
              <a:t>Environment</a:t>
            </a:r>
          </a:p>
          <a:p>
            <a:pPr marL="514350" indent="-514350">
              <a:buFont typeface="+mj-lt"/>
              <a:buAutoNum type="arabicPeriod"/>
            </a:pPr>
            <a:r>
              <a:rPr lang="en-US" dirty="0" smtClean="0"/>
              <a:t>State</a:t>
            </a:r>
          </a:p>
          <a:p>
            <a:pPr marL="514350" indent="-514350">
              <a:buFont typeface="+mj-lt"/>
              <a:buAutoNum type="arabicPeriod"/>
            </a:pPr>
            <a:r>
              <a:rPr lang="en-US" dirty="0" smtClean="0"/>
              <a:t>Tree Search</a:t>
            </a:r>
          </a:p>
          <a:p>
            <a:pPr marL="514350" indent="-514350">
              <a:buFont typeface="+mj-lt"/>
              <a:buAutoNum type="arabicPeriod"/>
            </a:pPr>
            <a:r>
              <a:rPr lang="en-US" dirty="0" smtClean="0"/>
              <a:t>BFS vs. DFS</a:t>
            </a:r>
          </a:p>
          <a:p>
            <a:pPr marL="514350" indent="-514350">
              <a:buFont typeface="+mj-lt"/>
              <a:buAutoNum type="arabicPeriod"/>
            </a:pPr>
            <a:r>
              <a:rPr lang="en-US" dirty="0" smtClean="0"/>
              <a:t>Greedy vs. A*</a:t>
            </a:r>
          </a:p>
          <a:p>
            <a:pPr marL="514350" indent="-514350">
              <a:buFont typeface="+mj-lt"/>
              <a:buAutoNum type="arabicPeriod"/>
            </a:pPr>
            <a:r>
              <a:rPr lang="en-US" dirty="0" smtClean="0"/>
              <a:t>CSP heuristics</a:t>
            </a:r>
          </a:p>
          <a:p>
            <a:pPr marL="514350" indent="-514350">
              <a:buFont typeface="+mj-lt"/>
              <a:buAutoNum type="arabicPeriod"/>
            </a:pPr>
            <a:r>
              <a:rPr lang="en-US" dirty="0" smtClean="0"/>
              <a:t>CSP local vs. backtracking</a:t>
            </a:r>
          </a:p>
          <a:p>
            <a:pPr marL="514350" indent="-514350">
              <a:buFont typeface="+mj-lt"/>
              <a:buAutoNum type="arabicPeriod"/>
            </a:pPr>
            <a:r>
              <a:rPr lang="en-US" dirty="0" smtClean="0"/>
              <a:t>Maze basics</a:t>
            </a:r>
          </a:p>
          <a:p>
            <a:pPr marL="514350" indent="-514350">
              <a:buFont typeface="+mj-lt"/>
              <a:buAutoNum type="arabicPeriod"/>
            </a:pPr>
            <a:r>
              <a:rPr lang="en-US" dirty="0" smtClean="0"/>
              <a:t>BFS vs DFS vs UCS vs A*</a:t>
            </a:r>
          </a:p>
          <a:p>
            <a:pPr marL="514350" indent="-514350">
              <a:buFont typeface="+mj-lt"/>
              <a:buAutoNum type="arabicPeriod"/>
            </a:pPr>
            <a:r>
              <a:rPr lang="en-US" dirty="0" smtClean="0"/>
              <a:t>Tree-structured CSP</a:t>
            </a:r>
          </a:p>
          <a:p>
            <a:pPr marL="514350" indent="-514350">
              <a:buFont typeface="+mj-lt"/>
              <a:buAutoNum type="arabicPeriod"/>
            </a:pPr>
            <a:r>
              <a:rPr lang="en-US" dirty="0" smtClean="0"/>
              <a:t>Complexity</a:t>
            </a:r>
          </a:p>
          <a:p>
            <a:pPr marL="514350" indent="-514350">
              <a:buFont typeface="+mj-lt"/>
              <a:buAutoNum type="arabicPeriod"/>
            </a:pPr>
            <a:r>
              <a:rPr lang="en-US" dirty="0" smtClean="0"/>
              <a:t>Randomness vs. Imperfect information</a:t>
            </a:r>
          </a:p>
          <a:p>
            <a:pPr marL="514350" indent="-514350">
              <a:buFont typeface="+mj-lt"/>
              <a:buAutoNum type="arabicPeriod"/>
            </a:pPr>
            <a:r>
              <a:rPr lang="en-US" dirty="0" smtClean="0"/>
              <a:t>Nash equilibrium vs. Minimax</a:t>
            </a:r>
          </a:p>
          <a:p>
            <a:pPr marL="514350" indent="-514350">
              <a:buFont typeface="+mj-lt"/>
              <a:buAutoNum type="arabicPeriod"/>
            </a:pPr>
            <a:r>
              <a:rPr lang="en-US" dirty="0" err="1" smtClean="0"/>
              <a:t>Expectiminimax</a:t>
            </a:r>
            <a:endParaRPr lang="en-US" dirty="0" smtClean="0"/>
          </a:p>
          <a:p>
            <a:pPr marL="514350" indent="-514350">
              <a:buFont typeface="+mj-lt"/>
              <a:buAutoNum type="arabicPeriod"/>
            </a:pPr>
            <a:r>
              <a:rPr lang="en-US" dirty="0" smtClean="0"/>
              <a:t>Game theory</a:t>
            </a:r>
          </a:p>
          <a:p>
            <a:pPr marL="0" indent="0">
              <a:buNone/>
            </a:pPr>
            <a:endParaRPr lang="en-US" dirty="0" smtClean="0"/>
          </a:p>
        </p:txBody>
      </p:sp>
    </p:spTree>
    <p:extLst>
      <p:ext uri="{BB962C8B-B14F-4D97-AF65-F5344CB8AC3E}">
        <p14:creationId xmlns:p14="http://schemas.microsoft.com/office/powerpoint/2010/main" val="3834801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Environment, 2. State, 3. Tree Search</a:t>
            </a:r>
            <a:endParaRPr lang="en-US" dirty="0"/>
          </a:p>
        </p:txBody>
      </p:sp>
      <p:sp>
        <p:nvSpPr>
          <p:cNvPr id="3" name="Content Placeholder 2"/>
          <p:cNvSpPr>
            <a:spLocks noGrp="1"/>
          </p:cNvSpPr>
          <p:nvPr>
            <p:ph idx="1"/>
          </p:nvPr>
        </p:nvSpPr>
        <p:spPr>
          <a:xfrm>
            <a:off x="838200" y="1825625"/>
            <a:ext cx="10515600" cy="4351338"/>
          </a:xfrm>
        </p:spPr>
        <p:txBody>
          <a:bodyPr>
            <a:normAutofit/>
          </a:bodyPr>
          <a:lstStyle/>
          <a:p>
            <a:pPr marL="514350" indent="-514350">
              <a:buAutoNum type="arabicPeriod"/>
            </a:pPr>
            <a:r>
              <a:rPr lang="en-US" dirty="0" smtClean="0"/>
              <a:t>Can </a:t>
            </a:r>
            <a:r>
              <a:rPr lang="en-US" dirty="0"/>
              <a:t>an environment be both known and unobservable? Give an </a:t>
            </a:r>
            <a:r>
              <a:rPr lang="en-US" dirty="0" smtClean="0"/>
              <a:t>example.</a:t>
            </a:r>
          </a:p>
          <a:p>
            <a:pPr marL="514350" indent="-514350">
              <a:buAutoNum type="arabicPeriod"/>
            </a:pPr>
            <a:r>
              <a:rPr lang="en-US" dirty="0" smtClean="0"/>
              <a:t>What is the distinction between a world state and a search tree node?</a:t>
            </a:r>
          </a:p>
          <a:p>
            <a:pPr marL="514350" indent="-514350">
              <a:buAutoNum type="arabicPeriod"/>
            </a:pPr>
            <a:r>
              <a:rPr lang="en-US" dirty="0" smtClean="0"/>
              <a:t>In tree search, why do we restrict costs to be non-negative?</a:t>
            </a:r>
          </a:p>
          <a:p>
            <a:pPr marL="0" indent="0">
              <a:buNone/>
            </a:pPr>
            <a:r>
              <a:rPr lang="en-US" dirty="0"/>
              <a:t>	</a:t>
            </a:r>
          </a:p>
        </p:txBody>
      </p:sp>
    </p:spTree>
    <p:extLst>
      <p:ext uri="{BB962C8B-B14F-4D97-AF65-F5344CB8AC3E}">
        <p14:creationId xmlns:p14="http://schemas.microsoft.com/office/powerpoint/2010/main" val="27861836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Mazes</a:t>
            </a:r>
            <a:endParaRPr lang="en-US" dirty="0"/>
          </a:p>
        </p:txBody>
      </p:sp>
      <p:sp>
        <p:nvSpPr>
          <p:cNvPr id="3" name="Content Placeholder 2"/>
          <p:cNvSpPr>
            <a:spLocks noGrp="1"/>
          </p:cNvSpPr>
          <p:nvPr>
            <p:ph idx="1"/>
          </p:nvPr>
        </p:nvSpPr>
        <p:spPr/>
        <p:txBody>
          <a:bodyPr>
            <a:normAutofit fontScale="92500"/>
          </a:bodyPr>
          <a:lstStyle/>
          <a:p>
            <a:pPr lvl="0"/>
            <a:r>
              <a:rPr lang="en-US" dirty="0"/>
              <a:t>Each of the following sub-problems describes a type of maze.  For each type of maze, specify whether breadth-first-search (BFS) or depth-first-search (DFS) will more efficiently find a solution, and say why. </a:t>
            </a:r>
            <a:br>
              <a:rPr lang="en-US" dirty="0"/>
            </a:br>
            <a:endParaRPr lang="en-US" sz="2400" dirty="0"/>
          </a:p>
          <a:p>
            <a:pPr lvl="1"/>
            <a:r>
              <a:rPr lang="en-US" dirty="0"/>
              <a:t>The Albuquerque maze has 3 possible directions that you can take at each intersection.  No path is longer than 25 steps.  There is only one correct solution.</a:t>
            </a:r>
            <a:endParaRPr lang="en-US" sz="2000" dirty="0"/>
          </a:p>
          <a:p>
            <a:pPr lvl="1"/>
            <a:r>
              <a:rPr lang="en-US" dirty="0"/>
              <a:t>The Belmont maze has 3 possible directions that you can take at each intersection.  No path is longer than 25 steps.  About half of all available paths are considered correct solutions to the maze.</a:t>
            </a:r>
            <a:endParaRPr lang="en-US" sz="2000" dirty="0"/>
          </a:p>
          <a:p>
            <a:pPr lvl="1"/>
            <a:r>
              <a:rPr lang="en-US" dirty="0"/>
              <a:t>The </a:t>
            </a:r>
            <a:r>
              <a:rPr lang="en-US" dirty="0" err="1"/>
              <a:t>Crazytown</a:t>
            </a:r>
            <a:r>
              <a:rPr lang="en-US" dirty="0"/>
              <a:t> maze has 3 possible directions that you can take at each intersection.  The maze is infinite in size, so some paths have infinite length.  There is only one correct solution, which is known to require only 25 steps.</a:t>
            </a:r>
            <a:endParaRPr lang="en-US" sz="2000" dirty="0"/>
          </a:p>
          <a:p>
            <a:endParaRPr lang="en-US" dirty="0"/>
          </a:p>
        </p:txBody>
      </p:sp>
    </p:spTree>
    <p:extLst>
      <p:ext uri="{BB962C8B-B14F-4D97-AF65-F5344CB8AC3E}">
        <p14:creationId xmlns:p14="http://schemas.microsoft.com/office/powerpoint/2010/main" val="1248893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6, 7: Heuristics</a:t>
            </a:r>
            <a:endParaRPr lang="en-US" dirty="0"/>
          </a:p>
        </p:txBody>
      </p:sp>
      <p:sp>
        <p:nvSpPr>
          <p:cNvPr id="3" name="Content Placeholder 2"/>
          <p:cNvSpPr>
            <a:spLocks noGrp="1"/>
          </p:cNvSpPr>
          <p:nvPr>
            <p:ph idx="1"/>
          </p:nvPr>
        </p:nvSpPr>
        <p:spPr/>
        <p:txBody>
          <a:bodyPr/>
          <a:lstStyle/>
          <a:p>
            <a:pPr lvl="0"/>
            <a:r>
              <a:rPr lang="en-US" dirty="0"/>
              <a:t>Suppose you are given a “perfect” heuristic function that gives the correct optimal distance from each node to the goal. Is greedy best-first search with this heuristic optimal? If not, give a counterexample.</a:t>
            </a:r>
          </a:p>
          <a:p>
            <a:pPr marL="0" indent="0">
              <a:buNone/>
            </a:pPr>
            <a:r>
              <a:rPr lang="en-US" dirty="0"/>
              <a:t> </a:t>
            </a:r>
          </a:p>
          <a:p>
            <a:pPr lvl="0"/>
            <a:r>
              <a:rPr lang="en-US" dirty="0"/>
              <a:t>Explain why it is a good heuristic to choose the variable that is </a:t>
            </a:r>
            <a:r>
              <a:rPr lang="en-US" i="1" dirty="0"/>
              <a:t>most</a:t>
            </a:r>
            <a:r>
              <a:rPr lang="en-US" dirty="0"/>
              <a:t> constrained but the value that is </a:t>
            </a:r>
            <a:r>
              <a:rPr lang="en-US" i="1" dirty="0"/>
              <a:t>least</a:t>
            </a:r>
            <a:r>
              <a:rPr lang="en-US" dirty="0"/>
              <a:t> constraining in a CSP search.</a:t>
            </a:r>
            <a:br>
              <a:rPr lang="en-US" dirty="0"/>
            </a:br>
            <a:endParaRPr lang="en-US" dirty="0"/>
          </a:p>
          <a:p>
            <a:pPr lvl="0"/>
            <a:r>
              <a:rPr lang="en-US" dirty="0"/>
              <a:t>What is local search for CSPs? For which kinds of CSPs might local search be better than backtracking search? What about the other way around?</a:t>
            </a:r>
          </a:p>
          <a:p>
            <a:pPr marL="0" indent="0">
              <a:buNone/>
            </a:pPr>
            <a:endParaRPr lang="en-US" dirty="0"/>
          </a:p>
        </p:txBody>
      </p:sp>
    </p:spTree>
    <p:extLst>
      <p:ext uri="{BB962C8B-B14F-4D97-AF65-F5344CB8AC3E}">
        <p14:creationId xmlns:p14="http://schemas.microsoft.com/office/powerpoint/2010/main" val="35033437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Maze complexity</a:t>
            </a:r>
            <a:endParaRPr lang="en-US" dirty="0"/>
          </a:p>
        </p:txBody>
      </p:sp>
      <p:sp>
        <p:nvSpPr>
          <p:cNvPr id="3" name="Content Placeholder 2"/>
          <p:cNvSpPr>
            <a:spLocks noGrp="1"/>
          </p:cNvSpPr>
          <p:nvPr>
            <p:ph idx="1"/>
          </p:nvPr>
        </p:nvSpPr>
        <p:spPr>
          <a:xfrm>
            <a:off x="348006" y="1486260"/>
            <a:ext cx="11586328" cy="2190194"/>
          </a:xfrm>
        </p:spPr>
        <p:txBody>
          <a:bodyPr>
            <a:normAutofit fontScale="85000" lnSpcReduction="20000"/>
          </a:bodyPr>
          <a:lstStyle/>
          <a:p>
            <a:pPr marL="0" indent="0">
              <a:buNone/>
            </a:pPr>
            <a:r>
              <a:rPr lang="en-US" dirty="0"/>
              <a:t>‘M’ represents Mario, ‘P’ represents Peach, and the goal of the game is to get Mario and Peach to find each other. In each move, both Mario and Peach take turns</a:t>
            </a:r>
            <a:r>
              <a:rPr lang="en-US" dirty="0" smtClean="0"/>
              <a:t>.</a:t>
            </a:r>
          </a:p>
          <a:p>
            <a:pPr marL="0" indent="0">
              <a:buNone/>
            </a:pPr>
            <a:r>
              <a:rPr lang="en-US" dirty="0"/>
              <a:t>a. Describe state and action representations for this problem.</a:t>
            </a:r>
          </a:p>
          <a:p>
            <a:pPr marL="0" indent="0">
              <a:buNone/>
            </a:pPr>
            <a:r>
              <a:rPr lang="en-US" dirty="0"/>
              <a:t>b. What is the branching factor of the search tree?</a:t>
            </a:r>
          </a:p>
          <a:p>
            <a:pPr marL="0" indent="0">
              <a:buNone/>
            </a:pPr>
            <a:r>
              <a:rPr lang="en-US" dirty="0"/>
              <a:t>c. What is the size of the state space?</a:t>
            </a:r>
          </a:p>
          <a:p>
            <a:pPr marL="0" indent="0">
              <a:buNone/>
            </a:pPr>
            <a:r>
              <a:rPr lang="en-US" dirty="0"/>
              <a:t>d. Describe an admissible heuristic for this problem.</a:t>
            </a:r>
          </a:p>
          <a:p>
            <a:endParaRPr lang="en-US" dirty="0"/>
          </a:p>
        </p:txBody>
      </p:sp>
      <p:pic>
        <p:nvPicPr>
          <p:cNvPr id="11" name="Picture 10"/>
          <p:cNvPicPr/>
          <p:nvPr/>
        </p:nvPicPr>
        <p:blipFill>
          <a:blip r:embed="rId2" cstate="print">
            <a:extLst>
              <a:ext uri="{28A0092B-C50C-407E-A947-70E740481C1C}">
                <a14:useLocalDpi xmlns:a14="http://schemas.microsoft.com/office/drawing/2010/main" val="0"/>
              </a:ext>
            </a:extLst>
          </a:blip>
          <a:stretch>
            <a:fillRect/>
          </a:stretch>
        </p:blipFill>
        <p:spPr>
          <a:xfrm>
            <a:off x="4462780" y="4016842"/>
            <a:ext cx="3266440" cy="2331085"/>
          </a:xfrm>
          <a:prstGeom prst="rect">
            <a:avLst/>
          </a:prstGeom>
        </p:spPr>
      </p:pic>
    </p:spTree>
    <p:extLst>
      <p:ext uri="{BB962C8B-B14F-4D97-AF65-F5344CB8AC3E}">
        <p14:creationId xmlns:p14="http://schemas.microsoft.com/office/powerpoint/2010/main" val="37232427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 BFS vs DFS vs UCS vs A*</a:t>
            </a:r>
            <a:endParaRPr lang="en-US" dirty="0"/>
          </a:p>
        </p:txBody>
      </p:sp>
      <p:sp>
        <p:nvSpPr>
          <p:cNvPr id="3" name="Content Placeholder 2"/>
          <p:cNvSpPr>
            <a:spLocks noGrp="1"/>
          </p:cNvSpPr>
          <p:nvPr>
            <p:ph idx="1"/>
          </p:nvPr>
        </p:nvSpPr>
        <p:spPr>
          <a:xfrm>
            <a:off x="838200" y="1825625"/>
            <a:ext cx="6213049" cy="4518614"/>
          </a:xfrm>
        </p:spPr>
        <p:txBody>
          <a:bodyPr>
            <a:normAutofit fontScale="92500" lnSpcReduction="20000"/>
          </a:bodyPr>
          <a:lstStyle/>
          <a:p>
            <a:pPr marL="0" indent="0">
              <a:buNone/>
            </a:pPr>
            <a:r>
              <a:rPr lang="en-US" dirty="0"/>
              <a:t>S denotes the start state, G denotes the goal state, and step costs are written next to each arc. Assume that ties are broken alphabetically (i.e., if there are two states with equal priority on the frontier, the state that comes first alphabetically should be visited first</a:t>
            </a:r>
            <a:r>
              <a:rPr lang="en-US" dirty="0" smtClean="0"/>
              <a:t>).</a:t>
            </a:r>
            <a:endParaRPr lang="en-US" dirty="0"/>
          </a:p>
          <a:p>
            <a:pPr marL="514350" lvl="0" indent="-514350">
              <a:buFont typeface="+mj-lt"/>
              <a:buAutoNum type="alphaLcPeriod"/>
            </a:pPr>
            <a:r>
              <a:rPr lang="en-US" dirty="0"/>
              <a:t>What path would BFS return for this problem?</a:t>
            </a:r>
          </a:p>
          <a:p>
            <a:pPr marL="514350" lvl="0" indent="-514350">
              <a:buFont typeface="+mj-lt"/>
              <a:buAutoNum type="alphaLcPeriod"/>
            </a:pPr>
            <a:r>
              <a:rPr lang="en-US" dirty="0"/>
              <a:t>What path would DFS return for this problem?</a:t>
            </a:r>
          </a:p>
          <a:p>
            <a:pPr marL="514350" lvl="0" indent="-514350">
              <a:buFont typeface="+mj-lt"/>
              <a:buAutoNum type="alphaLcPeriod"/>
            </a:pPr>
            <a:r>
              <a:rPr lang="en-US" dirty="0"/>
              <a:t>What path would UCS return for this problem</a:t>
            </a:r>
            <a:r>
              <a:rPr lang="en-US" dirty="0" smtClean="0"/>
              <a:t>?</a:t>
            </a:r>
            <a:endParaRPr lang="en-US"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7098384" y="1810650"/>
            <a:ext cx="4911364" cy="2601093"/>
          </a:xfrm>
          <a:prstGeom prst="rect">
            <a:avLst/>
          </a:prstGeom>
        </p:spPr>
      </p:pic>
    </p:spTree>
    <p:extLst>
      <p:ext uri="{BB962C8B-B14F-4D97-AF65-F5344CB8AC3E}">
        <p14:creationId xmlns:p14="http://schemas.microsoft.com/office/powerpoint/2010/main" val="40939533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 BFS vs DFS vs UCS vs A*</a:t>
            </a:r>
            <a:endParaRPr lang="en-US" dirty="0"/>
          </a:p>
        </p:txBody>
      </p:sp>
      <p:sp>
        <p:nvSpPr>
          <p:cNvPr id="3" name="Content Placeholder 2"/>
          <p:cNvSpPr>
            <a:spLocks noGrp="1"/>
          </p:cNvSpPr>
          <p:nvPr>
            <p:ph idx="1"/>
          </p:nvPr>
        </p:nvSpPr>
        <p:spPr>
          <a:xfrm>
            <a:off x="838201" y="1627658"/>
            <a:ext cx="6081074" cy="1313501"/>
          </a:xfrm>
        </p:spPr>
        <p:txBody>
          <a:bodyPr>
            <a:normAutofit fontScale="92500" lnSpcReduction="20000"/>
          </a:bodyPr>
          <a:lstStyle/>
          <a:p>
            <a:pPr marL="0" indent="0">
              <a:buNone/>
            </a:pPr>
            <a:r>
              <a:rPr lang="en-US" dirty="0"/>
              <a:t>Consider the heuristics for this problem shown in the table below</a:t>
            </a:r>
            <a:r>
              <a:rPr lang="en-US" dirty="0" smtClean="0"/>
              <a:t>. </a:t>
            </a:r>
            <a:r>
              <a:rPr lang="en-US" dirty="0"/>
              <a:t>Is h</a:t>
            </a:r>
            <a:r>
              <a:rPr lang="en-US" baseline="-25000" dirty="0"/>
              <a:t>1</a:t>
            </a:r>
            <a:r>
              <a:rPr lang="en-US" dirty="0"/>
              <a:t> admissible? Is it consistent? </a:t>
            </a:r>
            <a:r>
              <a:rPr lang="en-US" dirty="0" smtClean="0"/>
              <a:t> Is </a:t>
            </a:r>
            <a:r>
              <a:rPr lang="en-US" dirty="0"/>
              <a:t>h</a:t>
            </a:r>
            <a:r>
              <a:rPr lang="en-US" baseline="-25000" dirty="0"/>
              <a:t>2</a:t>
            </a:r>
            <a:r>
              <a:rPr lang="en-US" dirty="0"/>
              <a:t> admissible? Is it consistent</a:t>
            </a:r>
            <a:r>
              <a:rPr lang="en-US" dirty="0" smtClean="0"/>
              <a:t>?</a:t>
            </a:r>
            <a:endParaRPr lang="en-US" dirty="0"/>
          </a:p>
          <a:p>
            <a:pPr marL="0" lvl="0" indent="0">
              <a:buNone/>
            </a:pPr>
            <a:endParaRPr lang="en-US"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7098384" y="1810650"/>
            <a:ext cx="4911364" cy="2601093"/>
          </a:xfrm>
          <a:prstGeom prst="rect">
            <a:avLst/>
          </a:prstGeom>
        </p:spPr>
      </p:pic>
      <p:pic>
        <p:nvPicPr>
          <p:cNvPr id="5" name="Picture 4"/>
          <p:cNvPicPr/>
          <p:nvPr/>
        </p:nvPicPr>
        <p:blipFill>
          <a:blip r:embed="rId3">
            <a:extLst>
              <a:ext uri="{28A0092B-C50C-407E-A947-70E740481C1C}">
                <a14:useLocalDpi xmlns:a14="http://schemas.microsoft.com/office/drawing/2010/main" val="0"/>
              </a:ext>
            </a:extLst>
          </a:blip>
          <a:stretch>
            <a:fillRect/>
          </a:stretch>
        </p:blipFill>
        <p:spPr>
          <a:xfrm>
            <a:off x="1960776" y="2923852"/>
            <a:ext cx="3368119" cy="3778607"/>
          </a:xfrm>
          <a:prstGeom prst="rect">
            <a:avLst/>
          </a:prstGeom>
        </p:spPr>
      </p:pic>
    </p:spTree>
    <p:extLst>
      <p:ext uri="{BB962C8B-B14F-4D97-AF65-F5344CB8AC3E}">
        <p14:creationId xmlns:p14="http://schemas.microsoft.com/office/powerpoint/2010/main" val="42875200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Tree-structured CSP</a:t>
            </a:r>
            <a:endParaRPr lang="en-US" dirty="0"/>
          </a:p>
        </p:txBody>
      </p:sp>
      <p:sp>
        <p:nvSpPr>
          <p:cNvPr id="3" name="Content Placeholder 2"/>
          <p:cNvSpPr>
            <a:spLocks noGrp="1"/>
          </p:cNvSpPr>
          <p:nvPr>
            <p:ph idx="1"/>
          </p:nvPr>
        </p:nvSpPr>
        <p:spPr>
          <a:xfrm>
            <a:off x="838200" y="1825625"/>
            <a:ext cx="9757528" cy="1709427"/>
          </a:xfrm>
        </p:spPr>
        <p:txBody>
          <a:bodyPr/>
          <a:lstStyle/>
          <a:p>
            <a:pPr marL="0" indent="0">
              <a:buNone/>
            </a:pPr>
            <a:r>
              <a:rPr lang="en-US" dirty="0"/>
              <a:t>We assume there are three available colors (R,G,B) and some nodes are constrained to use only a subset of these colors, as indicated above. Show all the steps for applying the tree-structured CSP algorithm for finding a solution to this problem.</a:t>
            </a:r>
          </a:p>
        </p:txBody>
      </p:sp>
      <p:pic>
        <p:nvPicPr>
          <p:cNvPr id="4" name="Picture"/>
          <p:cNvPicPr/>
          <p:nvPr/>
        </p:nvPicPr>
        <p:blipFill>
          <a:blip r:embed="rId2"/>
          <a:stretch>
            <a:fillRect/>
          </a:stretch>
        </p:blipFill>
        <p:spPr bwMode="auto">
          <a:xfrm>
            <a:off x="4166648" y="3594459"/>
            <a:ext cx="3241786" cy="3136282"/>
          </a:xfrm>
          <a:prstGeom prst="rect">
            <a:avLst/>
          </a:prstGeom>
          <a:noFill/>
          <a:ln w="9525">
            <a:noFill/>
            <a:miter lim="800000"/>
            <a:headEnd/>
            <a:tailEnd/>
          </a:ln>
        </p:spPr>
      </p:pic>
    </p:spTree>
    <p:extLst>
      <p:ext uri="{BB962C8B-B14F-4D97-AF65-F5344CB8AC3E}">
        <p14:creationId xmlns:p14="http://schemas.microsoft.com/office/powerpoint/2010/main" val="6780936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 Complexity</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For each of the following problems, determine whether an algorithm to optimally solve the problem requires computation time that is polynomial or exponential in the parameters d and m. </a:t>
            </a:r>
            <a:br>
              <a:rPr lang="en-US" dirty="0"/>
            </a:br>
            <a:endParaRPr lang="en-US" dirty="0"/>
          </a:p>
          <a:p>
            <a:pPr marL="0" indent="0">
              <a:buNone/>
            </a:pPr>
            <a:r>
              <a:rPr lang="en-US" dirty="0"/>
              <a:t>a. A map has d regions.  Colors have been applied to all d regions, drawing from a set of m possible colors.  Your algorithm needs to decide whether or not any two adjacent regions have the same color.</a:t>
            </a:r>
          </a:p>
          <a:p>
            <a:pPr marL="0" indent="0">
              <a:buNone/>
            </a:pPr>
            <a:r>
              <a:rPr lang="en-US" dirty="0"/>
              <a:t>b. A map has d regions.  Your algorithm needs to assign colors to all d regions, drawing colors from a set of m possible colors, in order to guarantee that no two adjacent regions have the same color.</a:t>
            </a:r>
          </a:p>
          <a:p>
            <a:pPr marL="0" indent="0">
              <a:buNone/>
            </a:pPr>
            <a:r>
              <a:rPr lang="en-US" dirty="0"/>
              <a:t>c. Your algorithm needs to find its way out of a maze drawn on a d-by-d grid. </a:t>
            </a:r>
          </a:p>
          <a:p>
            <a:pPr marL="0" indent="0">
              <a:buNone/>
            </a:pPr>
            <a:r>
              <a:rPr lang="en-US" dirty="0"/>
              <a:t>d. Your algorithm needs to find the shortest path in a d-by-d maze while hitting m waypoints (equivalent to dots in MP1 part 1.2).</a:t>
            </a:r>
          </a:p>
          <a:p>
            <a:pPr marL="0" indent="0">
              <a:buNone/>
            </a:pPr>
            <a:r>
              <a:rPr lang="en-US" dirty="0"/>
              <a:t>e. Your algorithm needs to find the best strategy for a zero-sum game.  There are two players. At each turn, each of the players chooses from among m possible moves. After d rounds of game play, the game ends.</a:t>
            </a:r>
          </a:p>
          <a:p>
            <a:pPr marL="0" indent="0">
              <a:buNone/>
            </a:pPr>
            <a:endParaRPr lang="en-US" dirty="0"/>
          </a:p>
        </p:txBody>
      </p:sp>
    </p:spTree>
    <p:extLst>
      <p:ext uri="{BB962C8B-B14F-4D97-AF65-F5344CB8AC3E}">
        <p14:creationId xmlns:p14="http://schemas.microsoft.com/office/powerpoint/2010/main" val="26100598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 13. Randomness, Information, Nash Equilibrium, Minimax</a:t>
            </a:r>
            <a:endParaRPr lang="en-US" dirty="0"/>
          </a:p>
        </p:txBody>
      </p:sp>
      <p:sp>
        <p:nvSpPr>
          <p:cNvPr id="3" name="Content Placeholder 2"/>
          <p:cNvSpPr>
            <a:spLocks noGrp="1"/>
          </p:cNvSpPr>
          <p:nvPr>
            <p:ph idx="1"/>
          </p:nvPr>
        </p:nvSpPr>
        <p:spPr/>
        <p:txBody>
          <a:bodyPr/>
          <a:lstStyle/>
          <a:p>
            <a:pPr lvl="0"/>
            <a:r>
              <a:rPr lang="en-US" dirty="0"/>
              <a:t>How can randomness be incorporated into a game tree? How about partial observability (imperfect information)?</a:t>
            </a:r>
            <a:br>
              <a:rPr lang="en-US" dirty="0"/>
            </a:br>
            <a:endParaRPr lang="en-US" dirty="0"/>
          </a:p>
          <a:p>
            <a:pPr lvl="0"/>
            <a:r>
              <a:rPr lang="en-US" dirty="0"/>
              <a:t>In the lectures, we covered Nash equilibrium strategies for simultaneous move games. We can also consider minimax strategies for such games, defined in the same way as for alternating games. What would be the minimax strategies in the Prisoner’s Dilemma, Stag Hunt, and Game of Chicken? Do they differ from Nash equilibrium strategies? When/why would one prefer to choose a minimax strategy rather than a Nash equilibrium strategy?</a:t>
            </a:r>
          </a:p>
          <a:p>
            <a:pPr marL="0" indent="0">
              <a:buNone/>
            </a:pPr>
            <a:endParaRPr lang="en-US" dirty="0"/>
          </a:p>
        </p:txBody>
      </p:sp>
    </p:spTree>
    <p:extLst>
      <p:ext uri="{BB962C8B-B14F-4D97-AF65-F5344CB8AC3E}">
        <p14:creationId xmlns:p14="http://schemas.microsoft.com/office/powerpoint/2010/main" val="25912118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know</a:t>
            </a:r>
            <a:endParaRPr lang="en-US" dirty="0"/>
          </a:p>
        </p:txBody>
      </p:sp>
      <p:sp>
        <p:nvSpPr>
          <p:cNvPr id="3" name="Content Placeholder 2"/>
          <p:cNvSpPr>
            <a:spLocks noGrp="1"/>
          </p:cNvSpPr>
          <p:nvPr>
            <p:ph idx="1"/>
          </p:nvPr>
        </p:nvSpPr>
        <p:spPr/>
        <p:txBody>
          <a:bodyPr/>
          <a:lstStyle/>
          <a:p>
            <a:r>
              <a:rPr lang="en-US" dirty="0" smtClean="0"/>
              <a:t>Review of topics</a:t>
            </a:r>
          </a:p>
          <a:p>
            <a:r>
              <a:rPr lang="en-US" dirty="0" smtClean="0"/>
              <a:t>Review exam</a:t>
            </a:r>
            <a:endParaRPr lang="en-US" dirty="0"/>
          </a:p>
        </p:txBody>
      </p:sp>
    </p:spTree>
    <p:extLst>
      <p:ext uri="{BB962C8B-B14F-4D97-AF65-F5344CB8AC3E}">
        <p14:creationId xmlns:p14="http://schemas.microsoft.com/office/powerpoint/2010/main" val="18633400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 </a:t>
            </a:r>
            <a:r>
              <a:rPr lang="en-US" dirty="0" err="1" smtClean="0"/>
              <a:t>Expectiminimax</a:t>
            </a:r>
            <a:endParaRPr lang="en-US" dirty="0"/>
          </a:p>
        </p:txBody>
      </p:sp>
      <p:sp>
        <p:nvSpPr>
          <p:cNvPr id="3" name="Content Placeholder 2"/>
          <p:cNvSpPr>
            <a:spLocks noGrp="1"/>
          </p:cNvSpPr>
          <p:nvPr>
            <p:ph idx="1"/>
          </p:nvPr>
        </p:nvSpPr>
        <p:spPr>
          <a:xfrm>
            <a:off x="838199" y="1825625"/>
            <a:ext cx="10737915" cy="1087257"/>
          </a:xfrm>
        </p:spPr>
        <p:txBody>
          <a:bodyPr>
            <a:normAutofit fontScale="92500" lnSpcReduction="20000"/>
          </a:bodyPr>
          <a:lstStyle/>
          <a:p>
            <a:pPr marL="514350" lvl="0" indent="-514350">
              <a:buFont typeface="+mj-lt"/>
              <a:buAutoNum type="alphaLcPeriod"/>
            </a:pPr>
            <a:r>
              <a:rPr lang="en-US" dirty="0"/>
              <a:t>For each circle, calculate the node values, as per </a:t>
            </a:r>
            <a:r>
              <a:rPr lang="en-US" dirty="0" err="1" smtClean="0"/>
              <a:t>expectiminimax</a:t>
            </a:r>
            <a:r>
              <a:rPr lang="en-US" dirty="0" smtClean="0"/>
              <a:t> </a:t>
            </a:r>
            <a:r>
              <a:rPr lang="en-US" dirty="0"/>
              <a:t>definition.</a:t>
            </a:r>
          </a:p>
          <a:p>
            <a:pPr marL="514350" lvl="0" indent="-514350">
              <a:buFont typeface="+mj-lt"/>
              <a:buAutoNum type="alphaLcPeriod"/>
            </a:pPr>
            <a:r>
              <a:rPr lang="en-US" dirty="0"/>
              <a:t>Which action should the min player take</a:t>
            </a:r>
            <a:r>
              <a:rPr lang="en-US" dirty="0" smtClean="0"/>
              <a:t>?</a:t>
            </a:r>
            <a:r>
              <a:rPr lang="en-US" dirty="0"/>
              <a:t> </a:t>
            </a:r>
          </a:p>
          <a:p>
            <a:pPr marL="514350" indent="-514350">
              <a:buFont typeface="+mj-lt"/>
              <a:buAutoNum type="alphaLcPeriod"/>
            </a:pPr>
            <a:endParaRPr lang="en-US" dirty="0"/>
          </a:p>
        </p:txBody>
      </p:sp>
      <p:pic>
        <p:nvPicPr>
          <p:cNvPr id="4" name="Picture 3" descr="https://lh5.googleusercontent.com/Zxb-hfoP3gtbkuPU3qMzBgPjehYm4rkNp_mPdoE6adWkvZbglGfIj1rMHIqDr8eNRbnUe7U49A1t_KMWgNHbsd1-AaoHme9LaHWljl4Irw3qt5CnvLPbGLS4L0-t5xhNhoMG5j50Kg"/>
          <p:cNvPicPr/>
          <p:nvPr/>
        </p:nvPicPr>
        <p:blipFill>
          <a:blip r:embed="rId2">
            <a:extLst>
              <a:ext uri="{28A0092B-C50C-407E-A947-70E740481C1C}">
                <a14:useLocalDpi xmlns:a14="http://schemas.microsoft.com/office/drawing/2010/main" val="0"/>
              </a:ext>
            </a:extLst>
          </a:blip>
          <a:srcRect/>
          <a:stretch>
            <a:fillRect/>
          </a:stretch>
        </p:blipFill>
        <p:spPr bwMode="auto">
          <a:xfrm>
            <a:off x="1611983" y="3133473"/>
            <a:ext cx="9099615" cy="3446437"/>
          </a:xfrm>
          <a:prstGeom prst="rect">
            <a:avLst/>
          </a:prstGeom>
          <a:noFill/>
          <a:ln>
            <a:noFill/>
          </a:ln>
        </p:spPr>
      </p:pic>
    </p:spTree>
    <p:extLst>
      <p:ext uri="{BB962C8B-B14F-4D97-AF65-F5344CB8AC3E}">
        <p14:creationId xmlns:p14="http://schemas.microsoft.com/office/powerpoint/2010/main" val="6391976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 Game Theory</a:t>
            </a:r>
            <a:endParaRPr lang="en-US" dirty="0"/>
          </a:p>
        </p:txBody>
      </p:sp>
      <p:sp>
        <p:nvSpPr>
          <p:cNvPr id="3" name="Content Placeholder 2"/>
          <p:cNvSpPr>
            <a:spLocks noGrp="1"/>
          </p:cNvSpPr>
          <p:nvPr>
            <p:ph idx="1"/>
          </p:nvPr>
        </p:nvSpPr>
        <p:spPr/>
        <p:txBody>
          <a:bodyPr>
            <a:normAutofit/>
          </a:bodyPr>
          <a:lstStyle/>
          <a:p>
            <a:pPr marL="0" indent="0">
              <a:buNone/>
            </a:pPr>
            <a:r>
              <a:rPr lang="en-US" dirty="0"/>
              <a:t>Suppose that both Alice and Bob want to go from one place to another. There are two routes R1 and R2. The utility of a route is inversely proportional to the number of cars on the road. For instance, if both Alice and Bob choose route R1, the utility of R1 for each of them is 1/2. </a:t>
            </a:r>
          </a:p>
          <a:p>
            <a:pPr marL="514350" lvl="0" indent="-514350">
              <a:buFont typeface="+mj-lt"/>
              <a:buAutoNum type="alphaLcPeriod"/>
            </a:pPr>
            <a:r>
              <a:rPr lang="en-US" dirty="0"/>
              <a:t>Write down the payoff matrix.  </a:t>
            </a:r>
          </a:p>
          <a:p>
            <a:pPr marL="514350" lvl="0" indent="-514350">
              <a:buFont typeface="+mj-lt"/>
              <a:buAutoNum type="alphaLcPeriod"/>
            </a:pPr>
            <a:r>
              <a:rPr lang="en-US" dirty="0"/>
              <a:t>Is this a zero-sum game? </a:t>
            </a:r>
          </a:p>
          <a:p>
            <a:pPr marL="514350" lvl="0" indent="-514350">
              <a:buFont typeface="+mj-lt"/>
              <a:buAutoNum type="alphaLcPeriod"/>
            </a:pPr>
            <a:r>
              <a:rPr lang="en-US" dirty="0"/>
              <a:t>Find dominant strategies (if any).</a:t>
            </a:r>
          </a:p>
          <a:p>
            <a:pPr marL="514350" lvl="0" indent="-514350">
              <a:buFont typeface="+mj-lt"/>
              <a:buAutoNum type="alphaLcPeriod"/>
            </a:pPr>
            <a:r>
              <a:rPr lang="en-US" dirty="0"/>
              <a:t>Find pure strategy equilibria (if any).</a:t>
            </a:r>
          </a:p>
          <a:p>
            <a:pPr marL="514350" lvl="0" indent="-514350">
              <a:buFont typeface="+mj-lt"/>
              <a:buAutoNum type="alphaLcPeriod"/>
            </a:pPr>
            <a:r>
              <a:rPr lang="en-US" dirty="0"/>
              <a:t>Find the mixed strategy equilibrium.</a:t>
            </a:r>
          </a:p>
          <a:p>
            <a:pPr marL="514350" indent="-514350">
              <a:buFont typeface="+mj-lt"/>
              <a:buAutoNum type="alphaLcPeriod"/>
            </a:pPr>
            <a:endParaRPr lang="en-US" dirty="0"/>
          </a:p>
        </p:txBody>
      </p:sp>
    </p:spTree>
    <p:extLst>
      <p:ext uri="{BB962C8B-B14F-4D97-AF65-F5344CB8AC3E}">
        <p14:creationId xmlns:p14="http://schemas.microsoft.com/office/powerpoint/2010/main" val="1852444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 Game Theory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54727074"/>
              </p:ext>
            </p:extLst>
          </p:nvPr>
        </p:nvGraphicFramePr>
        <p:xfrm>
          <a:off x="1113745" y="2057896"/>
          <a:ext cx="9780396" cy="3670256"/>
        </p:xfrm>
        <a:graphic>
          <a:graphicData uri="http://schemas.openxmlformats.org/drawingml/2006/table">
            <a:tbl>
              <a:tblPr firstRow="1" firstCol="1" bandRow="1">
                <a:tableStyleId>{5C22544A-7EE6-4342-B048-85BDC9FD1C3A}</a:tableStyleId>
              </a:tblPr>
              <a:tblGrid>
                <a:gridCol w="2445099"/>
                <a:gridCol w="2445099"/>
                <a:gridCol w="2445099"/>
                <a:gridCol w="2445099"/>
              </a:tblGrid>
              <a:tr h="917564">
                <a:tc>
                  <a:txBody>
                    <a:bodyPr/>
                    <a:lstStyle/>
                    <a:p>
                      <a:pPr marL="0" marR="0" algn="ctr">
                        <a:lnSpc>
                          <a:spcPct val="115000"/>
                        </a:lnSpc>
                        <a:spcBef>
                          <a:spcPts val="0"/>
                        </a:spcBef>
                        <a:spcAft>
                          <a:spcPts val="0"/>
                        </a:spcAft>
                      </a:pPr>
                      <a:r>
                        <a:rPr lang="en-US" sz="2800" dirty="0">
                          <a:effectLst/>
                        </a:rPr>
                        <a:t> </a:t>
                      </a:r>
                      <a:endParaRPr lang="en-US" sz="2800" dirty="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gridSpan="3">
                  <a:txBody>
                    <a:bodyPr/>
                    <a:lstStyle/>
                    <a:p>
                      <a:pPr marL="0" marR="0" algn="ctr">
                        <a:lnSpc>
                          <a:spcPct val="115000"/>
                        </a:lnSpc>
                        <a:spcBef>
                          <a:spcPts val="0"/>
                        </a:spcBef>
                        <a:spcAft>
                          <a:spcPts val="1000"/>
                        </a:spcAft>
                      </a:pPr>
                      <a:r>
                        <a:rPr lang="en-US" sz="2800">
                          <a:effectLst/>
                        </a:rPr>
                        <a:t>Alice</a:t>
                      </a:r>
                      <a:endParaRPr lang="en-US" sz="280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hMerge="1">
                  <a:txBody>
                    <a:bodyPr/>
                    <a:lstStyle/>
                    <a:p>
                      <a:endParaRPr lang="en-US"/>
                    </a:p>
                  </a:txBody>
                  <a:tcPr/>
                </a:tc>
                <a:tc hMerge="1">
                  <a:txBody>
                    <a:bodyPr/>
                    <a:lstStyle/>
                    <a:p>
                      <a:endParaRPr lang="en-US"/>
                    </a:p>
                  </a:txBody>
                  <a:tcPr/>
                </a:tc>
              </a:tr>
              <a:tr h="917564">
                <a:tc rowSpan="3">
                  <a:txBody>
                    <a:bodyPr/>
                    <a:lstStyle/>
                    <a:p>
                      <a:pPr marL="0" marR="0" algn="ctr">
                        <a:lnSpc>
                          <a:spcPct val="115000"/>
                        </a:lnSpc>
                        <a:spcBef>
                          <a:spcPts val="0"/>
                        </a:spcBef>
                        <a:spcAft>
                          <a:spcPts val="0"/>
                        </a:spcAft>
                      </a:pPr>
                      <a:r>
                        <a:rPr lang="en-US" sz="2800" dirty="0">
                          <a:effectLst/>
                        </a:rPr>
                        <a:t> </a:t>
                      </a:r>
                    </a:p>
                    <a:p>
                      <a:pPr marL="0" marR="0" algn="ctr">
                        <a:lnSpc>
                          <a:spcPct val="115000"/>
                        </a:lnSpc>
                        <a:spcBef>
                          <a:spcPts val="0"/>
                        </a:spcBef>
                        <a:spcAft>
                          <a:spcPts val="0"/>
                        </a:spcAft>
                      </a:pPr>
                      <a:r>
                        <a:rPr lang="en-US" sz="2800" dirty="0">
                          <a:effectLst/>
                        </a:rPr>
                        <a:t>Bob</a:t>
                      </a:r>
                      <a:endParaRPr lang="en-US" sz="2800" dirty="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2800" dirty="0">
                          <a:effectLst/>
                        </a:rPr>
                        <a:t> </a:t>
                      </a:r>
                      <a:endParaRPr lang="en-US" sz="2800" dirty="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2800" dirty="0">
                          <a:effectLst/>
                        </a:rPr>
                        <a:t>R1</a:t>
                      </a:r>
                      <a:endParaRPr lang="en-US" sz="2800" dirty="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algn="ctr">
                        <a:lnSpc>
                          <a:spcPct val="115000"/>
                        </a:lnSpc>
                        <a:spcBef>
                          <a:spcPts val="0"/>
                        </a:spcBef>
                        <a:spcAft>
                          <a:spcPts val="1000"/>
                        </a:spcAft>
                      </a:pPr>
                      <a:r>
                        <a:rPr lang="en-US" sz="2800" dirty="0">
                          <a:effectLst/>
                        </a:rPr>
                        <a:t>R2</a:t>
                      </a:r>
                      <a:endParaRPr lang="en-US" sz="2800" dirty="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r>
              <a:tr h="917564">
                <a:tc vMerge="1">
                  <a:txBody>
                    <a:bodyPr/>
                    <a:lstStyle/>
                    <a:p>
                      <a:endParaRPr lang="en-US"/>
                    </a:p>
                  </a:txBody>
                  <a:tcPr/>
                </a:tc>
                <a:tc>
                  <a:txBody>
                    <a:bodyPr/>
                    <a:lstStyle/>
                    <a:p>
                      <a:pPr marL="0" marR="0" algn="ctr">
                        <a:lnSpc>
                          <a:spcPct val="115000"/>
                        </a:lnSpc>
                        <a:spcBef>
                          <a:spcPts val="0"/>
                        </a:spcBef>
                        <a:spcAft>
                          <a:spcPts val="0"/>
                        </a:spcAft>
                      </a:pPr>
                      <a:r>
                        <a:rPr lang="en-US" sz="2800">
                          <a:effectLst/>
                        </a:rPr>
                        <a:t>R1</a:t>
                      </a:r>
                      <a:endParaRPr lang="en-US" sz="280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2800">
                          <a:effectLst/>
                        </a:rPr>
                        <a:t>(1/2, 1/2)</a:t>
                      </a:r>
                      <a:endParaRPr lang="en-US" sz="280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algn="ctr">
                        <a:lnSpc>
                          <a:spcPct val="115000"/>
                        </a:lnSpc>
                        <a:spcBef>
                          <a:spcPts val="0"/>
                        </a:spcBef>
                        <a:spcAft>
                          <a:spcPts val="1000"/>
                        </a:spcAft>
                      </a:pPr>
                      <a:r>
                        <a:rPr lang="en-US" sz="2800" dirty="0">
                          <a:effectLst/>
                        </a:rPr>
                        <a:t>(1, 1)</a:t>
                      </a:r>
                      <a:endParaRPr lang="en-US" sz="2800" dirty="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r>
              <a:tr h="917564">
                <a:tc vMerge="1">
                  <a:txBody>
                    <a:bodyPr/>
                    <a:lstStyle/>
                    <a:p>
                      <a:endParaRPr lang="en-US"/>
                    </a:p>
                  </a:txBody>
                  <a:tcPr/>
                </a:tc>
                <a:tc>
                  <a:txBody>
                    <a:bodyPr/>
                    <a:lstStyle/>
                    <a:p>
                      <a:pPr marL="0" marR="0" algn="ctr">
                        <a:lnSpc>
                          <a:spcPct val="115000"/>
                        </a:lnSpc>
                        <a:spcBef>
                          <a:spcPts val="0"/>
                        </a:spcBef>
                        <a:spcAft>
                          <a:spcPts val="0"/>
                        </a:spcAft>
                      </a:pPr>
                      <a:r>
                        <a:rPr lang="en-US" sz="2800">
                          <a:effectLst/>
                        </a:rPr>
                        <a:t>R2</a:t>
                      </a:r>
                      <a:endParaRPr lang="en-US" sz="280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2800">
                          <a:effectLst/>
                        </a:rPr>
                        <a:t>(1, 1)</a:t>
                      </a:r>
                      <a:endParaRPr lang="en-US" sz="280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algn="ctr">
                        <a:lnSpc>
                          <a:spcPct val="115000"/>
                        </a:lnSpc>
                        <a:spcBef>
                          <a:spcPts val="0"/>
                        </a:spcBef>
                        <a:spcAft>
                          <a:spcPts val="1000"/>
                        </a:spcAft>
                      </a:pPr>
                      <a:r>
                        <a:rPr lang="en-US" sz="2800" dirty="0">
                          <a:effectLst/>
                        </a:rPr>
                        <a:t>(1/2, 1/2)</a:t>
                      </a:r>
                      <a:endParaRPr lang="en-US" sz="2800" dirty="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r>
            </a:tbl>
          </a:graphicData>
        </a:graphic>
      </p:graphicFrame>
      <p:sp>
        <p:nvSpPr>
          <p:cNvPr id="5" name="Rectangle 1"/>
          <p:cNvSpPr>
            <a:spLocks noChangeArrowheads="1"/>
          </p:cNvSpPr>
          <p:nvPr/>
        </p:nvSpPr>
        <p:spPr bwMode="auto">
          <a:xfrm>
            <a:off x="-2399075" y="-766919"/>
            <a:ext cx="19807042" cy="1692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461914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Intro to AI</a:t>
            </a:r>
          </a:p>
          <a:p>
            <a:pPr marL="514350" indent="-514350">
              <a:buFont typeface="+mj-lt"/>
              <a:buAutoNum type="arabicPeriod"/>
            </a:pPr>
            <a:r>
              <a:rPr lang="en-US" dirty="0" smtClean="0"/>
              <a:t>Search</a:t>
            </a:r>
          </a:p>
          <a:p>
            <a:pPr marL="514350" indent="-514350">
              <a:buFont typeface="+mj-lt"/>
              <a:buAutoNum type="arabicPeriod"/>
            </a:pPr>
            <a:r>
              <a:rPr lang="en-US" dirty="0" smtClean="0"/>
              <a:t>Constraint Satisfaction Problems</a:t>
            </a:r>
          </a:p>
          <a:p>
            <a:pPr marL="514350" indent="-514350">
              <a:buFont typeface="+mj-lt"/>
              <a:buAutoNum type="arabicPeriod"/>
            </a:pPr>
            <a:r>
              <a:rPr lang="en-US" dirty="0" smtClean="0"/>
              <a:t>Games</a:t>
            </a:r>
          </a:p>
          <a:p>
            <a:pPr marL="514350" indent="-514350">
              <a:buFont typeface="+mj-lt"/>
              <a:buAutoNum type="arabicPeriod"/>
            </a:pPr>
            <a:r>
              <a:rPr lang="en-US" dirty="0" smtClean="0"/>
              <a:t>Game Theory</a:t>
            </a:r>
          </a:p>
          <a:p>
            <a:pPr marL="514350" indent="-514350">
              <a:buFont typeface="+mj-lt"/>
              <a:buAutoNum type="arabicPeriod"/>
            </a:pPr>
            <a:r>
              <a:rPr lang="en-US" dirty="0" smtClean="0"/>
              <a:t>Planning</a:t>
            </a:r>
            <a:endParaRPr lang="en-US" dirty="0"/>
          </a:p>
        </p:txBody>
      </p:sp>
    </p:spTree>
    <p:extLst>
      <p:ext uri="{BB962C8B-B14F-4D97-AF65-F5344CB8AC3E}">
        <p14:creationId xmlns:p14="http://schemas.microsoft.com/office/powerpoint/2010/main" val="29229415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Intro to AI</a:t>
            </a:r>
            <a:endParaRPr lang="en-US" dirty="0"/>
          </a:p>
        </p:txBody>
      </p:sp>
      <p:sp>
        <p:nvSpPr>
          <p:cNvPr id="3" name="Content Placeholder 2"/>
          <p:cNvSpPr>
            <a:spLocks noGrp="1"/>
          </p:cNvSpPr>
          <p:nvPr>
            <p:ph idx="1"/>
          </p:nvPr>
        </p:nvSpPr>
        <p:spPr>
          <a:xfrm>
            <a:off x="828773" y="1825625"/>
            <a:ext cx="10515600" cy="4351338"/>
          </a:xfrm>
        </p:spPr>
        <p:txBody>
          <a:bodyPr>
            <a:normAutofit/>
          </a:bodyPr>
          <a:lstStyle/>
          <a:p>
            <a:r>
              <a:rPr lang="en-US" dirty="0" smtClean="0"/>
              <a:t>AI = human thought, human action, rational thought, rational action?</a:t>
            </a:r>
            <a:endParaRPr lang="en-US" dirty="0"/>
          </a:p>
          <a:p>
            <a:r>
              <a:rPr lang="en-US" dirty="0"/>
              <a:t>Turing test: pros and cons, alternatives</a:t>
            </a:r>
          </a:p>
          <a:p>
            <a:r>
              <a:rPr lang="en-US" dirty="0"/>
              <a:t>Rationality</a:t>
            </a:r>
          </a:p>
          <a:p>
            <a:r>
              <a:rPr lang="en-US" dirty="0"/>
              <a:t>Utility, expected utility</a:t>
            </a:r>
          </a:p>
          <a:p>
            <a:r>
              <a:rPr lang="en-US" dirty="0" smtClean="0"/>
              <a:t>Agent = PEAS (performance, environment, actions, sensors) </a:t>
            </a:r>
            <a:endParaRPr lang="en-US" dirty="0"/>
          </a:p>
          <a:p>
            <a:r>
              <a:rPr lang="en-US" dirty="0"/>
              <a:t>Environment characteristics: fully vs. partially observable, deterministic vs. stochastic, episodic vs. sequential, static vs. dynamic, discrete vs. continuous, single-agent vs. multi-agent, known vs. unknown</a:t>
            </a:r>
          </a:p>
        </p:txBody>
      </p:sp>
    </p:spTree>
    <p:extLst>
      <p:ext uri="{BB962C8B-B14F-4D97-AF65-F5344CB8AC3E}">
        <p14:creationId xmlns:p14="http://schemas.microsoft.com/office/powerpoint/2010/main" val="11777239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Search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Search </a:t>
            </a:r>
            <a:r>
              <a:rPr lang="en-US" dirty="0"/>
              <a:t>problem formulation: initial state, actions, transition model, goal state, path cost, state space</a:t>
            </a:r>
          </a:p>
          <a:p>
            <a:r>
              <a:rPr lang="en-US" dirty="0"/>
              <a:t>Tree search </a:t>
            </a:r>
            <a:r>
              <a:rPr lang="en-US" dirty="0" smtClean="0"/>
              <a:t>algorithm: </a:t>
            </a:r>
            <a:r>
              <a:rPr lang="en-US" dirty="0"/>
              <a:t>frontier, search strategy, repeated state detection</a:t>
            </a:r>
          </a:p>
          <a:p>
            <a:r>
              <a:rPr lang="en-US" dirty="0"/>
              <a:t>Evaluation of search strategies: completeness, optimality, time complexity, space complexity </a:t>
            </a:r>
          </a:p>
          <a:p>
            <a:r>
              <a:rPr lang="en-US" dirty="0" smtClean="0"/>
              <a:t>Uninformed search: BFS, UCS, DFS, IDS (breadth-first </a:t>
            </a:r>
            <a:r>
              <a:rPr lang="en-US" dirty="0"/>
              <a:t>search, uniform cost search, depth-first search, iterative deepening </a:t>
            </a:r>
            <a:r>
              <a:rPr lang="en-US" dirty="0" smtClean="0"/>
              <a:t>search) </a:t>
            </a:r>
            <a:endParaRPr lang="en-US" dirty="0"/>
          </a:p>
          <a:p>
            <a:r>
              <a:rPr lang="en-US" dirty="0"/>
              <a:t>Informed </a:t>
            </a:r>
            <a:r>
              <a:rPr lang="en-US" dirty="0" smtClean="0"/>
              <a:t>search: </a:t>
            </a:r>
            <a:r>
              <a:rPr lang="en-US" dirty="0"/>
              <a:t>greedy best-first, A*, weighted A* </a:t>
            </a:r>
          </a:p>
          <a:p>
            <a:r>
              <a:rPr lang="en-US" dirty="0"/>
              <a:t>Heuristics: admissibility, consistency, dominance </a:t>
            </a:r>
          </a:p>
          <a:p>
            <a:r>
              <a:rPr lang="en-US" dirty="0"/>
              <a:t>Optimality of A*</a:t>
            </a:r>
          </a:p>
        </p:txBody>
      </p:sp>
    </p:spTree>
    <p:extLst>
      <p:ext uri="{BB962C8B-B14F-4D97-AF65-F5344CB8AC3E}">
        <p14:creationId xmlns:p14="http://schemas.microsoft.com/office/powerpoint/2010/main" val="32905107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Constraint Satisfaction Problems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dirty="0" smtClean="0"/>
                  <a:t>Backtracking </a:t>
                </a:r>
                <a:r>
                  <a:rPr lang="en-US" dirty="0"/>
                  <a:t>search </a:t>
                </a:r>
                <a:r>
                  <a:rPr lang="en-US" dirty="0" smtClean="0"/>
                  <a:t>(BTS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smtClean="0"/>
                  <a:t> DFS) vs. Local search (</a:t>
                </a:r>
                <a14:m>
                  <m:oMath xmlns:m="http://schemas.openxmlformats.org/officeDocument/2006/math">
                    <m:r>
                      <a:rPr lang="en-US" i="1" smtClean="0">
                        <a:latin typeface="Cambria Math" panose="02040503050406030204" pitchFamily="18" charset="0"/>
                        <a:ea typeface="Cambria Math" panose="02040503050406030204" pitchFamily="18" charset="0"/>
                      </a:rPr>
                      <m:t>∈ </m:t>
                    </m:r>
                  </m:oMath>
                </a14:m>
                <a:r>
                  <a:rPr lang="en-US" dirty="0" smtClean="0"/>
                  <a:t>hill-climbing)</a:t>
                </a:r>
                <a:endParaRPr lang="en-US" dirty="0"/>
              </a:p>
              <a:p>
                <a:r>
                  <a:rPr lang="en-US" dirty="0" smtClean="0"/>
                  <a:t>BTS Heuristics</a:t>
                </a:r>
                <a:r>
                  <a:rPr lang="en-US" dirty="0"/>
                  <a:t>: most </a:t>
                </a:r>
                <a:r>
                  <a:rPr lang="en-US" dirty="0" smtClean="0"/>
                  <a:t>constrained </a:t>
                </a:r>
                <a:r>
                  <a:rPr lang="en-US" dirty="0"/>
                  <a:t>variable, least constraining value </a:t>
                </a:r>
              </a:p>
              <a:p>
                <a:r>
                  <a:rPr lang="en-US" dirty="0"/>
                  <a:t>Forward checking, constraint propagation, arc consistency </a:t>
                </a:r>
              </a:p>
              <a:p>
                <a:r>
                  <a:rPr lang="en-US" dirty="0"/>
                  <a:t>Tree-structured </a:t>
                </a:r>
                <a:r>
                  <a:rPr lang="en-US" dirty="0" smtClean="0"/>
                  <a:t>CSPs</a:t>
                </a:r>
                <a:endParaRPr lang="en-US" dirty="0"/>
              </a:p>
              <a:p>
                <a:r>
                  <a:rPr lang="en-US" dirty="0" smtClean="0"/>
                  <a:t>Boolean satisfiability (SAT) </a:t>
                </a:r>
                <a:r>
                  <a:rPr lang="en-US" dirty="0"/>
                  <a:t>problem, NP-completeness</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36883219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Games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Zero-sum </a:t>
            </a:r>
            <a:r>
              <a:rPr lang="en-US" dirty="0"/>
              <a:t>games </a:t>
            </a:r>
          </a:p>
          <a:p>
            <a:r>
              <a:rPr lang="en-US" dirty="0"/>
              <a:t>Game tree </a:t>
            </a:r>
          </a:p>
          <a:p>
            <a:r>
              <a:rPr lang="en-US" dirty="0"/>
              <a:t>Minimax strategy, minimax search</a:t>
            </a:r>
          </a:p>
          <a:p>
            <a:r>
              <a:rPr lang="en-US" dirty="0"/>
              <a:t>Alpha-beta pruning </a:t>
            </a:r>
          </a:p>
          <a:p>
            <a:r>
              <a:rPr lang="en-US" dirty="0"/>
              <a:t>Evaluation functions </a:t>
            </a:r>
          </a:p>
          <a:p>
            <a:r>
              <a:rPr lang="en-US" dirty="0"/>
              <a:t>Quiescence search, horizon effect </a:t>
            </a:r>
          </a:p>
          <a:p>
            <a:r>
              <a:rPr lang="en-US" dirty="0"/>
              <a:t>Monte Carlo tree search, </a:t>
            </a:r>
            <a:r>
              <a:rPr lang="en-US" dirty="0" err="1"/>
              <a:t>AlphaGo</a:t>
            </a:r>
            <a:r>
              <a:rPr lang="en-US" dirty="0"/>
              <a:t> </a:t>
            </a:r>
          </a:p>
          <a:p>
            <a:r>
              <a:rPr lang="en-US" dirty="0"/>
              <a:t>Stochastic games, </a:t>
            </a:r>
            <a:r>
              <a:rPr lang="en-US" dirty="0" err="1"/>
              <a:t>expectiminimax</a:t>
            </a:r>
            <a:r>
              <a:rPr lang="en-US" dirty="0"/>
              <a:t> </a:t>
            </a:r>
          </a:p>
          <a:p>
            <a:r>
              <a:rPr lang="en-US" dirty="0"/>
              <a:t>Partially observable games</a:t>
            </a:r>
            <a:br>
              <a:rPr lang="en-US" dirty="0"/>
            </a:br>
            <a:endParaRPr lang="en-US" dirty="0"/>
          </a:p>
        </p:txBody>
      </p:sp>
    </p:spTree>
    <p:extLst>
      <p:ext uri="{BB962C8B-B14F-4D97-AF65-F5344CB8AC3E}">
        <p14:creationId xmlns:p14="http://schemas.microsoft.com/office/powerpoint/2010/main" val="22033524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Game Theory</a:t>
            </a:r>
            <a:endParaRPr lang="en-US" dirty="0"/>
          </a:p>
        </p:txBody>
      </p:sp>
      <p:sp>
        <p:nvSpPr>
          <p:cNvPr id="3" name="Content Placeholder 2"/>
          <p:cNvSpPr>
            <a:spLocks noGrp="1"/>
          </p:cNvSpPr>
          <p:nvPr>
            <p:ph idx="1"/>
          </p:nvPr>
        </p:nvSpPr>
        <p:spPr/>
        <p:txBody>
          <a:bodyPr/>
          <a:lstStyle/>
          <a:p>
            <a:r>
              <a:rPr lang="en-US" dirty="0" smtClean="0"/>
              <a:t>Normal </a:t>
            </a:r>
            <a:r>
              <a:rPr lang="en-US" dirty="0"/>
              <a:t>form representation </a:t>
            </a:r>
          </a:p>
          <a:p>
            <a:r>
              <a:rPr lang="en-US" dirty="0"/>
              <a:t>Dominant strategy </a:t>
            </a:r>
          </a:p>
          <a:p>
            <a:r>
              <a:rPr lang="en-US" dirty="0"/>
              <a:t>Nash equilibrium (pure and mixed strategy) </a:t>
            </a:r>
          </a:p>
          <a:p>
            <a:r>
              <a:rPr lang="en-US" dirty="0"/>
              <a:t>Pareto optimality </a:t>
            </a:r>
          </a:p>
          <a:p>
            <a:r>
              <a:rPr lang="en-US" dirty="0"/>
              <a:t>Examples of games: Prisoner’s Dilemma, Stag Hunt, Game of Chicken</a:t>
            </a:r>
          </a:p>
          <a:p>
            <a:r>
              <a:rPr lang="en-US" dirty="0"/>
              <a:t>Mechanism design: auctions, regulation</a:t>
            </a:r>
            <a:br>
              <a:rPr lang="en-US" dirty="0"/>
            </a:br>
            <a:endParaRPr lang="en-US" dirty="0"/>
          </a:p>
        </p:txBody>
      </p:sp>
    </p:spTree>
    <p:extLst>
      <p:ext uri="{BB962C8B-B14F-4D97-AF65-F5344CB8AC3E}">
        <p14:creationId xmlns:p14="http://schemas.microsoft.com/office/powerpoint/2010/main" val="33061193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Planning</a:t>
            </a:r>
            <a:endParaRPr lang="en-US" dirty="0"/>
          </a:p>
        </p:txBody>
      </p:sp>
      <p:sp>
        <p:nvSpPr>
          <p:cNvPr id="3" name="Content Placeholder 2"/>
          <p:cNvSpPr>
            <a:spLocks noGrp="1"/>
          </p:cNvSpPr>
          <p:nvPr>
            <p:ph idx="1"/>
          </p:nvPr>
        </p:nvSpPr>
        <p:spPr/>
        <p:txBody>
          <a:bodyPr/>
          <a:lstStyle/>
          <a:p>
            <a:r>
              <a:rPr lang="en-US" dirty="0"/>
              <a:t>Situation space vs. plan space planners</a:t>
            </a:r>
          </a:p>
          <a:p>
            <a:r>
              <a:rPr lang="en-US" dirty="0"/>
              <a:t>Interleaved vs. non-interleaved planners</a:t>
            </a:r>
          </a:p>
          <a:p>
            <a:r>
              <a:rPr lang="en-US" dirty="0"/>
              <a:t>Partial order plan</a:t>
            </a:r>
          </a:p>
          <a:p>
            <a:r>
              <a:rPr lang="en-US" dirty="0"/>
              <a:t>Complexity of planning</a:t>
            </a:r>
          </a:p>
          <a:p>
            <a:endParaRPr lang="en-US" dirty="0"/>
          </a:p>
        </p:txBody>
      </p:sp>
    </p:spTree>
    <p:extLst>
      <p:ext uri="{BB962C8B-B14F-4D97-AF65-F5344CB8AC3E}">
        <p14:creationId xmlns:p14="http://schemas.microsoft.com/office/powerpoint/2010/main" val="30254407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986</Words>
  <Application>Microsoft Office PowerPoint</Application>
  <PresentationFormat>Widescreen</PresentationFormat>
  <Paragraphs>134</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MS Mincho</vt:lpstr>
      <vt:lpstr>Arial</vt:lpstr>
      <vt:lpstr>Calibri</vt:lpstr>
      <vt:lpstr>Calibri Light</vt:lpstr>
      <vt:lpstr>Cambria</vt:lpstr>
      <vt:lpstr>Cambria Math</vt:lpstr>
      <vt:lpstr>Office Theme</vt:lpstr>
      <vt:lpstr>CS440/ECE448 Midterm Review Fall 2016</vt:lpstr>
      <vt:lpstr>Things to know</vt:lpstr>
      <vt:lpstr>Topics</vt:lpstr>
      <vt:lpstr>1. Intro to AI</vt:lpstr>
      <vt:lpstr>2. Search</vt:lpstr>
      <vt:lpstr>3. Constraint Satisfaction Problems</vt:lpstr>
      <vt:lpstr>4. Games</vt:lpstr>
      <vt:lpstr>5. Game Theory</vt:lpstr>
      <vt:lpstr>6. Planning</vt:lpstr>
      <vt:lpstr>Review Exam Questions</vt:lpstr>
      <vt:lpstr>1. Environment, 2. State, 3. Tree Search</vt:lpstr>
      <vt:lpstr>4. Mazes</vt:lpstr>
      <vt:lpstr>5, 6, 7: Heuristics</vt:lpstr>
      <vt:lpstr>8. Maze complexity</vt:lpstr>
      <vt:lpstr>9. BFS vs DFS vs UCS vs A*</vt:lpstr>
      <vt:lpstr>9. BFS vs DFS vs UCS vs A*</vt:lpstr>
      <vt:lpstr>10. Tree-structured CSP</vt:lpstr>
      <vt:lpstr>11. Complexity</vt:lpstr>
      <vt:lpstr>12, 13. Randomness, Information, Nash Equilibrium, Minimax</vt:lpstr>
      <vt:lpstr>14. Expectiminimax</vt:lpstr>
      <vt:lpstr>15. Game Theory</vt:lpstr>
      <vt:lpstr>15. Game Theory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CS440/ECE448 Midterm Review Fall 2016</dc:title>
  <dc:creator>Mark Hasegawa-Johnson</dc:creator>
  <cp:lastModifiedBy>Mark Hasegawa-Johnson</cp:lastModifiedBy>
  <cp:revision>8</cp:revision>
  <dcterms:created xsi:type="dcterms:W3CDTF">2016-10-11T03:46:30Z</dcterms:created>
  <dcterms:modified xsi:type="dcterms:W3CDTF">2016-10-11T04:33:33Z</dcterms:modified>
</cp:coreProperties>
</file>