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34" r:id="rId2"/>
    <p:sldId id="257" r:id="rId3"/>
    <p:sldId id="279" r:id="rId4"/>
    <p:sldId id="280" r:id="rId5"/>
    <p:sldId id="282" r:id="rId6"/>
    <p:sldId id="285" r:id="rId7"/>
    <p:sldId id="283" r:id="rId8"/>
    <p:sldId id="284" r:id="rId9"/>
    <p:sldId id="286" r:id="rId10"/>
    <p:sldId id="287" r:id="rId11"/>
    <p:sldId id="288" r:id="rId12"/>
    <p:sldId id="290" r:id="rId13"/>
    <p:sldId id="292" r:id="rId14"/>
    <p:sldId id="293" r:id="rId15"/>
    <p:sldId id="294" r:id="rId16"/>
    <p:sldId id="291" r:id="rId17"/>
    <p:sldId id="295" r:id="rId18"/>
    <p:sldId id="296" r:id="rId19"/>
    <p:sldId id="298" r:id="rId20"/>
    <p:sldId id="299" r:id="rId21"/>
    <p:sldId id="300" r:id="rId22"/>
    <p:sldId id="297" r:id="rId23"/>
    <p:sldId id="301" r:id="rId24"/>
    <p:sldId id="302" r:id="rId25"/>
    <p:sldId id="303" r:id="rId26"/>
    <p:sldId id="305" r:id="rId27"/>
    <p:sldId id="307" r:id="rId28"/>
    <p:sldId id="306" r:id="rId29"/>
    <p:sldId id="308" r:id="rId30"/>
    <p:sldId id="309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0" r:id="rId39"/>
    <p:sldId id="336" r:id="rId40"/>
    <p:sldId id="318" r:id="rId41"/>
    <p:sldId id="319" r:id="rId42"/>
    <p:sldId id="321" r:id="rId43"/>
    <p:sldId id="322" r:id="rId44"/>
    <p:sldId id="323" r:id="rId45"/>
    <p:sldId id="324" r:id="rId46"/>
    <p:sldId id="335" r:id="rId47"/>
    <p:sldId id="325" r:id="rId48"/>
    <p:sldId id="326" r:id="rId49"/>
    <p:sldId id="327" r:id="rId50"/>
    <p:sldId id="328" r:id="rId51"/>
    <p:sldId id="333" r:id="rId52"/>
    <p:sldId id="332" r:id="rId53"/>
    <p:sldId id="329" r:id="rId54"/>
    <p:sldId id="330" r:id="rId55"/>
    <p:sldId id="331" r:id="rId56"/>
    <p:sldId id="337" r:id="rId57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60"/>
  </p:normalViewPr>
  <p:slideViewPr>
    <p:cSldViewPr>
      <p:cViewPr varScale="1">
        <p:scale>
          <a:sx n="95" d="100"/>
          <a:sy n="95" d="100"/>
        </p:scale>
        <p:origin x="-1112" y="-112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07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6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70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59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9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61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17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79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88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27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74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166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812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64F64-9FF7-8B40-9C80-0BE8153D9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2016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</a:t>
            </a:r>
            <a:r>
              <a:rPr lang="en-US" sz="39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4000" dirty="0" smtClean="0"/>
              <a:t>Oct 20, 2016</a:t>
            </a:r>
            <a:endParaRPr lang="en-US" sz="3900" dirty="0"/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18: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 smtClean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 Using Semaphores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wait(S);</a:t>
            </a: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 smtClean="0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/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 end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signal(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shared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wait(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);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signal(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2923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In a distributed system, cannot share variables like semaphores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So how do we support mutual exclusion in a distributed system?</a:t>
            </a: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72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a typeface="ＭＳ Ｐゴシック" charset="0"/>
              </a:rPr>
              <a:t>Before solving any problem, specify its System Model:</a:t>
            </a:r>
            <a:endParaRPr lang="en-US" sz="2800" dirty="0">
              <a:ea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 smtClean="0">
                <a:ea typeface="ＭＳ Ｐゴシック" charset="0"/>
              </a:rPr>
              <a:t>Messages </a:t>
            </a:r>
            <a:r>
              <a:rPr lang="en-US" sz="2400" dirty="0">
                <a:ea typeface="ＭＳ Ｐゴシック" charset="0"/>
              </a:rPr>
              <a:t>are eventually delivered to </a:t>
            </a:r>
            <a:r>
              <a:rPr lang="en-US" sz="2400" dirty="0" smtClean="0">
                <a:ea typeface="ＭＳ Ｐゴシック" charset="0"/>
              </a:rPr>
              <a:t>recipient, and </a:t>
            </a:r>
            <a:r>
              <a:rPr lang="en-US" altLang="ja-JP" sz="2400" dirty="0">
                <a:ea typeface="ＭＳ Ｐゴシック" charset="0"/>
              </a:rPr>
              <a:t>in FIFO </a:t>
            </a:r>
            <a:r>
              <a:rPr lang="en-US" altLang="ja-JP" sz="2400" dirty="0" smtClean="0">
                <a:ea typeface="ＭＳ Ｐゴシック" charset="0"/>
              </a:rPr>
              <a:t>(First In First Out) order</a:t>
            </a:r>
            <a:r>
              <a:rPr lang="en-US" altLang="ja-JP" sz="2400" dirty="0">
                <a:ea typeface="ＭＳ Ｐゴシック" charset="0"/>
              </a:rPr>
              <a:t>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</a:t>
            </a:r>
            <a:r>
              <a:rPr lang="en-US" sz="2400" dirty="0" smtClean="0">
                <a:ea typeface="ＭＳ Ｐゴシック" charset="0"/>
              </a:rPr>
              <a:t>.</a:t>
            </a:r>
          </a:p>
          <a:p>
            <a:pPr lvl="2"/>
            <a:r>
              <a:rPr lang="en-US" sz="2400" dirty="0" smtClean="0">
                <a:ea typeface="ＭＳ Ｐゴシック" charset="0"/>
              </a:rPr>
              <a:t>Fault-tolerant variants exist in literature.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3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518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Use one of our election algorithms!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</a:t>
            </a:r>
            <a:r>
              <a:rPr lang="en-US" b="1" dirty="0" smtClean="0">
                <a:ea typeface="ＭＳ Ｐゴシック" charset="0"/>
              </a:rPr>
              <a:t>queue </a:t>
            </a:r>
            <a:r>
              <a:rPr lang="en-US" dirty="0" smtClean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special </a:t>
            </a:r>
            <a:r>
              <a:rPr lang="en-US" b="1" dirty="0" smtClean="0">
                <a:ea typeface="ＭＳ Ｐゴシック" charset="0"/>
              </a:rPr>
              <a:t>token </a:t>
            </a:r>
            <a:r>
              <a:rPr lang="en-US" dirty="0" smtClean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a request to master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Wait for token from master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back token to master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request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(master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end token to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</a:t>
            </a:r>
            <a:r>
              <a:rPr lang="en-US" b="1" dirty="0" smtClean="0">
                <a:ea typeface="ＭＳ Ｐゴシック" charset="0"/>
              </a:rPr>
              <a:t>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Add P</a:t>
            </a:r>
            <a:r>
              <a:rPr lang="en-US" i="1" dirty="0" smtClean="0">
                <a:ea typeface="ＭＳ Ｐゴシック" charset="0"/>
              </a:rPr>
              <a:t>i </a:t>
            </a:r>
            <a:r>
              <a:rPr lang="en-US" dirty="0" smtClean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token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 smtClean="0">
                <a:ea typeface="ＭＳ Ｐゴシック" charset="0"/>
              </a:rPr>
              <a:t>Dequeue</a:t>
            </a:r>
            <a:r>
              <a:rPr lang="en-US" dirty="0" smtClean="0">
                <a:ea typeface="ＭＳ Ｐゴシック" charset="0"/>
              </a:rPr>
              <a:t> head of queue (say </a:t>
            </a:r>
            <a:r>
              <a:rPr lang="en-US" dirty="0" err="1" smtClean="0">
                <a:ea typeface="ＭＳ Ｐゴシック" charset="0"/>
              </a:rPr>
              <a:t>P</a:t>
            </a:r>
            <a:r>
              <a:rPr lang="en-US" i="1" dirty="0" err="1" smtClean="0">
                <a:ea typeface="ＭＳ Ｐゴシック" charset="0"/>
              </a:rPr>
              <a:t>j</a:t>
            </a:r>
            <a:r>
              <a:rPr lang="en-US" dirty="0" smtClean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Exactly one token</a:t>
            </a:r>
            <a:endParaRPr lang="en-US" sz="24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With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 in system, queue has at most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If each process exits CS eventually and no failures, </a:t>
            </a: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guaranteed</a:t>
            </a:r>
            <a:endParaRPr lang="en-US" sz="2400" dirty="0">
              <a:ea typeface="ＭＳ Ｐゴシック" charset="0"/>
            </a:endParaRPr>
          </a:p>
          <a:p>
            <a:pPr>
              <a:buClr>
                <a:srgbClr val="037C03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FIFO Ordering is guaranteed, in order of requests received at master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 smtClean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3200" dirty="0">
                <a:ea typeface="ＭＳ Ｐゴシック" charset="0"/>
              </a:rPr>
              <a:t>: the total number of messages sent in each </a:t>
            </a:r>
            <a:r>
              <a:rPr lang="en-US" sz="3200" i="1" dirty="0" smtClean="0">
                <a:ea typeface="ＭＳ Ｐゴシック" charset="0"/>
              </a:rPr>
              <a:t>enter</a:t>
            </a:r>
            <a:r>
              <a:rPr lang="en-US" sz="3200" dirty="0" smtClean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</a:rPr>
              <a:t>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 smtClean="0">
                <a:ea typeface="ＭＳ Ｐゴシック" charset="0"/>
              </a:rPr>
              <a:t>enter </a:t>
            </a:r>
            <a:r>
              <a:rPr lang="en-US" sz="2000" dirty="0" smtClean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</a:t>
            </a:r>
            <a:r>
              <a:rPr lang="en-US" sz="2000" dirty="0" smtClean="0">
                <a:ea typeface="ＭＳ Ｐゴシック" charset="0"/>
              </a:rPr>
              <a:t>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</a:t>
            </a:r>
            <a:r>
              <a:rPr lang="en-US" sz="2000" dirty="0" smtClean="0">
                <a:ea typeface="ＭＳ Ｐゴシック" charset="0"/>
              </a:rPr>
              <a:t>exit</a:t>
            </a:r>
            <a:endParaRPr lang="en-US" sz="20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(request + </a:t>
            </a:r>
            <a:r>
              <a:rPr lang="en-US" sz="2000" dirty="0">
                <a:ea typeface="ＭＳ Ｐゴシック" charset="0"/>
              </a:rPr>
              <a:t>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Synchronization </a:t>
            </a: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(release + grant) </a:t>
            </a:r>
            <a:endParaRPr lang="en-US" sz="2000" dirty="0">
              <a:ea typeface="ＭＳ Ｐゴシック" charset="0"/>
            </a:endParaRP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</a:t>
            </a:r>
            <a:r>
              <a:rPr lang="en-US" sz="2800" dirty="0" smtClean="0">
                <a:ea typeface="ＭＳ Ｐゴシック" charset="0"/>
              </a:rPr>
              <a:t>master is the performance </a:t>
            </a:r>
            <a:r>
              <a:rPr lang="en-US" sz="2800" dirty="0">
                <a:ea typeface="ＭＳ Ｐゴシック" charset="0"/>
              </a:rPr>
              <a:t>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Currently holds token,</a:t>
                </a:r>
              </a:p>
              <a:p>
                <a:pPr eaLnBrk="1" hangingPunct="1"/>
                <a:r>
                  <a:rPr lang="en-US" dirty="0"/>
                  <a:t> </a:t>
                </a:r>
                <a:r>
                  <a:rPr lang="en-US" dirty="0" smtClean="0"/>
                  <a:t>  can access CS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Why Mutual Exclusion?</a:t>
            </a:r>
            <a:endParaRPr lang="en-US" sz="3400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</a:t>
            </a:r>
            <a:r>
              <a:rPr lang="en-US" altLang="ja-JP" dirty="0" smtClean="0">
                <a:ea typeface="ＭＳ Ｐゴシック" charset="0"/>
              </a:rPr>
              <a:t>Two of your customers make simultaneous </a:t>
            </a:r>
            <a:r>
              <a:rPr lang="en-US" altLang="ja-JP" dirty="0">
                <a:ea typeface="ＭＳ Ｐゴシック" charset="0"/>
              </a:rPr>
              <a:t>deposits of $10,000 into your bank account, each from </a:t>
            </a:r>
            <a:r>
              <a:rPr lang="en-US" altLang="ja-JP" dirty="0" smtClean="0">
                <a:ea typeface="ＭＳ Ｐゴシック" charset="0"/>
              </a:rPr>
              <a:t>a separate ATM</a:t>
            </a:r>
            <a:r>
              <a:rPr lang="en-US" altLang="ja-JP" dirty="0">
                <a:ea typeface="ＭＳ Ｐゴシック" charset="0"/>
              </a:rPr>
              <a:t>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What</a:t>
            </a:r>
            <a:r>
              <a:rPr lang="ja-JP" altLang="en-US" dirty="0">
                <a:solidFill>
                  <a:schemeClr val="accent2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accent2"/>
                </a:solidFill>
                <a:ea typeface="ＭＳ Ｐゴシック" charset="0"/>
              </a:rPr>
              <a:t>s wrong?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3922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Cannot access CS anymore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FF6600"/>
                    </a:solidFill>
                  </a:rPr>
                  <a:t>Here’s the token!</a:t>
                </a:r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 smtClean="0"/>
                <a:t>Currently holds token,</a:t>
              </a:r>
            </a:p>
            <a:p>
              <a:pPr eaLnBrk="1" hangingPunct="1"/>
              <a:r>
                <a:rPr lang="en-US" dirty="0"/>
                <a:t> </a:t>
              </a:r>
              <a:r>
                <a:rPr lang="en-US" dirty="0" smtClean="0"/>
                <a:t>  can access CS</a:t>
              </a:r>
              <a:endParaRPr lang="en-US" dirty="0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N </a:t>
            </a:r>
            <a:r>
              <a:rPr lang="en-US" dirty="0" smtClean="0"/>
              <a:t>Processes organized in a virtual ring</a:t>
            </a:r>
          </a:p>
          <a:p>
            <a:r>
              <a:rPr lang="en-US" dirty="0" smtClean="0"/>
              <a:t>Each process can send message to its successor in ring</a:t>
            </a:r>
          </a:p>
          <a:p>
            <a:r>
              <a:rPr lang="en-US" dirty="0" smtClean="0"/>
              <a:t>Exactly 1 token</a:t>
            </a:r>
          </a:p>
          <a:p>
            <a:r>
              <a:rPr lang="en-US" dirty="0" smtClean="0"/>
              <a:t>enter()</a:t>
            </a:r>
          </a:p>
          <a:p>
            <a:pPr lvl="1"/>
            <a:r>
              <a:rPr lang="en-US" dirty="0" smtClean="0"/>
              <a:t>Wait until you get token</a:t>
            </a:r>
          </a:p>
          <a:p>
            <a:r>
              <a:rPr lang="en-US" dirty="0"/>
              <a:t>e</a:t>
            </a:r>
            <a:r>
              <a:rPr lang="en-US" dirty="0" smtClean="0"/>
              <a:t>xit() // already have token</a:t>
            </a:r>
          </a:p>
          <a:p>
            <a:pPr lvl="1"/>
            <a:r>
              <a:rPr lang="en-US" dirty="0" smtClean="0"/>
              <a:t>Pass on token to ring successor</a:t>
            </a:r>
          </a:p>
          <a:p>
            <a:r>
              <a:rPr lang="en-US" dirty="0" smtClean="0"/>
              <a:t>If receive token, and not currently in enter(), just pass on token to ring successor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Exactly one token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Bandwidth</a:t>
            </a:r>
            <a:endParaRPr lang="en-US" sz="2400" dirty="0"/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</a:t>
            </a:r>
            <a:r>
              <a:rPr lang="en-US" sz="2400" dirty="0" smtClean="0"/>
              <a:t>er enter(), 1 message by requesting process but up to </a:t>
            </a:r>
            <a:r>
              <a:rPr lang="en-US" sz="2400" i="1" dirty="0" smtClean="0"/>
              <a:t>N </a:t>
            </a:r>
            <a:r>
              <a:rPr lang="en-US" sz="2400" dirty="0" smtClean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1 </a:t>
            </a:r>
            <a:r>
              <a:rPr lang="en-US" sz="2400" dirty="0"/>
              <a:t>message </a:t>
            </a:r>
            <a:r>
              <a:rPr lang="en-US" sz="2400" dirty="0" smtClean="0"/>
              <a:t>sent per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Client </a:t>
            </a:r>
            <a:r>
              <a:rPr lang="en-US" sz="2400" dirty="0"/>
              <a:t>delay: 0 to </a:t>
            </a:r>
            <a:r>
              <a:rPr lang="en-US" sz="2400" i="1" dirty="0"/>
              <a:t>N</a:t>
            </a:r>
            <a:r>
              <a:rPr lang="en-US" sz="2400" dirty="0"/>
              <a:t> message </a:t>
            </a:r>
            <a:r>
              <a:rPr lang="en-US" sz="2400" dirty="0" smtClean="0"/>
              <a:t>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Worst case: just sent token to neighbor</a:t>
            </a:r>
            <a:endParaRPr lang="en-US" sz="2400" dirty="0"/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</a:t>
            </a:r>
            <a:r>
              <a:rPr lang="en-US" sz="2400" dirty="0" smtClean="0"/>
              <a:t>process’</a:t>
            </a:r>
            <a:r>
              <a:rPr lang="en-US" altLang="ja-JP" sz="2400" dirty="0" smtClean="0"/>
              <a:t> exit() </a:t>
            </a:r>
            <a:r>
              <a:rPr lang="en-US" altLang="ja-JP" sz="2400" dirty="0"/>
              <a:t>from the CS and the next </a:t>
            </a:r>
            <a:r>
              <a:rPr lang="en-US" altLang="ja-JP" sz="2400" dirty="0" smtClean="0"/>
              <a:t>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</a:t>
            </a:r>
            <a:r>
              <a:rPr lang="en-US" altLang="ja-JP" sz="2400" dirty="0" smtClean="0"/>
              <a:t>etween </a:t>
            </a:r>
            <a:r>
              <a:rPr lang="en-US" altLang="ja-JP" sz="2400" dirty="0"/>
              <a:t>1 and 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N</a:t>
            </a:r>
            <a:r>
              <a:rPr lang="en-US" altLang="ja-JP" sz="2400" i="1" dirty="0"/>
              <a:t>-</a:t>
            </a:r>
            <a:r>
              <a:rPr lang="en-US" altLang="ja-JP" sz="2400" i="1" dirty="0" smtClean="0"/>
              <a:t>1</a:t>
            </a:r>
            <a:r>
              <a:rPr lang="en-US" altLang="ja-JP" sz="2400" dirty="0" smtClean="0"/>
              <a:t>) </a:t>
            </a:r>
            <a:r>
              <a:rPr lang="en-US" altLang="ja-JP" sz="2400" dirty="0"/>
              <a:t>message transmissions</a:t>
            </a:r>
            <a:r>
              <a:rPr lang="en-US" altLang="ja-JP" sz="2400" dirty="0" smtClean="0"/>
              <a:t>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Best case</a:t>
            </a:r>
            <a:r>
              <a:rPr lang="en-US" sz="2400" dirty="0" smtClean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Worst case</a:t>
            </a:r>
            <a:r>
              <a:rPr lang="en-US" sz="2400" dirty="0" smtClean="0"/>
              <a:t>: process in enter()</a:t>
            </a:r>
            <a:r>
              <a:rPr lang="en-US" sz="2400" dirty="0"/>
              <a:t> </a:t>
            </a:r>
            <a:r>
              <a:rPr lang="en-US" sz="2400" dirty="0" smtClean="0"/>
              <a:t>is predecessor of process in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Client/Synchronization delay to access CS still O(</a:t>
            </a:r>
            <a:r>
              <a:rPr lang="en-US" i="1" dirty="0" smtClean="0"/>
              <a:t>N</a:t>
            </a:r>
            <a:r>
              <a:rPr lang="en-US" dirty="0" smtClean="0"/>
              <a:t>) in Ring-Based approach.</a:t>
            </a:r>
          </a:p>
          <a:p>
            <a:r>
              <a:rPr lang="en-US" dirty="0" smtClean="0"/>
              <a:t>Can we make this faster?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1520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a typeface="ＭＳ Ｐゴシック" charset="0"/>
              </a:rPr>
              <a:t>Before solving any problem, specify its System Model:</a:t>
            </a:r>
            <a:endParaRPr lang="en-US" sz="2800" dirty="0">
              <a:ea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 smtClean="0">
                <a:ea typeface="ＭＳ Ｐゴシック" charset="0"/>
              </a:rPr>
              <a:t>Messages </a:t>
            </a:r>
            <a:r>
              <a:rPr lang="en-US" sz="2400" dirty="0">
                <a:ea typeface="ＭＳ Ｐゴシック" charset="0"/>
              </a:rPr>
              <a:t>are eventually delivered to </a:t>
            </a:r>
            <a:r>
              <a:rPr lang="en-US" sz="2400" dirty="0" smtClean="0">
                <a:ea typeface="ＭＳ Ｐゴシック" charset="0"/>
              </a:rPr>
              <a:t>recipient, and </a:t>
            </a:r>
            <a:r>
              <a:rPr lang="en-US" altLang="ja-JP" sz="2400" dirty="0">
                <a:ea typeface="ＭＳ Ｐゴシック" charset="0"/>
              </a:rPr>
              <a:t>in FIFO </a:t>
            </a:r>
            <a:r>
              <a:rPr lang="en-US" altLang="ja-JP" sz="2400" dirty="0" smtClean="0">
                <a:ea typeface="ＭＳ Ｐゴシック" charset="0"/>
              </a:rPr>
              <a:t>(First In First Out) order</a:t>
            </a:r>
            <a:r>
              <a:rPr lang="en-US" altLang="ja-JP" sz="2400" dirty="0">
                <a:ea typeface="ＭＳ Ｐゴシック" charset="0"/>
              </a:rPr>
              <a:t>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2993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algorithm from 1981</a:t>
            </a:r>
          </a:p>
          <a:p>
            <a:r>
              <a:rPr lang="en-US" dirty="0" smtClean="0"/>
              <a:t>Invented by Glenn </a:t>
            </a:r>
            <a:r>
              <a:rPr lang="en-US" dirty="0" err="1" smtClean="0"/>
              <a:t>Ricart</a:t>
            </a:r>
            <a:r>
              <a:rPr lang="en-US" dirty="0" smtClean="0"/>
              <a:t> (NIH) and Ashok </a:t>
            </a:r>
            <a:r>
              <a:rPr lang="en-US" dirty="0" err="1" smtClean="0"/>
              <a:t>Agrawala</a:t>
            </a:r>
            <a:r>
              <a:rPr lang="en-US" dirty="0" smtClean="0"/>
              <a:t> (U. Maryland)</a:t>
            </a:r>
          </a:p>
          <a:p>
            <a:endParaRPr lang="en-US" dirty="0"/>
          </a:p>
          <a:p>
            <a:r>
              <a:rPr lang="en-US" dirty="0" smtClean="0"/>
              <a:t>No token</a:t>
            </a:r>
          </a:p>
          <a:p>
            <a:r>
              <a:rPr lang="en-US" dirty="0" smtClean="0"/>
              <a:t>Uses the notion of causality and multicast</a:t>
            </a:r>
          </a:p>
          <a:p>
            <a:r>
              <a:rPr lang="en-US" dirty="0" smtClean="0"/>
              <a:t>Has lower waiting time to enter CS than Ring-Based approach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enter() at process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 smtClean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 smtClean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</a:t>
            </a:r>
            <a:r>
              <a:rPr lang="en-US" sz="2400" dirty="0" smtClean="0">
                <a:ea typeface="ＭＳ Ｐゴシック" charset="0"/>
              </a:rPr>
              <a:t>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Request: &lt;T, P</a:t>
            </a:r>
            <a:r>
              <a:rPr lang="en-US" sz="2400" i="1" dirty="0" smtClean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&gt;, where T = current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 at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</a:t>
            </a:r>
            <a:r>
              <a:rPr lang="en-US" sz="2400" dirty="0" smtClean="0">
                <a:ea typeface="ＭＳ Ｐゴシック" charset="0"/>
              </a:rPr>
              <a:t>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Requests are granted in order of causality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&lt;T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lexicographically: 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in request </a:t>
            </a:r>
            <a:r>
              <a:rPr lang="en-US" sz="2400" dirty="0">
                <a:ea typeface="ＭＳ Ｐゴシック" charset="0"/>
              </a:rPr>
              <a:t>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to break ties (since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in RA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</a:t>
            </a:r>
            <a:r>
              <a:rPr lang="en-US" sz="2400" dirty="0">
                <a:ea typeface="ＭＳ Ｐゴシック" charset="0"/>
              </a:rPr>
              <a:t>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>
                <a:ea typeface="ＭＳ Ｐゴシック" charset="0"/>
              </a:rPr>
              <a:t>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&gt; </a:t>
            </a:r>
            <a:r>
              <a:rPr lang="en-US" altLang="ja-JP" sz="1800" dirty="0" smtClean="0">
                <a:ea typeface="ＭＳ Ｐゴシック" charset="0"/>
              </a:rPr>
              <a:t>to </a:t>
            </a:r>
            <a:r>
              <a:rPr lang="en-US" altLang="ja-JP" sz="1800" dirty="0">
                <a:ea typeface="ＭＳ Ｐゴシック" charset="0"/>
              </a:rPr>
              <a:t>all </a:t>
            </a:r>
            <a:r>
              <a:rPr lang="en-US" altLang="ja-JP" sz="1800" dirty="0" smtClean="0">
                <a:ea typeface="ＭＳ Ｐゴシック" charset="0"/>
              </a:rPr>
              <a:t>processes, where T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r>
              <a:rPr lang="en-US" altLang="ja-JP" sz="1800" dirty="0" smtClean="0">
                <a:ea typeface="ＭＳ Ｐゴシック" charset="0"/>
              </a:rPr>
              <a:t> = current </a:t>
            </a:r>
            <a:r>
              <a:rPr lang="en-US" altLang="ja-JP" sz="1800" dirty="0" err="1" smtClean="0">
                <a:ea typeface="ＭＳ Ｐゴシック" charset="0"/>
              </a:rPr>
              <a:t>Lamport</a:t>
            </a:r>
            <a:r>
              <a:rPr lang="en-US" altLang="ja-JP" sz="1800" dirty="0" smtClean="0">
                <a:ea typeface="ＭＳ Ｐゴシック" charset="0"/>
              </a:rPr>
              <a:t> timestamp at P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</a:t>
            </a:r>
            <a:r>
              <a:rPr lang="en-US" sz="1800" dirty="0" smtClean="0">
                <a:ea typeface="ＭＳ Ｐゴシック" charset="0"/>
              </a:rPr>
              <a:t>CS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On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receipt of a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Request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&lt;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 smtClean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 smtClean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anted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) &lt;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</a:t>
            </a:r>
            <a:r>
              <a:rPr lang="en-US" sz="1800" dirty="0" smtClean="0">
                <a:ea typeface="ＭＳ Ｐゴシック" charset="0"/>
              </a:rPr>
              <a:t>	/</a:t>
            </a:r>
            <a:r>
              <a:rPr lang="en-US" sz="1800" dirty="0">
                <a:ea typeface="ＭＳ Ｐゴシック" charset="0"/>
              </a:rPr>
              <a:t>/ lexicographic </a:t>
            </a:r>
            <a:r>
              <a:rPr lang="en-US" sz="1800" dirty="0" smtClean="0">
                <a:ea typeface="ＭＳ Ｐゴシック" charset="0"/>
              </a:rPr>
              <a:t>ordering in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 err="1" smtClean="0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 smtClean="0">
                <a:ea typeface="ＭＳ Ｐゴシック" charset="0"/>
              </a:rPr>
              <a:t>add request to local queue (of waiting requests)</a:t>
            </a:r>
            <a:endParaRPr lang="en-US" sz="1800" dirty="0">
              <a:ea typeface="ＭＳ Ｐゴシック" charset="0"/>
            </a:endParaRP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       </a:t>
            </a: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 smtClean="0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 smtClean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 smtClean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eleased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Why Mutual Exclusion?</a:t>
            </a:r>
            <a:endParaRPr lang="en-US" sz="3400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You lost $10,000!</a:t>
            </a:r>
          </a:p>
          <a:p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The ATMs need </a:t>
            </a:r>
            <a:r>
              <a:rPr lang="en-US" i="1" dirty="0">
                <a:solidFill>
                  <a:schemeClr val="hlink"/>
                </a:solidFill>
                <a:ea typeface="ＭＳ Ｐゴシック" charset="0"/>
              </a:rPr>
              <a:t>mutually exclusive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access to your  account entry at the server </a:t>
            </a:r>
            <a:endParaRPr lang="en-US" dirty="0" smtClean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or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, </a:t>
            </a:r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mutually exclusive access to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executing the code that modifies the account </a:t>
            </a:r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entry</a:t>
            </a:r>
            <a:endParaRPr lang="en-US" dirty="0">
              <a:solidFill>
                <a:schemeClr val="accent2"/>
              </a:solidFill>
              <a:ea typeface="ＭＳ Ｐゴシック" charset="0"/>
            </a:endParaRPr>
          </a:p>
          <a:p>
            <a:endParaRPr lang="en-US" altLang="ja-JP" dirty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9816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&lt;T, P</a:t>
              </a:r>
              <a:r>
                <a:rPr lang="en-US" i="1" dirty="0" smtClean="0">
                  <a:latin typeface="Times New Roman"/>
                  <a:cs typeface="Times New Roman"/>
                </a:rPr>
                <a:t>i</a:t>
              </a:r>
              <a:r>
                <a:rPr lang="en-US" dirty="0" smtClean="0">
                  <a:latin typeface="Times New Roman"/>
                  <a:cs typeface="Times New Roman"/>
                </a:rPr>
                <a:t>&gt; = &lt;102, 32&gt;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 (since &gt; (110, 80)) 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reply)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 smtClean="0">
                  <a:latin typeface="Times New Roman"/>
                  <a:cs typeface="Times New Roman"/>
                </a:rPr>
                <a:t>Can now access CS.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Two processes P</a:t>
            </a:r>
            <a:r>
              <a:rPr lang="en-US" i="1" dirty="0"/>
              <a:t>i</a:t>
            </a:r>
            <a:r>
              <a:rPr lang="en-US" dirty="0"/>
              <a:t> 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cannot both have access to CS</a:t>
            </a:r>
          </a:p>
          <a:p>
            <a:pPr lvl="2"/>
            <a:r>
              <a:rPr lang="en-US" sz="2200" dirty="0"/>
              <a:t>If they did, then both would have sent Reply to each other </a:t>
            </a:r>
          </a:p>
          <a:p>
            <a:pPr lvl="2"/>
            <a:r>
              <a:rPr lang="en-US" sz="2200" dirty="0"/>
              <a:t>Thus, </a:t>
            </a:r>
            <a:r>
              <a:rPr lang="en-US" sz="2200" dirty="0">
                <a:ea typeface="ＭＳ Ｐゴシック" charset="0"/>
              </a:rPr>
              <a:t>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&lt;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), which are together not possible</a:t>
            </a:r>
          </a:p>
          <a:p>
            <a:pPr lvl="2"/>
            <a:r>
              <a:rPr lang="en-US" sz="2200" dirty="0">
                <a:ea typeface="ＭＳ Ｐゴシック" charset="0"/>
              </a:rPr>
              <a:t>What if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</a:t>
            </a:r>
            <a:r>
              <a:rPr lang="en-US" sz="2200" dirty="0"/>
              <a:t>P</a:t>
            </a:r>
            <a:r>
              <a:rPr lang="en-US" sz="2200" i="1" dirty="0"/>
              <a:t>i </a:t>
            </a:r>
            <a:r>
              <a:rPr lang="en-US" sz="2200" dirty="0"/>
              <a:t>replied to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 err="1"/>
              <a:t>’s</a:t>
            </a:r>
            <a:r>
              <a:rPr lang="en-US" sz="2200" dirty="0"/>
              <a:t> request before it created its own request? </a:t>
            </a:r>
          </a:p>
          <a:p>
            <a:pPr lvl="3"/>
            <a:r>
              <a:rPr lang="en-US" sz="2200" dirty="0"/>
              <a:t>Then it seems like both P</a:t>
            </a:r>
            <a:r>
              <a:rPr lang="en-US" sz="2200" i="1" dirty="0"/>
              <a:t>i</a:t>
            </a:r>
            <a:r>
              <a:rPr lang="en-US" sz="2200" dirty="0"/>
              <a:t> and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/>
              <a:t> would approve each others’ requests</a:t>
            </a:r>
          </a:p>
          <a:p>
            <a:pPr lvl="3"/>
            <a:r>
              <a:rPr lang="en-US" sz="2200" dirty="0"/>
              <a:t>But then, causality and </a:t>
            </a:r>
            <a:r>
              <a:rPr lang="en-US" sz="2200" dirty="0" err="1"/>
              <a:t>Lamport</a:t>
            </a:r>
            <a:r>
              <a:rPr lang="en-US" sz="2200" dirty="0"/>
              <a:t> timestamps at P</a:t>
            </a:r>
            <a:r>
              <a:rPr lang="en-US" sz="2200" i="1" dirty="0"/>
              <a:t>i</a:t>
            </a:r>
            <a:r>
              <a:rPr lang="en-US" sz="2200" dirty="0"/>
              <a:t> implies that </a:t>
            </a:r>
            <a:r>
              <a:rPr lang="en-US" sz="2200" dirty="0">
                <a:ea typeface="ＭＳ Ｐゴシック" charset="0"/>
              </a:rPr>
              <a:t>T</a:t>
            </a:r>
            <a:r>
              <a:rPr lang="en-US" sz="2200" i="1" dirty="0">
                <a:ea typeface="ＭＳ Ｐゴシック" charset="0"/>
              </a:rPr>
              <a:t>i </a:t>
            </a:r>
            <a:r>
              <a:rPr lang="en-US" sz="2200" dirty="0">
                <a:ea typeface="ＭＳ Ｐゴシック" charset="0"/>
              </a:rPr>
              <a:t>&gt; 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i="1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, which is a contradiction</a:t>
            </a:r>
          </a:p>
          <a:p>
            <a:pPr lvl="3"/>
            <a:r>
              <a:rPr lang="en-US" sz="2200" dirty="0">
                <a:ea typeface="ＭＳ Ｐゴシック" charset="0"/>
              </a:rPr>
              <a:t>So this situation cannot </a:t>
            </a:r>
            <a:r>
              <a:rPr lang="en-US" sz="2200" dirty="0" smtClean="0">
                <a:ea typeface="ＭＳ Ｐゴシック" charset="0"/>
              </a:rPr>
              <a:t>arise</a:t>
            </a:r>
            <a:endParaRPr lang="en-US" sz="2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Ricart-Agrawala’s</a:t>
            </a:r>
            <a:r>
              <a:rPr lang="en-US" smtClean="0"/>
              <a:t> Algorithm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ea typeface="ＭＳ Ｐゴシック" charset="0"/>
              </a:rPr>
              <a:t>Liveness</a:t>
            </a:r>
            <a:endParaRPr lang="en-US" dirty="0" smtClean="0">
              <a:ea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</a:rPr>
              <a:t>Worst-case: wait for all other (</a:t>
            </a:r>
            <a:r>
              <a:rPr lang="en-US" i="1" dirty="0" smtClean="0">
                <a:ea typeface="ＭＳ Ｐゴシック" charset="0"/>
              </a:rPr>
              <a:t>N-1</a:t>
            </a:r>
            <a:r>
              <a:rPr lang="en-US" dirty="0" smtClean="0">
                <a:ea typeface="ＭＳ Ｐゴシック" charset="0"/>
              </a:rPr>
              <a:t>) processes to send Reply</a:t>
            </a:r>
          </a:p>
          <a:p>
            <a:r>
              <a:rPr lang="en-US" dirty="0" smtClean="0">
                <a:ea typeface="ＭＳ Ｐゴシック" charset="0"/>
              </a:rPr>
              <a:t>Ordering</a:t>
            </a:r>
          </a:p>
          <a:p>
            <a:pPr lvl="1"/>
            <a:r>
              <a:rPr lang="en-US" dirty="0" smtClean="0">
                <a:ea typeface="ＭＳ Ｐゴシック" charset="0"/>
              </a:rPr>
              <a:t>Requests with lower </a:t>
            </a:r>
            <a:r>
              <a:rPr lang="en-US" dirty="0" err="1" smtClean="0">
                <a:ea typeface="ＭＳ Ｐゴシック" charset="0"/>
              </a:rPr>
              <a:t>Lamport</a:t>
            </a:r>
            <a:r>
              <a:rPr lang="en-US" dirty="0" smtClean="0">
                <a:ea typeface="ＭＳ Ｐゴシック" charset="0"/>
              </a:rPr>
              <a:t> timestamps are granted earlier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838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U</a:t>
            </a:r>
            <a:r>
              <a:rPr lang="en-US" dirty="0" smtClean="0"/>
              <a:t>ses of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Distributed File systems</a:t>
            </a:r>
          </a:p>
          <a:p>
            <a:pPr lvl="1"/>
            <a:r>
              <a:rPr lang="en-US" dirty="0" smtClean="0"/>
              <a:t>Locking of files and directories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Accessing objects</a:t>
            </a:r>
            <a:r>
              <a:rPr lang="en-US" dirty="0" smtClean="0"/>
              <a:t> in a safe and consistent way</a:t>
            </a:r>
          </a:p>
          <a:p>
            <a:pPr lvl="1"/>
            <a:r>
              <a:rPr lang="en-US" dirty="0" smtClean="0"/>
              <a:t>Ensure at most one server has access to object at any point of time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Server coordination</a:t>
            </a:r>
          </a:p>
          <a:p>
            <a:pPr lvl="1"/>
            <a:r>
              <a:rPr lang="en-US" dirty="0" smtClean="0"/>
              <a:t>Work partitioned across servers</a:t>
            </a:r>
          </a:p>
          <a:p>
            <a:pPr lvl="1"/>
            <a:r>
              <a:rPr lang="en-US" dirty="0" smtClean="0"/>
              <a:t>Servers coordinate using locks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 industry</a:t>
            </a:r>
          </a:p>
          <a:p>
            <a:pPr lvl="1"/>
            <a:r>
              <a:rPr lang="en-US" dirty="0" smtClean="0"/>
              <a:t>Chubby is Google’s locking service</a:t>
            </a:r>
          </a:p>
          <a:p>
            <a:pPr lvl="1"/>
            <a:r>
              <a:rPr lang="en-US" dirty="0" smtClean="0"/>
              <a:t>Many cloud stacks use Apache Zookeeper for coordination among servers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30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Bandwidth: </a:t>
            </a:r>
            <a:r>
              <a:rPr lang="en-US" dirty="0" smtClean="0">
                <a:ea typeface="ＭＳ Ｐゴシック" charset="0"/>
              </a:rPr>
              <a:t>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</a:t>
            </a:r>
            <a:r>
              <a:rPr lang="en-US" dirty="0" smtClean="0">
                <a:ea typeface="ＭＳ Ｐゴシック" charset="0"/>
              </a:rPr>
              <a:t>enter() operation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</a:t>
            </a:r>
            <a:r>
              <a:rPr lang="en-US" sz="2000" dirty="0" smtClean="0">
                <a:ea typeface="ＭＳ Ｐゴシック" charset="0"/>
              </a:rPr>
              <a:t>multicast (1 multicast + </a:t>
            </a:r>
            <a:r>
              <a:rPr lang="en-US" sz="2000" i="1" dirty="0" smtClean="0">
                <a:ea typeface="ＭＳ Ｐゴシック" charset="0"/>
              </a:rPr>
              <a:t>N-1</a:t>
            </a:r>
            <a:r>
              <a:rPr lang="en-US" sz="2000" dirty="0" smtClean="0">
                <a:ea typeface="ＭＳ Ｐゴシック" charset="0"/>
              </a:rPr>
              <a:t> unicast replies)</a:t>
            </a:r>
            <a:endParaRPr lang="en-US" sz="2000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Client delay: one round-trip time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Synchronization delay: one message transmission time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but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 Ring-Based approach, in </a:t>
            </a:r>
            <a:r>
              <a:rPr lang="en-US" dirty="0" err="1" smtClean="0"/>
              <a:t>Ricart-Agrawala</a:t>
            </a:r>
            <a:r>
              <a:rPr lang="en-US" dirty="0" smtClean="0"/>
              <a:t> approach </a:t>
            </a:r>
          </a:p>
          <a:p>
            <a:pPr lvl="1"/>
            <a:r>
              <a:rPr lang="en-US" dirty="0" smtClean="0"/>
              <a:t>Client/synchronization delay has now gone down to O(1)</a:t>
            </a:r>
          </a:p>
          <a:p>
            <a:pPr lvl="1"/>
            <a:r>
              <a:rPr lang="en-US" dirty="0" smtClean="0"/>
              <a:t>But bandwidth has gone up to O(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we get </a:t>
            </a:r>
            <a:r>
              <a:rPr lang="en-US" i="1" dirty="0" smtClean="0"/>
              <a:t>both</a:t>
            </a:r>
            <a:r>
              <a:rPr lang="en-US" dirty="0" smtClean="0"/>
              <a:t> down?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1599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Algorithm: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ea typeface="ＭＳ Ｐゴシック" charset="0"/>
              </a:rPr>
              <a:t>Ricart-Agrawala</a:t>
            </a:r>
            <a:r>
              <a:rPr lang="en-US" sz="2400" dirty="0" smtClean="0">
                <a:ea typeface="ＭＳ Ｐゴシック" charset="0"/>
              </a:rPr>
              <a:t> requires replies from </a:t>
            </a:r>
            <a:r>
              <a:rPr lang="en-US" sz="2400" i="1" dirty="0" smtClean="0">
                <a:ea typeface="ＭＳ Ｐゴシック" charset="0"/>
              </a:rPr>
              <a:t>all</a:t>
            </a:r>
            <a:r>
              <a:rPr lang="en-US" sz="2400" dirty="0" smtClean="0">
                <a:ea typeface="ＭＳ Ｐゴシック" charset="0"/>
              </a:rPr>
              <a:t> processes in group</a:t>
            </a:r>
          </a:p>
          <a:p>
            <a:r>
              <a:rPr lang="en-US" sz="2400" dirty="0" smtClean="0">
                <a:ea typeface="ＭＳ Ｐゴシック" charset="0"/>
              </a:rPr>
              <a:t>Instead, get replies from only </a:t>
            </a:r>
            <a:r>
              <a:rPr lang="en-US" sz="2400" i="1" dirty="0" smtClean="0">
                <a:ea typeface="ＭＳ Ｐゴシック" charset="0"/>
              </a:rPr>
              <a:t>some </a:t>
            </a:r>
            <a:r>
              <a:rPr lang="en-US" sz="2400" dirty="0" smtClean="0">
                <a:ea typeface="ＭＳ Ｐゴシック" charset="0"/>
              </a:rPr>
              <a:t>processes in group</a:t>
            </a:r>
          </a:p>
          <a:p>
            <a:r>
              <a:rPr lang="en-US" sz="2400" dirty="0" smtClean="0">
                <a:ea typeface="ＭＳ Ｐゴシック" charset="0"/>
              </a:rPr>
              <a:t>But ensure that only process one is given access to CS (Critical Section) at a time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Voting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</a:t>
            </a:r>
            <a:r>
              <a:rPr lang="en-US" sz="2400" dirty="0" smtClean="0">
                <a:ea typeface="ＭＳ Ｐゴシック" charset="0"/>
              </a:rPr>
              <a:t>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is </a:t>
            </a:r>
            <a:r>
              <a:rPr lang="en-US" sz="2400" dirty="0">
                <a:ea typeface="ＭＳ Ｐゴシック" charset="0"/>
              </a:rPr>
              <a:t>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V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</a:rPr>
              <a:t>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The </a:t>
            </a:r>
            <a:r>
              <a:rPr lang="en-US" sz="2400" i="1" dirty="0">
                <a:ea typeface="ＭＳ Ｐゴシック" charset="0"/>
              </a:rPr>
              <a:t>intersection of any two voting sets </a:t>
            </a:r>
            <a:r>
              <a:rPr lang="en-US" sz="2400" i="1" dirty="0" smtClean="0">
                <a:ea typeface="ＭＳ Ｐゴシック" charset="0"/>
              </a:rPr>
              <a:t>must be </a:t>
            </a:r>
            <a:r>
              <a:rPr lang="en-US" sz="2400" i="1" dirty="0">
                <a:ea typeface="ＭＳ Ｐゴシック" charset="0"/>
              </a:rPr>
              <a:t>non-</a:t>
            </a:r>
            <a:r>
              <a:rPr lang="en-US" sz="2400" i="1" dirty="0" smtClean="0">
                <a:ea typeface="ＭＳ Ｐゴシック" charset="0"/>
              </a:rPr>
              <a:t>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Same concept as </a:t>
            </a:r>
            <a:r>
              <a:rPr lang="en-US" sz="2400" i="1" dirty="0" smtClean="0">
                <a:solidFill>
                  <a:srgbClr val="FF6600"/>
                </a:solidFill>
                <a:ea typeface="ＭＳ Ｐゴシック" charset="0"/>
              </a:rPr>
              <a:t>Quorums</a:t>
            </a:r>
            <a:r>
              <a:rPr lang="en-US" sz="2400" i="1" dirty="0" smtClean="0">
                <a:ea typeface="ＭＳ Ｐゴシック" charset="0"/>
              </a:rPr>
              <a:t>!</a:t>
            </a:r>
            <a:endParaRPr lang="en-US" sz="2400" i="1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K=M=</a:t>
            </a:r>
            <a:r>
              <a:rPr lang="en-US" sz="2400" dirty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works best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row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column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of voting set = 2*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  <a:endParaRPr lang="en-US" sz="2000" dirty="0">
              <a:solidFill>
                <a:schemeClr val="hlink"/>
              </a:solidFill>
              <a:ea typeface="ＭＳ Ｐゴシック" charset="0"/>
              <a:sym typeface="Symbol" charset="0"/>
            </a:endParaRP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Voting Sets with N=4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P</a:t>
                </a:r>
                <a:r>
                  <a:rPr lang="en-US" i="1" dirty="0" smtClean="0"/>
                  <a:t>1</a:t>
                </a:r>
                <a:r>
                  <a:rPr lang="en-US" dirty="0"/>
                  <a:t>’s voting set = </a:t>
                </a:r>
                <a:r>
                  <a:rPr lang="en-US" dirty="0" smtClean="0"/>
                  <a:t>V</a:t>
                </a:r>
                <a:r>
                  <a:rPr lang="en-US" i="1" dirty="0" smtClean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2</a:t>
                </a:r>
                <a:endParaRPr lang="en-US" i="1" dirty="0"/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2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</a:t>
            </a:r>
            <a:r>
              <a:rPr lang="en-US" dirty="0" smtClean="0"/>
              <a:t>: Key Differences From </a:t>
            </a:r>
            <a:r>
              <a:rPr lang="en-US" dirty="0" err="1" smtClean="0"/>
              <a:t>Ricart-Agrawala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 smtClean="0"/>
              <a:t>Each process requests permission from only its voting set members</a:t>
            </a:r>
          </a:p>
          <a:p>
            <a:pPr lvl="1"/>
            <a:r>
              <a:rPr lang="en-US" sz="2200" dirty="0" smtClean="0"/>
              <a:t>Not from all</a:t>
            </a:r>
          </a:p>
          <a:p>
            <a:r>
              <a:rPr lang="en-US" sz="2200" dirty="0" smtClean="0"/>
              <a:t>Each process (in a voting set) gives permission to at most one process at a time</a:t>
            </a:r>
          </a:p>
          <a:p>
            <a:pPr lvl="1"/>
            <a:r>
              <a:rPr lang="en-US" sz="2200" dirty="0" smtClean="0"/>
              <a:t>Not to all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0842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  <a:r>
              <a:rPr lang="en-US" sz="2200" dirty="0" smtClean="0"/>
              <a:t>, voted = false</a:t>
            </a:r>
          </a:p>
          <a:p>
            <a:r>
              <a:rPr lang="en-US" sz="2200" dirty="0" smtClean="0"/>
              <a:t>enter() at process P</a:t>
            </a:r>
            <a:r>
              <a:rPr lang="en-US" sz="2200" i="1" dirty="0" smtClean="0"/>
              <a:t>i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Request</a:t>
            </a:r>
            <a:r>
              <a:rPr lang="en-US" sz="2200" dirty="0" smtClean="0"/>
              <a:t> message to all processes in V</a:t>
            </a:r>
            <a:r>
              <a:rPr lang="en-US" sz="2200" i="1" dirty="0" smtClean="0"/>
              <a:t>i</a:t>
            </a:r>
          </a:p>
          <a:p>
            <a:pPr lvl="1"/>
            <a:r>
              <a:rPr lang="en-US" sz="2200" dirty="0" smtClean="0"/>
              <a:t>Wait for </a:t>
            </a:r>
            <a:r>
              <a:rPr lang="en-US" sz="2200" dirty="0" smtClean="0">
                <a:solidFill>
                  <a:srgbClr val="0000FF"/>
                </a:solidFill>
              </a:rPr>
              <a:t>Reply (vote)</a:t>
            </a:r>
            <a:r>
              <a:rPr lang="en-US" sz="2200" dirty="0" smtClean="0"/>
              <a:t> messages from all processes in V</a:t>
            </a:r>
            <a:r>
              <a:rPr lang="en-US" sz="2200" i="1" dirty="0" smtClean="0"/>
              <a:t>i </a:t>
            </a:r>
            <a:r>
              <a:rPr lang="en-US" sz="2200" dirty="0" smtClean="0"/>
              <a:t>(</a:t>
            </a:r>
            <a:r>
              <a:rPr lang="en-US" sz="2200" smtClean="0"/>
              <a:t>including vote from </a:t>
            </a:r>
            <a:r>
              <a:rPr lang="en-US" sz="2200" dirty="0" smtClean="0"/>
              <a:t>self)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Release </a:t>
            </a:r>
            <a:r>
              <a:rPr lang="en-US" sz="2200" dirty="0" smtClean="0"/>
              <a:t>to all processes in V</a:t>
            </a:r>
            <a:r>
              <a:rPr lang="en-US" sz="2200" i="1" dirty="0" smtClean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P</a:t>
            </a:r>
            <a:r>
              <a:rPr lang="en-US" i="1" dirty="0" smtClean="0"/>
              <a:t>i </a:t>
            </a:r>
            <a:r>
              <a:rPr lang="en-US" dirty="0" smtClean="0"/>
              <a:t>receives a Request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 </a:t>
            </a:r>
            <a:r>
              <a:rPr lang="en-US" dirty="0" smtClean="0"/>
              <a:t>(state == </a:t>
            </a:r>
            <a:r>
              <a:rPr lang="en-US" u="sng" dirty="0" smtClean="0">
                <a:solidFill>
                  <a:srgbClr val="953735"/>
                </a:solidFill>
              </a:rPr>
              <a:t>Held</a:t>
            </a:r>
            <a:r>
              <a:rPr lang="en-US" dirty="0" smtClean="0">
                <a:solidFill>
                  <a:srgbClr val="953735"/>
                </a:solidFill>
              </a:rPr>
              <a:t> </a:t>
            </a:r>
            <a:r>
              <a:rPr lang="en-US" dirty="0" smtClean="0"/>
              <a:t>OR voted = true)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queue Request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send </a:t>
            </a:r>
            <a:r>
              <a:rPr lang="en-US" dirty="0" smtClean="0">
                <a:solidFill>
                  <a:srgbClr val="0000FF"/>
                </a:solidFill>
              </a:rPr>
              <a:t>Reply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and set voted = true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P</a:t>
            </a:r>
            <a:r>
              <a:rPr lang="en-US" i="1" dirty="0" smtClean="0"/>
              <a:t>i</a:t>
            </a:r>
            <a:r>
              <a:rPr lang="en-US" dirty="0" smtClean="0"/>
              <a:t> receives a Release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</a:t>
            </a:r>
            <a:r>
              <a:rPr lang="en-US" dirty="0" smtClean="0"/>
              <a:t> (queue empty)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voted = false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dequeue</a:t>
            </a:r>
            <a:r>
              <a:rPr lang="en-US" dirty="0" smtClean="0"/>
              <a:t> head of queue,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 smtClean="0"/>
              <a:t>Send </a:t>
            </a:r>
            <a:r>
              <a:rPr lang="en-US" dirty="0" smtClean="0">
                <a:solidFill>
                  <a:srgbClr val="0000FF"/>
                </a:solidFill>
              </a:rPr>
              <a:t>Reply </a:t>
            </a:r>
            <a:r>
              <a:rPr lang="en-US" i="1" dirty="0" smtClean="0"/>
              <a:t>only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process P</a:t>
            </a:r>
            <a:r>
              <a:rPr lang="en-US" i="1" dirty="0" smtClean="0"/>
              <a:t>i </a:t>
            </a:r>
            <a:r>
              <a:rPr lang="en-US" dirty="0" smtClean="0"/>
              <a:t>receives replies from all its voting set V</a:t>
            </a:r>
            <a:r>
              <a:rPr lang="en-US" i="1" dirty="0" smtClean="0"/>
              <a:t>i </a:t>
            </a:r>
            <a:r>
              <a:rPr lang="en-US" dirty="0" smtClean="0"/>
              <a:t>members, no other process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 could have received replies from all its voting set members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endParaRPr lang="en-US" i="1" dirty="0" smtClean="0"/>
          </a:p>
          <a:p>
            <a:pPr lvl="1"/>
            <a:r>
              <a:rPr lang="en-US" dirty="0" smtClean="0"/>
              <a:t>V</a:t>
            </a:r>
            <a:r>
              <a:rPr lang="en-US" i="1" dirty="0" smtClean="0"/>
              <a:t>i </a:t>
            </a:r>
            <a:r>
              <a:rPr lang="en-US" dirty="0" smtClean="0"/>
              <a:t>and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intersect in at least one process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sends only one Reply (vote) at a time, so it could not have voted for both P</a:t>
            </a:r>
            <a:r>
              <a:rPr lang="en-US" i="1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endParaRPr lang="en-US" i="1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process needs to wait for at most (</a:t>
            </a:r>
            <a:r>
              <a:rPr lang="en-US" i="1" dirty="0" smtClean="0"/>
              <a:t>N-1</a:t>
            </a:r>
            <a:r>
              <a:rPr lang="en-US" dirty="0" smtClean="0"/>
              <a:t>) other processes to finish CS</a:t>
            </a:r>
          </a:p>
          <a:p>
            <a:r>
              <a:rPr lang="en-US" dirty="0" smtClean="0"/>
              <a:t>But does not guarantee </a:t>
            </a:r>
            <a:r>
              <a:rPr lang="en-US" dirty="0" err="1" smtClean="0"/>
              <a:t>liveness</a:t>
            </a:r>
            <a:endParaRPr lang="en-US" dirty="0" smtClean="0"/>
          </a:p>
          <a:p>
            <a:r>
              <a:rPr lang="en-US" dirty="0" smtClean="0"/>
              <a:t>Since can have a </a:t>
            </a:r>
            <a:r>
              <a:rPr lang="en-US" i="1" dirty="0" smtClean="0"/>
              <a:t>deadlock</a:t>
            </a:r>
          </a:p>
          <a:p>
            <a:r>
              <a:rPr lang="en-US" dirty="0" smtClean="0"/>
              <a:t>Example: all 4 processes need access</a:t>
            </a:r>
          </a:p>
          <a:p>
            <a:pPr lvl="1"/>
            <a:r>
              <a:rPr lang="en-US" dirty="0" smtClean="0"/>
              <a:t>P1 is waiting for P3</a:t>
            </a:r>
          </a:p>
          <a:p>
            <a:pPr lvl="1"/>
            <a:r>
              <a:rPr lang="en-US" dirty="0" smtClean="0"/>
              <a:t>P3 is waiting for P4</a:t>
            </a:r>
          </a:p>
          <a:p>
            <a:pPr lvl="1"/>
            <a:r>
              <a:rPr lang="en-US" dirty="0" smtClean="0"/>
              <a:t>P4 is waiting for P2</a:t>
            </a:r>
          </a:p>
          <a:p>
            <a:pPr lvl="1"/>
            <a:r>
              <a:rPr lang="en-US" dirty="0" smtClean="0"/>
              <a:t>P2 is waiting for P1</a:t>
            </a:r>
          </a:p>
          <a:p>
            <a:pPr lvl="1"/>
            <a:r>
              <a:rPr lang="en-US" dirty="0" smtClean="0"/>
              <a:t>No progress in the system!</a:t>
            </a:r>
          </a:p>
          <a:p>
            <a:r>
              <a:rPr lang="en-US" dirty="0" smtClean="0"/>
              <a:t>There are deadlock-free versions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P</a:t>
              </a:r>
              <a:r>
                <a:rPr lang="en-US" i="1" dirty="0" smtClean="0"/>
                <a:t>1</a:t>
              </a:r>
              <a:r>
                <a:rPr lang="en-US" dirty="0"/>
                <a:t>’s voting set = </a:t>
              </a:r>
              <a:r>
                <a:rPr lang="en-US" dirty="0" smtClean="0"/>
                <a:t>V</a:t>
              </a:r>
              <a:r>
                <a:rPr lang="en-US" i="1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2</a:t>
              </a:r>
              <a:endParaRPr lang="en-US" i="1" dirty="0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for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b="1" i="1" dirty="0">
                <a:solidFill>
                  <a:srgbClr val="037C03"/>
                </a:solidFill>
                <a:ea typeface="ＭＳ Ｐゴシック" charset="0"/>
              </a:rPr>
              <a:t>Critical </a:t>
            </a:r>
            <a:r>
              <a:rPr lang="en-US" b="1" i="1" dirty="0" smtClean="0">
                <a:solidFill>
                  <a:srgbClr val="037C03"/>
                </a:solidFill>
                <a:ea typeface="ＭＳ Ｐゴシック" charset="0"/>
              </a:rPr>
              <a:t>Section</a:t>
            </a:r>
            <a:r>
              <a:rPr lang="en-US" i="1" dirty="0" smtClean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Problem</a:t>
            </a:r>
            <a:r>
              <a:rPr lang="en-US" dirty="0">
                <a:ea typeface="ＭＳ Ｐゴシック" charset="0"/>
              </a:rPr>
              <a:t>: Piece of code (at all </a:t>
            </a:r>
            <a:r>
              <a:rPr lang="en-US" dirty="0" smtClean="0">
                <a:ea typeface="ＭＳ Ｐゴシック" charset="0"/>
              </a:rPr>
              <a:t>processes) </a:t>
            </a:r>
            <a:r>
              <a:rPr lang="en-US" dirty="0">
                <a:ea typeface="ＭＳ Ｐゴシック" charset="0"/>
              </a:rPr>
              <a:t>for which we need to ensure there is </a:t>
            </a:r>
            <a:r>
              <a:rPr lang="en-US" u="sng" dirty="0">
                <a:ea typeface="ＭＳ Ｐゴシック" charset="0"/>
              </a:rPr>
              <a:t>at most one </a:t>
            </a:r>
            <a:r>
              <a:rPr lang="en-US" u="sng" dirty="0" smtClean="0">
                <a:ea typeface="ＭＳ Ｐゴシック" charset="0"/>
              </a:rPr>
              <a:t>process</a:t>
            </a:r>
            <a:r>
              <a:rPr lang="en-US" dirty="0" smtClean="0">
                <a:ea typeface="ＭＳ Ｐゴシック" charset="0"/>
              </a:rPr>
              <a:t> executing </a:t>
            </a:r>
            <a:r>
              <a:rPr lang="en-US" dirty="0">
                <a:ea typeface="ＭＳ Ｐゴシック" charset="0"/>
              </a:rPr>
              <a:t>it at any point of </a:t>
            </a:r>
            <a:r>
              <a:rPr lang="en-US" dirty="0" smtClean="0">
                <a:ea typeface="ＭＳ Ｐゴシック" charset="0"/>
              </a:rPr>
              <a:t>time.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Each process can call three functions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enter() </a:t>
            </a:r>
            <a:r>
              <a:rPr lang="en-US" dirty="0" smtClean="0">
                <a:ea typeface="ＭＳ Ｐゴシック" charset="0"/>
              </a:rPr>
              <a:t>to enter the </a:t>
            </a:r>
            <a:r>
              <a:rPr lang="en-US" dirty="0">
                <a:ea typeface="ＭＳ Ｐゴシック" charset="0"/>
              </a:rPr>
              <a:t>critical </a:t>
            </a:r>
            <a:r>
              <a:rPr lang="en-US" dirty="0" smtClean="0">
                <a:ea typeface="ＭＳ Ｐゴシック" charset="0"/>
              </a:rPr>
              <a:t>section (CS)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AccessResource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()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to run the </a:t>
            </a:r>
            <a:r>
              <a:rPr lang="en-US" dirty="0">
                <a:ea typeface="ＭＳ Ｐゴシック" charset="0"/>
              </a:rPr>
              <a:t>critical </a:t>
            </a:r>
            <a:r>
              <a:rPr lang="en-US" dirty="0" smtClean="0">
                <a:ea typeface="ＭＳ Ｐゴシック" charset="0"/>
              </a:rPr>
              <a:t>section code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exit() </a:t>
            </a:r>
            <a:r>
              <a:rPr lang="en-US" dirty="0" smtClean="0">
                <a:ea typeface="ＭＳ Ｐゴシック" charset="0"/>
              </a:rPr>
              <a:t>to exit the </a:t>
            </a:r>
            <a:r>
              <a:rPr lang="en-US" dirty="0">
                <a:ea typeface="ＭＳ Ｐゴシック" charset="0"/>
              </a:rPr>
              <a:t>critical section</a:t>
            </a:r>
            <a:r>
              <a:rPr lang="en-US" sz="2000" dirty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  <a:p>
            <a:pPr marL="81183" indent="0">
              <a:buClr>
                <a:srgbClr val="037C03"/>
              </a:buClr>
              <a:buSzPct val="120000"/>
              <a:buNone/>
            </a:pPr>
            <a:r>
              <a:rPr lang="en-US" sz="2000" dirty="0" smtClean="0">
                <a:ea typeface="ＭＳ Ｐゴシック" charset="0"/>
              </a:rPr>
              <a:t> 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2104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  <a:sym typeface="Symbol" charset="0"/>
              </a:rPr>
              <a:t>Bandwidth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2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enter() 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exit()</a:t>
            </a:r>
            <a:endParaRPr lang="en-US" dirty="0">
              <a:ea typeface="ＭＳ Ｐゴシック" charset="0"/>
              <a:sym typeface="Symbol" charset="0"/>
            </a:endParaRP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</a:t>
            </a:r>
            <a:r>
              <a:rPr lang="en-US" dirty="0" smtClean="0">
                <a:ea typeface="ＭＳ Ｐゴシック" charset="0"/>
                <a:sym typeface="Symbol" charset="0"/>
              </a:rPr>
              <a:t>quite small. </a:t>
            </a:r>
            <a:r>
              <a:rPr lang="en-US" i="1" dirty="0" smtClean="0">
                <a:ea typeface="ＭＳ Ｐゴシック" charset="0"/>
                <a:sym typeface="Symbol" charset="0"/>
              </a:rPr>
              <a:t>N</a:t>
            </a:r>
            <a:r>
              <a:rPr lang="en-US" dirty="0" smtClean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= </a:t>
            </a:r>
            <a:r>
              <a:rPr lang="en-US" dirty="0" smtClean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r>
              <a:rPr lang="en-US" dirty="0">
                <a:ea typeface="ＭＳ Ｐゴシック" charset="0"/>
                <a:sym typeface="Symbol" charset="0"/>
              </a:rPr>
              <a:t>Client delay: One round trip time</a:t>
            </a:r>
          </a:p>
          <a:p>
            <a:r>
              <a:rPr lang="en-US" dirty="0">
                <a:ea typeface="ＭＳ Ｐゴシック" charset="0"/>
                <a:sym typeface="Symbol" charset="0"/>
              </a:rPr>
              <a:t>Synchronization delay: 2 message transmission times</a:t>
            </a: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ea typeface="ＭＳ Ｐゴシック" charset="0"/>
                <a:sym typeface="Symbol" charset="0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696720"/>
            <a:ext cx="7033088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voting set is of size </a:t>
            </a:r>
            <a:r>
              <a:rPr lang="en-US" sz="18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Each </a:t>
            </a:r>
            <a:r>
              <a:rPr lang="en-US" sz="1800" dirty="0">
                <a:ea typeface="ＭＳ Ｐゴシック" charset="0"/>
              </a:rPr>
              <a:t>process belongs to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other voting </a:t>
            </a:r>
            <a:r>
              <a:rPr lang="en-US" sz="1800" dirty="0" smtClean="0">
                <a:ea typeface="ＭＳ Ｐゴシック" charset="0"/>
              </a:rPr>
              <a:t>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Total number of voting set members (processes may be repeated) = </a:t>
            </a:r>
            <a:r>
              <a:rPr lang="en-US" sz="1800" i="1" dirty="0" smtClean="0">
                <a:ea typeface="ＭＳ Ｐゴシック" charset="0"/>
              </a:rPr>
              <a:t>K*N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But since each process is in </a:t>
            </a:r>
            <a:r>
              <a:rPr lang="en-US" sz="1800" i="1" dirty="0" smtClean="0">
                <a:ea typeface="ＭＳ Ｐゴシック" charset="0"/>
              </a:rPr>
              <a:t>M</a:t>
            </a:r>
            <a:r>
              <a:rPr lang="en-US" sz="1800" dirty="0" smtClean="0">
                <a:ea typeface="ＭＳ Ｐゴシック" charset="0"/>
              </a:rPr>
              <a:t> voting sets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K*N/M = N</a:t>
            </a:r>
            <a:r>
              <a:rPr lang="en-US" sz="1800" dirty="0" smtClean="0">
                <a:ea typeface="ＭＳ Ｐゴシック" charset="0"/>
              </a:rPr>
              <a:t> =&gt; </a:t>
            </a:r>
            <a:r>
              <a:rPr lang="en-US" sz="1800" i="1" dirty="0" smtClean="0">
                <a:ea typeface="ＭＳ Ｐゴシック" charset="0"/>
              </a:rPr>
              <a:t>K = M   </a:t>
            </a:r>
            <a:r>
              <a:rPr lang="en-US" sz="1800" dirty="0" smtClean="0">
                <a:ea typeface="ＭＳ Ｐゴシック" charset="0"/>
              </a:rPr>
              <a:t>(1)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Consider a process P</a:t>
            </a:r>
            <a:r>
              <a:rPr lang="en-US" sz="1800" i="1" dirty="0" smtClean="0">
                <a:ea typeface="ＭＳ Ｐゴシック" charset="0"/>
              </a:rPr>
              <a:t>i</a:t>
            </a:r>
            <a:endParaRPr lang="en-US" sz="1800" dirty="0" smtClean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</a:t>
            </a:r>
            <a:r>
              <a:rPr lang="en-US" sz="1800" dirty="0" smtClean="0">
                <a:ea typeface="ＭＳ Ｐゴシック" charset="0"/>
              </a:rPr>
              <a:t>otal number of voting sets = members present in P</a:t>
            </a:r>
            <a:r>
              <a:rPr lang="en-US" sz="1800" i="1" dirty="0" smtClean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’s voting set and all their voting sets = </a:t>
            </a:r>
            <a:r>
              <a:rPr lang="en-US" sz="1800" i="1" dirty="0" smtClean="0">
                <a:ea typeface="ＭＳ Ｐゴシック" charset="0"/>
              </a:rPr>
              <a:t>(M-1)*K + 1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All processes in group must </a:t>
            </a:r>
            <a:r>
              <a:rPr lang="en-US" sz="1800" smtClean="0">
                <a:ea typeface="ＭＳ Ｐゴシック" charset="0"/>
              </a:rPr>
              <a:t>be in above</a:t>
            </a:r>
            <a:endParaRPr lang="en-US" sz="1800" dirty="0" smtClean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To minimize the overhead at each process (</a:t>
            </a:r>
            <a:r>
              <a:rPr lang="en-US" sz="1800" i="1" dirty="0" smtClean="0">
                <a:ea typeface="ＭＳ Ｐゴシック" charset="0"/>
              </a:rPr>
              <a:t>K</a:t>
            </a:r>
            <a:r>
              <a:rPr lang="en-US" sz="1800" dirty="0" smtClean="0">
                <a:ea typeface="ＭＳ Ｐゴシック" charset="0"/>
              </a:rPr>
              <a:t>), need each of the above members to be unique, i.e.,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N =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(M-1)*K + </a:t>
            </a:r>
            <a:r>
              <a:rPr lang="en-US" sz="1800" i="1" dirty="0" smtClean="0">
                <a:ea typeface="ＭＳ Ｐゴシック" charset="0"/>
              </a:rPr>
              <a:t>1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 smtClean="0">
                <a:ea typeface="ＭＳ Ｐゴシック" charset="0"/>
              </a:rPr>
              <a:t>(K-</a:t>
            </a:r>
            <a:r>
              <a:rPr lang="en-US" sz="1800" i="1" dirty="0">
                <a:ea typeface="ＭＳ Ｐゴシック" charset="0"/>
              </a:rPr>
              <a:t>1)*K + </a:t>
            </a:r>
            <a:r>
              <a:rPr lang="en-US" sz="1800" i="1" dirty="0" smtClean="0">
                <a:ea typeface="ＭＳ Ｐゴシック" charset="0"/>
              </a:rPr>
              <a:t>1  </a:t>
            </a:r>
            <a:r>
              <a:rPr lang="en-US" sz="1800" dirty="0" smtClean="0">
                <a:ea typeface="ＭＳ Ｐゴシック" charset="0"/>
              </a:rPr>
              <a:t>(due to (1))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K ~ </a:t>
            </a:r>
            <a:r>
              <a:rPr lang="en-US" sz="1800" dirty="0">
                <a:ea typeface="ＭＳ Ｐゴシック" charset="0"/>
                <a:sym typeface="Symbol" charset="0"/>
              </a:rPr>
              <a:t></a:t>
            </a:r>
            <a:r>
              <a:rPr lang="en-US" sz="1800" i="1" dirty="0">
                <a:ea typeface="ＭＳ Ｐゴシック" charset="0"/>
                <a:sym typeface="Symbol" charset="0"/>
              </a:rPr>
              <a:t>N</a:t>
            </a:r>
            <a:r>
              <a:rPr lang="en-US" sz="1800" dirty="0">
                <a:ea typeface="ＭＳ Ｐゴシック" charset="0"/>
                <a:sym typeface="Symbol" charset="0"/>
              </a:rPr>
              <a:t> </a:t>
            </a: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6444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fault-tolerant versions of the algorithms we’ve discussed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Maekawa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 other way to handle failures: Use </a:t>
            </a:r>
            <a:r>
              <a:rPr lang="en-US" dirty="0" err="1" smtClean="0"/>
              <a:t>Paxos</a:t>
            </a:r>
            <a:r>
              <a:rPr lang="en-US" dirty="0" smtClean="0"/>
              <a:t>-like approaches!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18277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Google’s system for locking</a:t>
            </a:r>
          </a:p>
          <a:p>
            <a:r>
              <a:rPr lang="en-US" dirty="0" smtClean="0"/>
              <a:t>Used underneath Google’s systems like </a:t>
            </a:r>
            <a:r>
              <a:rPr lang="en-US" dirty="0" err="1" smtClean="0"/>
              <a:t>BigTable</a:t>
            </a:r>
            <a:r>
              <a:rPr lang="en-US" dirty="0" smtClean="0"/>
              <a:t>, Megastore, etc.</a:t>
            </a:r>
          </a:p>
          <a:p>
            <a:r>
              <a:rPr lang="en-US" dirty="0" smtClean="0"/>
              <a:t>Not open-sourced but published</a:t>
            </a:r>
          </a:p>
          <a:p>
            <a:r>
              <a:rPr lang="en-US" dirty="0" smtClean="0"/>
              <a:t>Chubby provides </a:t>
            </a:r>
            <a:r>
              <a:rPr lang="en-US" i="1" dirty="0" smtClean="0"/>
              <a:t>Advisory </a:t>
            </a:r>
            <a:r>
              <a:rPr lang="en-US" dirty="0" smtClean="0"/>
              <a:t>locks only</a:t>
            </a:r>
          </a:p>
          <a:p>
            <a:pPr lvl="1"/>
            <a:r>
              <a:rPr lang="en-US" dirty="0" smtClean="0"/>
              <a:t>Doesn’t guarantee mutual exclusion unless every client checks lock before accessing resource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2" y="5943600"/>
            <a:ext cx="8701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Reference: http://</a:t>
            </a:r>
            <a:r>
              <a:rPr lang="en-US" sz="2400" i="1" dirty="0" err="1">
                <a:latin typeface="Times New Roman"/>
                <a:cs typeface="Times New Roman"/>
              </a:rPr>
              <a:t>research.google.com</a:t>
            </a:r>
            <a:r>
              <a:rPr lang="en-US" sz="2400" i="1" dirty="0">
                <a:latin typeface="Times New Roman"/>
                <a:cs typeface="Times New Roman"/>
              </a:rPr>
              <a:t>/archive/</a:t>
            </a:r>
            <a:r>
              <a:rPr lang="en-US" sz="2400" i="1" dirty="0" err="1">
                <a:latin typeface="Times New Roman"/>
                <a:cs typeface="Times New Roman"/>
              </a:rPr>
              <a:t>chubby.html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9163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use not only for locking but also writing small configuration files</a:t>
            </a:r>
          </a:p>
          <a:p>
            <a:r>
              <a:rPr lang="en-US" dirty="0"/>
              <a:t>Relies on </a:t>
            </a:r>
            <a:r>
              <a:rPr lang="en-US" dirty="0" err="1" smtClean="0"/>
              <a:t>Paxos</a:t>
            </a:r>
            <a:r>
              <a:rPr lang="en-US" dirty="0" smtClean="0"/>
              <a:t>-like (consensus) protocol</a:t>
            </a:r>
          </a:p>
          <a:p>
            <a:r>
              <a:rPr lang="en-US" dirty="0"/>
              <a:t>Group of servers with one elected as Master </a:t>
            </a:r>
            <a:endParaRPr lang="en-US" dirty="0" smtClean="0"/>
          </a:p>
          <a:p>
            <a:pPr lvl="1"/>
            <a:r>
              <a:rPr lang="en-US" dirty="0" smtClean="0"/>
              <a:t>All servers replicate same information</a:t>
            </a:r>
          </a:p>
          <a:p>
            <a:r>
              <a:rPr lang="en-US" dirty="0" smtClean="0"/>
              <a:t>Clients send read requests to Master, which serves it locally</a:t>
            </a:r>
          </a:p>
          <a:p>
            <a:r>
              <a:rPr lang="en-US" dirty="0" smtClean="0"/>
              <a:t>Clients send write requests to Master, which sends it to all servers, gets majority (quorum) among servers, and then responds to client</a:t>
            </a:r>
          </a:p>
          <a:p>
            <a:r>
              <a:rPr lang="en-US" dirty="0" smtClean="0"/>
              <a:t>On master failure, run election protocol</a:t>
            </a:r>
          </a:p>
          <a:p>
            <a:r>
              <a:rPr lang="en-US" dirty="0" smtClean="0"/>
              <a:t>On replica failure, just replace it and have it catch up</a:t>
            </a:r>
            <a:endParaRPr lang="en-US" dirty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11283" y="2057400"/>
            <a:ext cx="2873121" cy="4495801"/>
            <a:chOff x="5715000" y="1981200"/>
            <a:chExt cx="2872422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261577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28681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125256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10436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2" name="Straight Connector 11"/>
            <p:cNvCxnSpPr>
              <a:stCxn id="11" idx="1"/>
              <a:endCxn id="9" idx="3"/>
            </p:cNvCxnSpPr>
            <p:nvPr/>
          </p:nvCxnSpPr>
          <p:spPr>
            <a:xfrm flipH="1">
              <a:off x="7230418" y="5183833"/>
              <a:ext cx="31338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1088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Mutual exclusion important problem in cloud computing systems</a:t>
            </a:r>
          </a:p>
          <a:p>
            <a:r>
              <a:rPr lang="en-US" dirty="0" smtClean="0"/>
              <a:t>Classical algorithms</a:t>
            </a:r>
          </a:p>
          <a:p>
            <a:pPr lvl="1"/>
            <a:r>
              <a:rPr lang="en-US" dirty="0" smtClean="0"/>
              <a:t>Central</a:t>
            </a:r>
          </a:p>
          <a:p>
            <a:pPr lvl="1"/>
            <a:r>
              <a:rPr lang="en-US" dirty="0" smtClean="0"/>
              <a:t>Ring-based</a:t>
            </a:r>
          </a:p>
          <a:p>
            <a:pPr lvl="1"/>
            <a:r>
              <a:rPr lang="en-US" dirty="0" err="1" smtClean="0"/>
              <a:t>Ricart-Agrawala</a:t>
            </a:r>
            <a:endParaRPr lang="en-US" dirty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  <a:p>
            <a:r>
              <a:rPr lang="en-US" dirty="0" smtClean="0"/>
              <a:t>Industry systems</a:t>
            </a:r>
          </a:p>
          <a:p>
            <a:pPr lvl="1"/>
            <a:r>
              <a:rPr lang="en-US" dirty="0" smtClean="0"/>
              <a:t>Chubby: a coordination service</a:t>
            </a:r>
          </a:p>
          <a:p>
            <a:pPr lvl="1"/>
            <a:r>
              <a:rPr lang="en-US" dirty="0" smtClean="0"/>
              <a:t>Similarly, Apache Zookeeper for coordination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HW3 and MP3 have been released.</a:t>
            </a:r>
          </a:p>
          <a:p>
            <a:r>
              <a:rPr lang="en-US" dirty="0" smtClean="0"/>
              <a:t>Due soon. </a:t>
            </a:r>
            <a:r>
              <a:rPr lang="en-US" smtClean="0"/>
              <a:t>Start early!</a:t>
            </a: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8400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 smtClean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enter(S);</a:t>
            </a: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 smtClean="0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/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 end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exit(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);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4506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Solve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Single OS: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If all processes are running in one OS on a machine (or VM), then </a:t>
            </a: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Semaphores, </a:t>
            </a:r>
            <a:r>
              <a:rPr lang="en-US" sz="2400" dirty="0" err="1">
                <a:ea typeface="ＭＳ Ｐゴシック" charset="0"/>
              </a:rPr>
              <a:t>mutexes</a:t>
            </a:r>
            <a:r>
              <a:rPr lang="en-US" sz="2400" dirty="0">
                <a:ea typeface="ＭＳ Ｐゴシック" charset="0"/>
              </a:rPr>
              <a:t>, condition variables, monitors, etc</a:t>
            </a:r>
            <a:r>
              <a:rPr lang="en-US" sz="2400" dirty="0" smtClean="0">
                <a:ea typeface="ＭＳ Ｐゴシック" charset="0"/>
              </a:rPr>
              <a:t>.</a:t>
            </a:r>
            <a:endParaRPr lang="en-US" sz="2400" dirty="0">
              <a:ea typeface="ＭＳ Ｐゴシック" charset="0"/>
            </a:endParaRP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2665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Solve Mutual Exclusion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 smtClean="0">
                <a:ea typeface="ＭＳ Ｐゴシック" charset="0"/>
              </a:rPr>
              <a:t>Distributed system: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 smtClean="0">
                <a:ea typeface="ＭＳ Ｐゴシック" charset="0"/>
              </a:rPr>
              <a:t>Processes communicating by passing messages</a:t>
            </a:r>
          </a:p>
          <a:p>
            <a:pPr marL="0" indent="0">
              <a:buClr>
                <a:schemeClr val="hlink"/>
              </a:buClr>
              <a:buSzPct val="120000"/>
              <a:buNone/>
            </a:pPr>
            <a:r>
              <a:rPr lang="en-US" sz="2800" dirty="0" smtClean="0">
                <a:ea typeface="ＭＳ Ｐゴシック" charset="0"/>
              </a:rPr>
              <a:t>Need to guarantee 3 properties: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Safety </a:t>
            </a:r>
            <a:r>
              <a:rPr lang="en-US" dirty="0" smtClean="0">
                <a:ea typeface="ＭＳ Ｐゴシック" charset="0"/>
              </a:rPr>
              <a:t>(essential) 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At most one process </a:t>
            </a:r>
            <a:r>
              <a:rPr lang="en-US" dirty="0" smtClean="0">
                <a:ea typeface="ＭＳ Ｐゴシック" charset="0"/>
              </a:rPr>
              <a:t>executes </a:t>
            </a:r>
            <a:r>
              <a:rPr lang="en-US" dirty="0">
                <a:ea typeface="ＭＳ Ｐゴシック" charset="0"/>
              </a:rPr>
              <a:t>in CS </a:t>
            </a:r>
            <a:r>
              <a:rPr lang="en-US" dirty="0" smtClean="0">
                <a:ea typeface="ＭＳ Ｐゴシック" charset="0"/>
              </a:rPr>
              <a:t>(Critical Section) at </a:t>
            </a:r>
            <a:r>
              <a:rPr lang="en-US" dirty="0">
                <a:ea typeface="ＭＳ Ｐゴシック" charset="0"/>
              </a:rPr>
              <a:t>any </a:t>
            </a:r>
            <a:r>
              <a:rPr lang="en-US" dirty="0" smtClean="0">
                <a:ea typeface="ＭＳ Ｐゴシック" charset="0"/>
              </a:rPr>
              <a:t>time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 err="1" smtClean="0">
                <a:solidFill>
                  <a:schemeClr val="hlink"/>
                </a:solidFill>
                <a:ea typeface="ＭＳ Ｐゴシック" charset="0"/>
              </a:rPr>
              <a:t>Liveness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(essential</a:t>
            </a:r>
            <a:r>
              <a:rPr lang="en-US" dirty="0" smtClean="0">
                <a:ea typeface="ＭＳ Ｐゴシック" charset="0"/>
              </a:rPr>
              <a:t>) 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Every request for a CS is </a:t>
            </a:r>
            <a:r>
              <a:rPr lang="en-US" dirty="0" smtClean="0">
                <a:ea typeface="ＭＳ Ｐゴシック" charset="0"/>
              </a:rPr>
              <a:t>granted eventually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Ordering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(desirable) – Requests are granted in the order </a:t>
            </a:r>
            <a:r>
              <a:rPr lang="en-US" dirty="0" smtClean="0">
                <a:ea typeface="ＭＳ Ｐゴシック" charset="0"/>
              </a:rPr>
              <a:t>they </a:t>
            </a:r>
            <a:r>
              <a:rPr lang="en-US" dirty="0">
                <a:ea typeface="ＭＳ Ｐゴシック" charset="0"/>
              </a:rPr>
              <a:t>were made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8726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Sharing an OS: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2"/>
            <a:ext cx="7033088" cy="49462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Semaphore == an integer that can only be accessed via two special functions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S=1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; // Max number of allowed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accessors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b="1" dirty="0" smtClean="0">
                <a:ea typeface="ＭＳ Ｐゴシック" charset="0"/>
              </a:rPr>
              <a:t>wait</a:t>
            </a:r>
            <a:r>
              <a:rPr lang="en-US" b="1" dirty="0">
                <a:ea typeface="ＭＳ Ｐゴシック" charset="0"/>
              </a:rPr>
              <a:t>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P(S</a:t>
            </a:r>
            <a:r>
              <a:rPr lang="en-US" b="1" dirty="0" smtClean="0">
                <a:ea typeface="ＭＳ Ｐゴシック" charset="0"/>
              </a:rPr>
              <a:t>) </a:t>
            </a:r>
            <a:r>
              <a:rPr lang="en-US" dirty="0" smtClean="0">
                <a:ea typeface="ＭＳ Ｐゴシック" charset="0"/>
              </a:rPr>
              <a:t>or </a:t>
            </a:r>
            <a:r>
              <a:rPr lang="en-US" b="1" dirty="0" smtClean="0">
                <a:ea typeface="ＭＳ Ｐゴシック" charset="0"/>
              </a:rPr>
              <a:t>down(S)</a:t>
            </a:r>
            <a:r>
              <a:rPr lang="en-US" dirty="0" smtClean="0"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: </a:t>
            </a:r>
            <a:endParaRPr lang="en-US" dirty="0" smtClean="0">
              <a:ea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while</a:t>
            </a: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(1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) { </a:t>
            </a: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// each execution of the while loop is </a:t>
            </a:r>
            <a:r>
              <a:rPr lang="en-US" sz="2300" u="sng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if (S &gt; 0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) {</a:t>
            </a:r>
            <a:endParaRPr lang="en-US" sz="2300" dirty="0">
              <a:solidFill>
                <a:schemeClr val="hlink"/>
              </a:solidFill>
              <a:latin typeface="Arial"/>
              <a:ea typeface="ＭＳ Ｐゴシック" charset="0"/>
              <a:cs typeface="Arial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S--;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break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         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Each while loop execution and S++ are each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atomic </a:t>
            </a:r>
            <a:r>
              <a:rPr lang="en-US" dirty="0" smtClean="0">
                <a:ea typeface="ＭＳ Ｐゴシック" charset="0"/>
              </a:rPr>
              <a:t>operations – supported via hardware instructions such as compare-and-swap, test-and-set, etc.</a:t>
            </a: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2</a:t>
            </a:r>
            <a:r>
              <a:rPr lang="en-US" dirty="0">
                <a:ea typeface="ＭＳ Ｐゴシック" charset="0"/>
              </a:rPr>
              <a:t>. </a:t>
            </a:r>
            <a:r>
              <a:rPr lang="en-US" b="1" dirty="0">
                <a:ea typeface="ＭＳ Ｐゴシック" charset="0"/>
              </a:rPr>
              <a:t>signal(S)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V(S</a:t>
            </a:r>
            <a:r>
              <a:rPr lang="en-US" b="1" dirty="0" smtClean="0">
                <a:ea typeface="ＭＳ Ｐゴシック" charset="0"/>
              </a:rPr>
              <a:t>)</a:t>
            </a:r>
            <a:r>
              <a:rPr lang="en-US" dirty="0" smtClean="0">
                <a:ea typeface="ＭＳ Ｐゴシック" charset="0"/>
              </a:rPr>
              <a:t> or </a:t>
            </a:r>
            <a:r>
              <a:rPr lang="en-US" b="1" dirty="0" smtClean="0">
                <a:ea typeface="ＭＳ Ｐゴシック" charset="0"/>
              </a:rPr>
              <a:t>up(s)</a:t>
            </a:r>
            <a:r>
              <a:rPr lang="en-US" dirty="0" smtClean="0"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: </a:t>
            </a: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	</a:t>
            </a:r>
            <a:r>
              <a:rPr lang="en-US" sz="2300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S++; // </a:t>
            </a:r>
            <a:r>
              <a:rPr lang="en-US" sz="2300" u="sng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3" y="3962402"/>
            <a:ext cx="713457" cy="2357241"/>
            <a:chOff x="243681" y="4495800"/>
            <a:chExt cx="713457" cy="2357240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43681" y="4495800"/>
              <a:ext cx="7134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enter()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97656" y="6545263"/>
              <a:ext cx="5836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exit()</a:t>
              </a: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924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3286</Words>
  <Application>Microsoft Macintosh PowerPoint</Application>
  <PresentationFormat>Custom</PresentationFormat>
  <Paragraphs>666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HPP-template</vt:lpstr>
      <vt:lpstr>PowerPoint Presentation</vt:lpstr>
      <vt:lpstr>Why Mutual Exclusion?</vt:lpstr>
      <vt:lpstr>Why Mutual Exclusion?</vt:lpstr>
      <vt:lpstr>More Uses of Mutual Exclusion</vt:lpstr>
      <vt:lpstr>Problem Statement for Mutual Exclusion</vt:lpstr>
      <vt:lpstr>Our Bank Example</vt:lpstr>
      <vt:lpstr>Approaches to Solve Mutual Exclusion</vt:lpstr>
      <vt:lpstr>Approaches to Solve Mutual Exclusion (2)</vt:lpstr>
      <vt:lpstr>Processes Sharing an OS: Semaphores</vt:lpstr>
      <vt:lpstr>Our Bank Example Using Semaphores</vt:lpstr>
      <vt:lpstr>Next</vt:lpstr>
      <vt:lpstr>System Model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Next</vt:lpstr>
      <vt:lpstr>System Model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Analysis: Ricart-Agrawala’s Algorithm (2)</vt:lpstr>
      <vt:lpstr>Performance: Ricart-Agrawala’s Algorithm </vt:lpstr>
      <vt:lpstr>Ok, but …</vt:lpstr>
      <vt:lpstr>Maekawa’s Algorithm: Key Idea</vt:lpstr>
      <vt:lpstr>Maekawa’s Voting Sets</vt:lpstr>
      <vt:lpstr>Example: Voting Sets with N=4</vt:lpstr>
      <vt:lpstr>Maekawa: Key Differences From Ricart-Agrawala</vt:lpstr>
      <vt:lpstr>Actions</vt:lpstr>
      <vt:lpstr>Actions (2)</vt:lpstr>
      <vt:lpstr>Safety</vt:lpstr>
      <vt:lpstr>Liveness</vt:lpstr>
      <vt:lpstr>Performance</vt:lpstr>
      <vt:lpstr>Why N ? </vt:lpstr>
      <vt:lpstr>Failures?</vt:lpstr>
      <vt:lpstr>Chubby</vt:lpstr>
      <vt:lpstr>Chubby (2)</vt:lpstr>
      <vt:lpstr>Summary</vt:lpstr>
      <vt:lpstr>Announcements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Indranil Gupta</cp:lastModifiedBy>
  <cp:revision>356</cp:revision>
  <dcterms:created xsi:type="dcterms:W3CDTF">2012-12-19T21:49:48Z</dcterms:created>
  <dcterms:modified xsi:type="dcterms:W3CDTF">2016-10-20T18:32:33Z</dcterms:modified>
</cp:coreProperties>
</file>