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5" r:id="rId3"/>
    <p:sldId id="302" r:id="rId4"/>
    <p:sldId id="303" r:id="rId5"/>
    <p:sldId id="257" r:id="rId6"/>
    <p:sldId id="301" r:id="rId7"/>
    <p:sldId id="270" r:id="rId8"/>
    <p:sldId id="258" r:id="rId9"/>
    <p:sldId id="259" r:id="rId10"/>
    <p:sldId id="277" r:id="rId11"/>
    <p:sldId id="279" r:id="rId12"/>
    <p:sldId id="262" r:id="rId13"/>
    <p:sldId id="289" r:id="rId14"/>
    <p:sldId id="290" r:id="rId15"/>
    <p:sldId id="298" r:id="rId16"/>
    <p:sldId id="261" r:id="rId17"/>
    <p:sldId id="260" r:id="rId18"/>
    <p:sldId id="280" r:id="rId19"/>
    <p:sldId id="291" r:id="rId20"/>
    <p:sldId id="267" r:id="rId21"/>
    <p:sldId id="273" r:id="rId22"/>
    <p:sldId id="268" r:id="rId23"/>
    <p:sldId id="292" r:id="rId24"/>
    <p:sldId id="283" r:id="rId25"/>
    <p:sldId id="284" r:id="rId26"/>
    <p:sldId id="281" r:id="rId27"/>
    <p:sldId id="275" r:id="rId28"/>
    <p:sldId id="293" r:id="rId29"/>
    <p:sldId id="294" r:id="rId30"/>
    <p:sldId id="296" r:id="rId31"/>
    <p:sldId id="282" r:id="rId32"/>
    <p:sldId id="271" r:id="rId33"/>
    <p:sldId id="286" r:id="rId34"/>
    <p:sldId id="297" r:id="rId35"/>
    <p:sldId id="26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02" autoAdjust="0"/>
  </p:normalViewPr>
  <p:slideViewPr>
    <p:cSldViewPr snapToGrid="0">
      <p:cViewPr varScale="1">
        <p:scale>
          <a:sx n="106" d="100"/>
          <a:sy n="106" d="100"/>
        </p:scale>
        <p:origin x="-520" y="-1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864"/>
    </p:cViewPr>
  </p:sorterViewPr>
  <p:notesViewPr>
    <p:cSldViewPr snapToGrid="0">
      <p:cViewPr varScale="1">
        <p:scale>
          <a:sx n="75" d="100"/>
          <a:sy n="75" d="100"/>
        </p:scale>
        <p:origin x="313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33817-C986-43F7-BA38-C9AA2243FF66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BF8DF-9984-4FD2-AC64-373654E47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5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BF8DF-9984-4FD2-AC64-373654E47F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4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Microsoft Push Notification </a:t>
            </a:r>
            <a:r>
              <a:rPr lang="en-US" dirty="0" smtClean="0"/>
              <a:t>Service (MPNS)</a:t>
            </a:r>
          </a:p>
          <a:p>
            <a:r>
              <a:rPr lang="en-US" dirty="0" smtClean="0"/>
              <a:t>Windows Push Notification Services (WNS)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BF8DF-9984-4FD2-AC64-373654E47FC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1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Microsoft Push Notification </a:t>
            </a:r>
            <a:r>
              <a:rPr lang="en-US" dirty="0" smtClean="0"/>
              <a:t>Service (MPNS)</a:t>
            </a:r>
          </a:p>
          <a:p>
            <a:r>
              <a:rPr lang="en-US" dirty="0" smtClean="0"/>
              <a:t>Windows Push Notification Services (WNS)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BF8DF-9984-4FD2-AC64-373654E47FC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26EE-E9EC-4D4E-A9F7-6A710406B6B4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C8AB-72CA-4AA5-8EC9-7754CE06D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4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26EE-E9EC-4D4E-A9F7-6A710406B6B4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C8AB-72CA-4AA5-8EC9-7754CE06D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1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26EE-E9EC-4D4E-A9F7-6A710406B6B4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C8AB-72CA-4AA5-8EC9-7754CE06D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26EE-E9EC-4D4E-A9F7-6A710406B6B4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C8AB-72CA-4AA5-8EC9-7754CE06D7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610600" y="6356350"/>
            <a:ext cx="142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DavidGiard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26EE-E9EC-4D4E-A9F7-6A710406B6B4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C8AB-72CA-4AA5-8EC9-7754CE06D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26EE-E9EC-4D4E-A9F7-6A710406B6B4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C8AB-72CA-4AA5-8EC9-7754CE06D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26EE-E9EC-4D4E-A9F7-6A710406B6B4}" type="datetimeFigureOut">
              <a:rPr lang="en-US" smtClean="0"/>
              <a:t>11/8/16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C8AB-72CA-4AA5-8EC9-7754CE06D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5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26EE-E9EC-4D4E-A9F7-6A710406B6B4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C8AB-72CA-4AA5-8EC9-7754CE06D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26EE-E9EC-4D4E-A9F7-6A710406B6B4}" type="datetimeFigureOut">
              <a:rPr lang="en-US" smtClean="0"/>
              <a:t>11/8/16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C8AB-72CA-4AA5-8EC9-7754CE06D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6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26EE-E9EC-4D4E-A9F7-6A710406B6B4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C8AB-72CA-4AA5-8EC9-7754CE06D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6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26EE-E9EC-4D4E-A9F7-6A710406B6B4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C8AB-72CA-4AA5-8EC9-7754CE06D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4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26EE-E9EC-4D4E-A9F7-6A710406B6B4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8C8AB-72CA-4AA5-8EC9-7754CE06D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2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nyurl.com/Win8Push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Hitchhiker's Guide</a:t>
            </a:r>
            <a:br>
              <a:rPr lang="en-US" dirty="0" smtClean="0"/>
            </a:b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Azure Mobile Apps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48" y="3602038"/>
            <a:ext cx="3242846" cy="2922406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9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26" y="384376"/>
            <a:ext cx="10515600" cy="1325563"/>
          </a:xfrm>
        </p:spPr>
        <p:txBody>
          <a:bodyPr/>
          <a:lstStyle/>
          <a:p>
            <a:r>
              <a:rPr lang="en-US" dirty="0" smtClean="0"/>
              <a:t>Creating a Mobile App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981" y="1514901"/>
            <a:ext cx="6673364" cy="511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26" y="384376"/>
            <a:ext cx="10515600" cy="1325563"/>
          </a:xfrm>
        </p:spPr>
        <p:txBody>
          <a:bodyPr/>
          <a:lstStyle/>
          <a:p>
            <a:r>
              <a:rPr lang="en-US" dirty="0" smtClean="0"/>
              <a:t>Creating a Mobile App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770" y="1383397"/>
            <a:ext cx="6890342" cy="55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2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smtClean="0"/>
              <a:t>://Giard.azurewebsites.net/Tables/Table1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smtClean="0"/>
              <a:t>mymobileapp-code.azurewebsites.net/Tables/Table1</a:t>
            </a:r>
          </a:p>
          <a:p>
            <a:r>
              <a:rPr lang="en-US" dirty="0" smtClean="0"/>
              <a:t>GET, PUT, POST, DELETE, PATCH</a:t>
            </a:r>
          </a:p>
          <a:p>
            <a:r>
              <a:rPr lang="en-US" dirty="0" smtClean="0"/>
              <a:t>Extend GET with </a:t>
            </a:r>
            <a:r>
              <a:rPr lang="en-US" dirty="0" err="1" smtClean="0"/>
              <a:t>oData</a:t>
            </a:r>
            <a:r>
              <a:rPr lang="en-US" dirty="0" smtClean="0"/>
              <a:t> Query syntax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74" y="3845169"/>
            <a:ext cx="5246452" cy="237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7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667034"/>
              </p:ext>
            </p:extLst>
          </p:nvPr>
        </p:nvGraphicFramePr>
        <p:xfrm>
          <a:off x="838200" y="1825625"/>
          <a:ext cx="802132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880"/>
                <a:gridCol w="3271520"/>
                <a:gridCol w="2153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HTTP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Verb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SQL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Read</a:t>
                      </a:r>
                      <a:r>
                        <a:rPr lang="en-US" sz="2400" baseline="0" dirty="0" smtClean="0"/>
                        <a:t> Data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SELECT…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Create Data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INSERT…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DELETE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Delete Data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DELETE…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PUT or PATCH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Update Data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UPDATE…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73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31520" y="2042160"/>
            <a:ext cx="1554480" cy="2357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768080" y="1971040"/>
            <a:ext cx="1432560" cy="2854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Endpoint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479040" y="2042160"/>
            <a:ext cx="6096000" cy="1036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65120" y="1971040"/>
            <a:ext cx="1066800" cy="47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VERB</a:t>
            </a:r>
          </a:p>
          <a:p>
            <a:pPr algn="ctr"/>
            <a:r>
              <a:rPr lang="en-US" dirty="0" smtClean="0"/>
              <a:t>(POST)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65120" y="2672080"/>
            <a:ext cx="106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  <a:p>
            <a:pPr algn="ctr"/>
            <a:r>
              <a:rPr lang="en-US" dirty="0" smtClean="0"/>
              <a:t>(JSON)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2479040" y="3977089"/>
            <a:ext cx="5937847" cy="7491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6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39349 0.029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4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5.55112E-17 L 0.39713 -0.007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31520" y="2042160"/>
            <a:ext cx="1554480" cy="2357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768080" y="1971040"/>
            <a:ext cx="1432560" cy="2854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Endpoint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479040" y="2042160"/>
            <a:ext cx="6096000" cy="1036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2479040" y="3977089"/>
            <a:ext cx="5937847" cy="7491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42940" y="2014954"/>
            <a:ext cx="1066800" cy="47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VERB</a:t>
            </a:r>
          </a:p>
          <a:p>
            <a:pPr algn="ctr"/>
            <a:r>
              <a:rPr lang="en-US" dirty="0" smtClean="0"/>
              <a:t>(GET)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50087" y="4289111"/>
            <a:ext cx="106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  <a:p>
            <a:pPr algn="ctr"/>
            <a:r>
              <a:rPr lang="en-US" dirty="0" smtClean="0"/>
              <a:t>(JSON)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4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39349 0.02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36289 -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5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8" grpId="1" animBg="1"/>
      <p:bldP spid="9" grpId="1" animBg="1"/>
      <p:bldP spid="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oData</a:t>
            </a:r>
            <a:r>
              <a:rPr lang="en-US" dirty="0" smtClean="0"/>
              <a:t> Query Syntax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946065"/>
              </p:ext>
            </p:extLst>
          </p:nvPr>
        </p:nvGraphicFramePr>
        <p:xfrm>
          <a:off x="838200" y="1825625"/>
          <a:ext cx="332397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905"/>
                <a:gridCol w="19290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$filter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clause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inlinecount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items in</a:t>
                      </a:r>
                      <a:r>
                        <a:rPr lang="en-US" baseline="0" dirty="0" smtClean="0"/>
                        <a:t> table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dirty="0" err="1" smtClean="0"/>
                        <a:t>orderby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SORT clause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$select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Columns to return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$skip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#records to skip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#records to </a:t>
                      </a:r>
                      <a:r>
                        <a:rPr lang="en-US" baseline="0" dirty="0" smtClean="0"/>
                        <a:t>return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93336" y="4813050"/>
            <a:ext cx="3439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../Tables/Table1?$filter=state </a:t>
            </a:r>
            <a:r>
              <a:rPr lang="en-US" dirty="0" err="1" smtClean="0"/>
              <a:t>eq</a:t>
            </a:r>
            <a:r>
              <a:rPr lang="en-US" dirty="0" smtClean="0"/>
              <a:t> IL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8022" y="5411377"/>
            <a:ext cx="5483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../Tables/Table1?$filter=state </a:t>
            </a:r>
            <a:r>
              <a:rPr lang="en-US" dirty="0" err="1" smtClean="0"/>
              <a:t>eq</a:t>
            </a:r>
            <a:r>
              <a:rPr lang="en-US" dirty="0" smtClean="0"/>
              <a:t> IL&amp;$</a:t>
            </a:r>
            <a:r>
              <a:rPr lang="en-US" dirty="0" err="1" smtClean="0"/>
              <a:t>orderby</a:t>
            </a:r>
            <a:r>
              <a:rPr lang="en-US" dirty="0" smtClean="0"/>
              <a:t>=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81" y="525294"/>
            <a:ext cx="3881336" cy="38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7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Schema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Automatically adds columns if matching data submitted</a:t>
            </a:r>
          </a:p>
          <a:p>
            <a:r>
              <a:rPr lang="en-US" dirty="0" smtClean="0"/>
              <a:t>Useful during development</a:t>
            </a:r>
          </a:p>
          <a:p>
            <a:r>
              <a:rPr lang="en-US" dirty="0" smtClean="0"/>
              <a:t>Turn off during production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258541"/>
            <a:ext cx="1828800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1457325"/>
            <a:ext cx="5353050" cy="3943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1457325"/>
            <a:ext cx="54292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88" y="1068632"/>
            <a:ext cx="7366612" cy="55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Giard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Microsoft Technical Evangelist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DavidGiard</a:t>
            </a:r>
            <a:endParaRPr lang="en-US" dirty="0" smtClean="0"/>
          </a:p>
          <a:p>
            <a:r>
              <a:rPr lang="en-US" dirty="0" smtClean="0"/>
              <a:t>DavidGiard.com</a:t>
            </a:r>
          </a:p>
          <a:p>
            <a:r>
              <a:rPr lang="en-US" dirty="0" err="1" smtClean="0"/>
              <a:t>TechnologyAndFriends</a:t>
            </a:r>
            <a:endParaRPr lang="en-US" dirty="0" smtClean="0"/>
          </a:p>
          <a:p>
            <a:r>
              <a:rPr lang="en-US" dirty="0" smtClean="0"/>
              <a:t>dGiard@microsoft.com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0" y="1526736"/>
            <a:ext cx="31051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– Single Sign-On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87117" y="3938337"/>
            <a:ext cx="882315" cy="1235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59116" y="4243137"/>
            <a:ext cx="1844842" cy="186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Azure Mobile App API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59116" y="1690688"/>
            <a:ext cx="1844842" cy="186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Twitter</a:t>
            </a:r>
          </a:p>
          <a:p>
            <a:pPr algn="ctr"/>
            <a:r>
              <a:rPr lang="en-US" dirty="0" smtClean="0"/>
              <a:t>or Facebook </a:t>
            </a:r>
          </a:p>
          <a:p>
            <a:pPr algn="ctr"/>
            <a:r>
              <a:rPr lang="en-US" dirty="0" smtClean="0"/>
              <a:t>or Google </a:t>
            </a:r>
          </a:p>
          <a:p>
            <a:pPr algn="ctr"/>
            <a:r>
              <a:rPr lang="en-US" dirty="0" smtClean="0"/>
              <a:t>or Microsoft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9974993">
            <a:off x="1945210" y="2670405"/>
            <a:ext cx="3733143" cy="697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 In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219294">
            <a:off x="2201749" y="4294650"/>
            <a:ext cx="3557232" cy="546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5045240" y="2621130"/>
            <a:ext cx="1427747" cy="898647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TOKEN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8309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30248 0.205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48 0.20578 L 4.375E-6 0.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219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  <p:bldP spid="10" grpId="1" animBg="1"/>
      <p:bldP spid="1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26" y="384376"/>
            <a:ext cx="10515600" cy="1325563"/>
          </a:xfrm>
        </p:spPr>
        <p:txBody>
          <a:bodyPr/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23" y="1503045"/>
            <a:ext cx="6791325" cy="16573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002592" y="1781589"/>
            <a:ext cx="553382" cy="7454"/>
          </a:xfrm>
          <a:prstGeom prst="line">
            <a:avLst/>
          </a:prstGeom>
          <a:ln w="155575">
            <a:solidFill>
              <a:srgbClr val="FFFF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dovemill.co.uk/image/data/bathroom/cream-cotton-towel-s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10" y="3395297"/>
            <a:ext cx="3075841" cy="307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76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5317" y="183731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function insert(item, user, request) {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item.CreatedBy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user.userId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request.execute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5317" y="37123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function read(query, user, request) {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query.where</a:t>
            </a:r>
            <a:r>
              <a:rPr lang="en-US" dirty="0" smtClean="0">
                <a:solidFill>
                  <a:srgbClr val="FF0000"/>
                </a:solidFill>
              </a:rPr>
              <a:t> ({</a:t>
            </a:r>
            <a:r>
              <a:rPr lang="en-US" dirty="0" err="1" smtClean="0">
                <a:solidFill>
                  <a:srgbClr val="FF0000"/>
                </a:solidFill>
              </a:rPr>
              <a:t>CreatedBy:user.userId</a:t>
            </a:r>
            <a:r>
              <a:rPr lang="en-US" dirty="0" smtClean="0">
                <a:solidFill>
                  <a:srgbClr val="FF0000"/>
                </a:solidFill>
              </a:rPr>
              <a:t>});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request.execute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8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76" y="903381"/>
            <a:ext cx="7073136" cy="579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0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26" y="384376"/>
            <a:ext cx="10515600" cy="1325563"/>
          </a:xfrm>
        </p:spPr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93462" y="1801468"/>
            <a:ext cx="553382" cy="7454"/>
          </a:xfrm>
          <a:prstGeom prst="line">
            <a:avLst/>
          </a:prstGeom>
          <a:ln w="155575">
            <a:solidFill>
              <a:srgbClr val="FFFF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94" y="3307404"/>
            <a:ext cx="4317580" cy="33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6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26" y="384376"/>
            <a:ext cx="10515600" cy="1325563"/>
          </a:xfrm>
        </p:spPr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743" y="48640"/>
            <a:ext cx="814387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4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26" y="384376"/>
            <a:ext cx="10515600" cy="1325563"/>
          </a:xfrm>
        </p:spPr>
        <p:txBody>
          <a:bodyPr/>
          <a:lstStyle/>
          <a:p>
            <a:r>
              <a:rPr lang="en-US" dirty="0" smtClean="0"/>
              <a:t>API Scripts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183731" y="1771650"/>
            <a:ext cx="338138" cy="11906"/>
          </a:xfrm>
          <a:prstGeom prst="line">
            <a:avLst/>
          </a:prstGeom>
          <a:ln w="155575">
            <a:solidFill>
              <a:srgbClr val="FFFF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27" y="3480655"/>
            <a:ext cx="4081096" cy="3060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314" y="1771650"/>
            <a:ext cx="53340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8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26" y="384376"/>
            <a:ext cx="10515600" cy="1325563"/>
          </a:xfrm>
        </p:spPr>
        <p:txBody>
          <a:bodyPr/>
          <a:lstStyle/>
          <a:p>
            <a:r>
              <a:rPr lang="en-US" dirty="0" smtClean="0"/>
              <a:t>API Scripts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85423" y="3362325"/>
            <a:ext cx="7029232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exports.post</a:t>
            </a:r>
            <a:r>
              <a:rPr lang="en-US" dirty="0"/>
              <a:t> = function(request, response) {</a:t>
            </a:r>
          </a:p>
          <a:p>
            <a:r>
              <a:rPr lang="en-US" dirty="0"/>
              <a:t>    // Use "</a:t>
            </a:r>
            <a:r>
              <a:rPr lang="en-US" dirty="0" err="1"/>
              <a:t>request.service</a:t>
            </a:r>
            <a:r>
              <a:rPr lang="en-US" dirty="0"/>
              <a:t>" to access features of your mobile service, e.g.:</a:t>
            </a:r>
          </a:p>
          <a:p>
            <a:r>
              <a:rPr lang="en-US" dirty="0"/>
              <a:t>    //   </a:t>
            </a:r>
            <a:r>
              <a:rPr lang="en-US" dirty="0" err="1"/>
              <a:t>var</a:t>
            </a:r>
            <a:r>
              <a:rPr lang="en-US" dirty="0"/>
              <a:t> tables = </a:t>
            </a:r>
            <a:r>
              <a:rPr lang="en-US" dirty="0" err="1"/>
              <a:t>request.service.tables</a:t>
            </a:r>
            <a:r>
              <a:rPr lang="en-US" dirty="0"/>
              <a:t>;</a:t>
            </a:r>
          </a:p>
          <a:p>
            <a:r>
              <a:rPr lang="en-US" dirty="0"/>
              <a:t>    //   </a:t>
            </a:r>
            <a:r>
              <a:rPr lang="en-US" dirty="0" err="1"/>
              <a:t>var</a:t>
            </a:r>
            <a:r>
              <a:rPr lang="en-US" dirty="0"/>
              <a:t> push = </a:t>
            </a:r>
            <a:r>
              <a:rPr lang="en-US" dirty="0" err="1"/>
              <a:t>request.service.push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response.send</a:t>
            </a:r>
            <a:r>
              <a:rPr lang="en-US" dirty="0"/>
              <a:t>(</a:t>
            </a:r>
            <a:r>
              <a:rPr lang="en-US" dirty="0" err="1"/>
              <a:t>statusCodes.OK</a:t>
            </a:r>
            <a:r>
              <a:rPr lang="en-US" dirty="0"/>
              <a:t>, { message : 'Hello World!' });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 err="1"/>
              <a:t>exports.get</a:t>
            </a:r>
            <a:r>
              <a:rPr lang="en-US" dirty="0"/>
              <a:t> = function(request, response) {</a:t>
            </a:r>
          </a:p>
          <a:p>
            <a:r>
              <a:rPr lang="en-US" dirty="0"/>
              <a:t>    </a:t>
            </a:r>
            <a:r>
              <a:rPr lang="en-US" dirty="0" err="1"/>
              <a:t>response.send</a:t>
            </a:r>
            <a:r>
              <a:rPr lang="en-US" dirty="0"/>
              <a:t>(</a:t>
            </a:r>
            <a:r>
              <a:rPr lang="en-US" dirty="0" err="1"/>
              <a:t>statusCodes.OK</a:t>
            </a:r>
            <a:r>
              <a:rPr lang="en-US" dirty="0"/>
              <a:t>, { message : 'Hello World!' });</a:t>
            </a:r>
          </a:p>
          <a:p>
            <a:r>
              <a:rPr lang="en-US" dirty="0"/>
              <a:t>};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212" y="1496534"/>
            <a:ext cx="7477496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&lt;Mobile Service URL&gt;/</a:t>
            </a:r>
            <a:r>
              <a:rPr lang="en-US" sz="3600" dirty="0" err="1" smtClean="0"/>
              <a:t>api</a:t>
            </a:r>
            <a:r>
              <a:rPr lang="en-US" sz="3600" dirty="0" smtClean="0"/>
              <a:t>/&lt;API Name&gt;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88212" y="2259809"/>
            <a:ext cx="8012193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sz="3600" dirty="0"/>
              <a:t>https://</a:t>
            </a:r>
            <a:r>
              <a:rPr lang="en-US" sz="3600" dirty="0" smtClean="0"/>
              <a:t>giard.azure-mobile.net/api/MyApi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 rot="19925214">
            <a:off x="81750" y="2186290"/>
            <a:ext cx="58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3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7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Apps in .NET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01" y="1274366"/>
            <a:ext cx="7713700" cy="53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2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Apps in .NET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081" y="1241519"/>
            <a:ext cx="8373393" cy="534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0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presentation is dedicated to Bill Fink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86" y="1555606"/>
            <a:ext cx="8572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2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7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26" y="384376"/>
            <a:ext cx="10515600" cy="1325563"/>
          </a:xfrm>
        </p:spPr>
        <p:txBody>
          <a:bodyPr/>
          <a:lstStyle/>
          <a:p>
            <a:r>
              <a:rPr lang="en-US" dirty="0" smtClean="0"/>
              <a:t>Push Notifications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23" y="1503045"/>
            <a:ext cx="6791325" cy="16573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82199" y="1762119"/>
            <a:ext cx="338138" cy="11906"/>
          </a:xfrm>
          <a:prstGeom prst="line">
            <a:avLst/>
          </a:prstGeom>
          <a:ln w="155575">
            <a:solidFill>
              <a:srgbClr val="FFFF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07" y="384376"/>
            <a:ext cx="3106616" cy="62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Notifications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04086" y="1771135"/>
            <a:ext cx="1556952" cy="195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56309" y="4270289"/>
            <a:ext cx="3174639" cy="195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Push Service</a:t>
            </a:r>
          </a:p>
          <a:p>
            <a:pPr algn="ctr"/>
            <a:r>
              <a:rPr lang="en-US" sz="1100" dirty="0" smtClean="0"/>
              <a:t>APN (Apple)</a:t>
            </a:r>
          </a:p>
          <a:p>
            <a:pPr algn="ctr"/>
            <a:r>
              <a:rPr lang="en-US" sz="1100" dirty="0" smtClean="0"/>
              <a:t>GCM (Google)</a:t>
            </a:r>
          </a:p>
          <a:p>
            <a:pPr algn="ctr"/>
            <a:r>
              <a:rPr lang="en-US" sz="1100" dirty="0" smtClean="0"/>
              <a:t>WNS (Windows 8)</a:t>
            </a:r>
          </a:p>
          <a:p>
            <a:pPr algn="ctr"/>
            <a:r>
              <a:rPr lang="en-US" sz="1100" dirty="0" smtClean="0"/>
              <a:t>MPNS (Windows Phone)</a:t>
            </a:r>
            <a:endParaRPr lang="en-US" sz="1100" dirty="0"/>
          </a:p>
        </p:txBody>
      </p:sp>
      <p:pic>
        <p:nvPicPr>
          <p:cNvPr id="1026" name="Picture 2" descr="http://static.tvtropes.org/pmwiki/pub/images/HHgu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55" y="1690688"/>
            <a:ext cx="1964827" cy="24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2549356">
            <a:off x="3457023" y="3444221"/>
            <a:ext cx="1179564" cy="247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317174">
            <a:off x="6607069" y="3472911"/>
            <a:ext cx="1179564" cy="247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04086" y="1771135"/>
            <a:ext cx="1556952" cy="195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Azure Mobile Services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3213" y="2095790"/>
            <a:ext cx="9845573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payload </a:t>
            </a:r>
            <a:r>
              <a:rPr lang="en-US" dirty="0" smtClean="0"/>
              <a:t>=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/>
              <a:t>'&lt;?xml version="1.0" encoding="utf-8"?&gt;&lt;toast&gt;&lt;visual&gt;&lt;binding template="ToastText01"&gt;' +</a:t>
            </a:r>
          </a:p>
          <a:p>
            <a:r>
              <a:rPr lang="en-US" dirty="0"/>
              <a:t>        '&lt;text id="1"&gt;Sample Toast&lt;/text&gt;&lt;/binding&gt;&lt;/visual&gt;&lt;/toast&gt;';</a:t>
            </a:r>
          </a:p>
          <a:p>
            <a:r>
              <a:rPr lang="en-US" dirty="0"/>
              <a:t>    </a:t>
            </a:r>
            <a:r>
              <a:rPr lang="en-US" dirty="0" err="1"/>
              <a:t>var</a:t>
            </a:r>
            <a:r>
              <a:rPr lang="en-US" dirty="0"/>
              <a:t> push = </a:t>
            </a:r>
            <a:r>
              <a:rPr lang="en-US" dirty="0" err="1"/>
              <a:t>request.service.push</a:t>
            </a:r>
            <a:r>
              <a:rPr lang="en-US" dirty="0"/>
              <a:t>;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push.wns.send</a:t>
            </a:r>
            <a:r>
              <a:rPr lang="en-US" dirty="0"/>
              <a:t>(null,</a:t>
            </a:r>
          </a:p>
          <a:p>
            <a:r>
              <a:rPr lang="en-US" dirty="0"/>
              <a:t>        payload,</a:t>
            </a:r>
          </a:p>
          <a:p>
            <a:r>
              <a:rPr lang="en-US" dirty="0"/>
              <a:t>        '</a:t>
            </a:r>
            <a:r>
              <a:rPr lang="en-US" dirty="0" err="1"/>
              <a:t>wns</a:t>
            </a:r>
            <a:r>
              <a:rPr lang="en-US" dirty="0"/>
              <a:t>/toast', {</a:t>
            </a:r>
          </a:p>
          <a:p>
            <a:r>
              <a:rPr lang="en-US" dirty="0"/>
              <a:t>            success: function (</a:t>
            </a:r>
            <a:r>
              <a:rPr lang="en-US" dirty="0" err="1"/>
              <a:t>pushResponse</a:t>
            </a:r>
            <a:r>
              <a:rPr lang="en-US" dirty="0"/>
              <a:t>) {</a:t>
            </a:r>
          </a:p>
          <a:p>
            <a:r>
              <a:rPr lang="en-US" dirty="0"/>
              <a:t>                console.log("Sent push:", </a:t>
            </a:r>
            <a:r>
              <a:rPr lang="en-US" dirty="0" err="1"/>
              <a:t>pushResponse</a:t>
            </a:r>
            <a:r>
              <a:rPr lang="en-US" dirty="0"/>
              <a:t>);</a:t>
            </a:r>
          </a:p>
          <a:p>
            <a:r>
              <a:rPr lang="en-US" dirty="0"/>
              <a:t>            }</a:t>
            </a:r>
          </a:p>
          <a:p>
            <a:r>
              <a:rPr lang="en-US" dirty="0"/>
              <a:t>        });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1593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04086" y="1771135"/>
            <a:ext cx="1556952" cy="195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Azure Mobile Services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Notifications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56309" y="4270289"/>
            <a:ext cx="3174639" cy="195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Push Service</a:t>
            </a:r>
          </a:p>
          <a:p>
            <a:pPr algn="ctr"/>
            <a:r>
              <a:rPr lang="en-US" sz="1100" dirty="0" smtClean="0"/>
              <a:t>APN (Apple)</a:t>
            </a:r>
          </a:p>
          <a:p>
            <a:pPr algn="ctr"/>
            <a:r>
              <a:rPr lang="en-US" sz="1100" dirty="0" smtClean="0"/>
              <a:t>GCM (Google)</a:t>
            </a:r>
          </a:p>
          <a:p>
            <a:pPr algn="ctr"/>
            <a:r>
              <a:rPr lang="en-US" sz="1100" dirty="0" smtClean="0"/>
              <a:t>WNS (Windows 8)</a:t>
            </a:r>
          </a:p>
          <a:p>
            <a:pPr algn="ctr"/>
            <a:r>
              <a:rPr lang="en-US" sz="1100" dirty="0" smtClean="0"/>
              <a:t>MPNS (Windows Phone)</a:t>
            </a:r>
            <a:endParaRPr lang="en-US" sz="1100" dirty="0"/>
          </a:p>
        </p:txBody>
      </p:sp>
      <p:pic>
        <p:nvPicPr>
          <p:cNvPr id="1026" name="Picture 2" descr="http://static.tvtropes.org/pmwiki/pub/images/HHgu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55" y="1690688"/>
            <a:ext cx="1964827" cy="24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949023" y="4866621"/>
            <a:ext cx="860977" cy="247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317174">
            <a:off x="6607069" y="3472911"/>
            <a:ext cx="1179564" cy="247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35126" y="4270289"/>
            <a:ext cx="1556952" cy="195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Notification</a:t>
            </a:r>
          </a:p>
          <a:p>
            <a:pPr algn="ctr"/>
            <a:r>
              <a:rPr lang="en-US" dirty="0" smtClean="0"/>
              <a:t>Hub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2035648" y="3873328"/>
            <a:ext cx="434069" cy="247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 rot="19195779">
            <a:off x="7126299" y="4481999"/>
            <a:ext cx="1186985" cy="4321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subscribe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9459310" y="5245436"/>
            <a:ext cx="22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tinyurl.com/</a:t>
            </a:r>
            <a:r>
              <a:rPr lang="en-US" b="1" dirty="0" err="1" smtClean="0"/>
              <a:t>PushNoti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7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Notification on Windows 8 &amp; WP8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Mobile Service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Client App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Associate app with store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Get Package SID and Client ID from </a:t>
            </a:r>
            <a:r>
              <a:rPr lang="en-US" dirty="0"/>
              <a:t>Live </a:t>
            </a:r>
            <a:r>
              <a:rPr lang="en-US" dirty="0" smtClean="0"/>
              <a:t>Services. Copy to Mobile Service.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Register notifications channel in </a:t>
            </a:r>
            <a:r>
              <a:rPr lang="en-US" dirty="0" err="1" smtClean="0"/>
              <a:t>OnLaunched</a:t>
            </a:r>
            <a:r>
              <a:rPr lang="en-US" dirty="0" smtClean="0"/>
              <a:t> (</a:t>
            </a:r>
            <a:r>
              <a:rPr lang="en-US" dirty="0" err="1" smtClean="0"/>
              <a:t>App.xaml.cs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Enable </a:t>
            </a:r>
            <a:r>
              <a:rPr lang="en-US" dirty="0"/>
              <a:t>Toast notifications (</a:t>
            </a:r>
            <a:r>
              <a:rPr lang="en-US" dirty="0" err="1" smtClean="0"/>
              <a:t>Package.appxmanifest</a:t>
            </a:r>
            <a:r>
              <a:rPr lang="en-US" smtClean="0"/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Update service to send Push Notification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7600" y="5872480"/>
            <a:ext cx="234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2"/>
              </a:rPr>
              <a:t>tinyurl.com/Win8Push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0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Long and 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David Giard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DavidGiard</a:t>
            </a:r>
            <a:endParaRPr lang="en-US" dirty="0" smtClean="0"/>
          </a:p>
          <a:p>
            <a:r>
              <a:rPr lang="en-US" dirty="0" smtClean="0"/>
              <a:t>DavidGiard.com</a:t>
            </a:r>
          </a:p>
          <a:p>
            <a:r>
              <a:rPr lang="en-US" dirty="0" smtClean="0"/>
              <a:t>TechnologyAndFriends.com</a:t>
            </a:r>
          </a:p>
          <a:p>
            <a:r>
              <a:rPr lang="en-US" dirty="0" smtClean="0"/>
              <a:t>channel9.msdn.com/</a:t>
            </a:r>
            <a:r>
              <a:rPr lang="en-US" smtClean="0"/>
              <a:t>niners/</a:t>
            </a:r>
            <a:r>
              <a:rPr lang="en-US" dirty="0" err="1" smtClean="0"/>
              <a:t>dgiard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08" y="365125"/>
            <a:ext cx="3431646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8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presentation is dedicated to Bill Fink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52" y="1442126"/>
            <a:ext cx="9040238" cy="508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8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 Azure </a:t>
            </a:r>
            <a:r>
              <a:rPr lang="en-US" smtClean="0"/>
              <a:t>Mobile Apps?</a:t>
            </a:r>
            <a:endParaRPr lang="en-US" dirty="0" smtClean="0"/>
          </a:p>
          <a:p>
            <a:r>
              <a:rPr lang="en-US" dirty="0" smtClean="0"/>
              <a:t>Mobile Architecture</a:t>
            </a:r>
          </a:p>
          <a:p>
            <a:r>
              <a:rPr lang="en-US" dirty="0" smtClean="0"/>
              <a:t>Common Data Access</a:t>
            </a:r>
          </a:p>
          <a:p>
            <a:r>
              <a:rPr lang="en-US" dirty="0" smtClean="0"/>
              <a:t>Customization</a:t>
            </a:r>
          </a:p>
          <a:p>
            <a:r>
              <a:rPr lang="en-US" dirty="0" smtClean="0"/>
              <a:t>Dynamic Data</a:t>
            </a:r>
          </a:p>
          <a:p>
            <a:r>
              <a:rPr lang="en-US" dirty="0" smtClean="0"/>
              <a:t>Client Code</a:t>
            </a:r>
          </a:p>
          <a:p>
            <a:r>
              <a:rPr lang="en-US" dirty="0" smtClean="0"/>
              <a:t>Identity and Permissions</a:t>
            </a:r>
          </a:p>
          <a:p>
            <a:r>
              <a:rPr lang="en-US" dirty="0" smtClean="0"/>
              <a:t>Scaling</a:t>
            </a:r>
          </a:p>
          <a:p>
            <a:r>
              <a:rPr lang="en-US" dirty="0" smtClean="0"/>
              <a:t>API Scripts</a:t>
            </a:r>
          </a:p>
          <a:p>
            <a:r>
              <a:rPr lang="en-US" dirty="0" smtClean="0"/>
              <a:t>Notifications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15" y="1825625"/>
            <a:ext cx="3191085" cy="36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7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Azure Mobile Apps?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with</a:t>
            </a:r>
          </a:p>
          <a:p>
            <a:pPr lvl="1"/>
            <a:r>
              <a:rPr lang="en-US" dirty="0" smtClean="0"/>
              <a:t>Web Apps</a:t>
            </a:r>
          </a:p>
          <a:p>
            <a:pPr lvl="1"/>
            <a:r>
              <a:rPr lang="en-US" dirty="0" smtClean="0"/>
              <a:t>Logic Apps</a:t>
            </a:r>
          </a:p>
          <a:p>
            <a:pPr lvl="1"/>
            <a:r>
              <a:rPr lang="en-US" dirty="0" smtClean="0"/>
              <a:t>API Apps</a:t>
            </a:r>
          </a:p>
          <a:p>
            <a:r>
              <a:rPr lang="en-US" dirty="0" smtClean="0"/>
              <a:t>All features of Web Apps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825" y="1825625"/>
            <a:ext cx="6006710" cy="400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0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Azure Mobile Services?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Frees you from plumbing code</a:t>
            </a:r>
          </a:p>
          <a:p>
            <a:r>
              <a:rPr lang="en-US" dirty="0" smtClean="0"/>
              <a:t>Handles API Changes</a:t>
            </a:r>
          </a:p>
          <a:p>
            <a:r>
              <a:rPr lang="en-US" dirty="0" smtClean="0"/>
              <a:t>Cross-Platform solution</a:t>
            </a:r>
          </a:p>
          <a:p>
            <a:r>
              <a:rPr lang="en-US" dirty="0" smtClean="0"/>
              <a:t>Choose JavaScript or .NET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825" y="1825625"/>
            <a:ext cx="6006710" cy="400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7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Architecture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99411" y="1445072"/>
            <a:ext cx="685908" cy="1222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Phone</a:t>
            </a:r>
            <a:endParaRPr lang="en-US" sz="800" dirty="0"/>
          </a:p>
        </p:txBody>
      </p:sp>
      <p:sp>
        <p:nvSpPr>
          <p:cNvPr id="5" name="Can 4"/>
          <p:cNvSpPr/>
          <p:nvPr/>
        </p:nvSpPr>
        <p:spPr>
          <a:xfrm>
            <a:off x="9835978" y="1787609"/>
            <a:ext cx="1120346" cy="126038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4333102" y="1787609"/>
            <a:ext cx="3574734" cy="2413687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100649" y="1835719"/>
            <a:ext cx="2117122" cy="220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357113" y="2057722"/>
            <a:ext cx="480702" cy="220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9108141" y="2057723"/>
            <a:ext cx="620745" cy="220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8897" y="3451652"/>
            <a:ext cx="2998573" cy="1672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Tablet or PC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9108141" y="2520777"/>
            <a:ext cx="620745" cy="230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7388006" y="2492790"/>
            <a:ext cx="480701" cy="230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2100649" y="2282946"/>
            <a:ext cx="2108885" cy="230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 Arrow 14"/>
          <p:cNvSpPr/>
          <p:nvPr/>
        </p:nvSpPr>
        <p:spPr>
          <a:xfrm>
            <a:off x="2619633" y="2907017"/>
            <a:ext cx="1589901" cy="504242"/>
          </a:xfrm>
          <a:prstGeom prst="bentArrow">
            <a:avLst>
              <a:gd name="adj1" fmla="val 1676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11703" y="5672074"/>
            <a:ext cx="533277" cy="833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iPhone</a:t>
            </a:r>
            <a:endParaRPr lang="en-US" sz="800" dirty="0"/>
          </a:p>
        </p:txBody>
      </p:sp>
      <p:sp>
        <p:nvSpPr>
          <p:cNvPr id="17" name="Rounded Rectangle 16"/>
          <p:cNvSpPr/>
          <p:nvPr/>
        </p:nvSpPr>
        <p:spPr>
          <a:xfrm>
            <a:off x="4609799" y="4945932"/>
            <a:ext cx="1407459" cy="1766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iPad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140707" y="5828955"/>
            <a:ext cx="575798" cy="784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Android</a:t>
            </a:r>
            <a:endParaRPr lang="en-US" sz="800" dirty="0"/>
          </a:p>
        </p:txBody>
      </p:sp>
      <p:sp>
        <p:nvSpPr>
          <p:cNvPr id="19" name="Rounded Rectangle 18"/>
          <p:cNvSpPr/>
          <p:nvPr/>
        </p:nvSpPr>
        <p:spPr>
          <a:xfrm>
            <a:off x="6999255" y="5184100"/>
            <a:ext cx="2108886" cy="1527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>
            <a:off x="4322928" y="3756212"/>
            <a:ext cx="163422" cy="17993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5325462" y="4201296"/>
            <a:ext cx="130895" cy="6280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6328913" y="4298217"/>
            <a:ext cx="201823" cy="14529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99599" y="1906754"/>
            <a:ext cx="1101450" cy="1026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</a:t>
            </a:r>
          </a:p>
          <a:p>
            <a:pPr algn="ctr"/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25" name="Up Arrow 24"/>
          <p:cNvSpPr/>
          <p:nvPr/>
        </p:nvSpPr>
        <p:spPr>
          <a:xfrm>
            <a:off x="7494917" y="3603812"/>
            <a:ext cx="191595" cy="1459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05434" y="2049162"/>
            <a:ext cx="685908" cy="1222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Phone</a:t>
            </a:r>
            <a:endParaRPr lang="en-US" sz="800" dirty="0"/>
          </a:p>
        </p:txBody>
      </p:sp>
      <p:sp>
        <p:nvSpPr>
          <p:cNvPr id="26" name="Right Arrow 25"/>
          <p:cNvSpPr/>
          <p:nvPr/>
        </p:nvSpPr>
        <p:spPr>
          <a:xfrm>
            <a:off x="1424604" y="2651201"/>
            <a:ext cx="2824381" cy="176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1427357" y="2933157"/>
            <a:ext cx="2813392" cy="1845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4" grpId="1" animBg="1"/>
      <p:bldP spid="25" grpId="0" animBg="1"/>
      <p:bldP spid="23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89230" y="2604703"/>
            <a:ext cx="2813540" cy="3892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Permissions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Pieces of Azure Mobile Apps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8102009" y="3487479"/>
            <a:ext cx="2381693" cy="255181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SQL Server table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422605" y="3125972"/>
            <a:ext cx="1637414" cy="616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422605" y="3934046"/>
            <a:ext cx="1637414" cy="616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422605" y="4688957"/>
            <a:ext cx="1637414" cy="616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22605" y="5443868"/>
            <a:ext cx="1637414" cy="616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DELETE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041177" y="3455308"/>
            <a:ext cx="2344616" cy="2009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11" name="Smiley Face 10"/>
          <p:cNvSpPr/>
          <p:nvPr/>
        </p:nvSpPr>
        <p:spPr>
          <a:xfrm>
            <a:off x="3395873" y="4236800"/>
            <a:ext cx="720288" cy="44656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" y="2907323"/>
            <a:ext cx="1547446" cy="3153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4458</TotalTime>
  <Words>672</Words>
  <Application>Microsoft Macintosh PowerPoint</Application>
  <PresentationFormat>Custom</PresentationFormat>
  <Paragraphs>211</Paragraphs>
  <Slides>35</Slides>
  <Notes>3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 Hitchhiker's Guide to Azure Mobile Apps</vt:lpstr>
      <vt:lpstr>David Giard</vt:lpstr>
      <vt:lpstr>This presentation is dedicated to Bill Fink</vt:lpstr>
      <vt:lpstr>This presentation is dedicated to Bill Fink</vt:lpstr>
      <vt:lpstr>Agenda</vt:lpstr>
      <vt:lpstr>Why Azure Mobile Apps?</vt:lpstr>
      <vt:lpstr>Why Azure Mobile Services?</vt:lpstr>
      <vt:lpstr>Mobile Architecture</vt:lpstr>
      <vt:lpstr>Pieces of Azure Mobile Apps</vt:lpstr>
      <vt:lpstr>Creating a Mobile App</vt:lpstr>
      <vt:lpstr>Creating a Mobile App</vt:lpstr>
      <vt:lpstr>REST</vt:lpstr>
      <vt:lpstr>REST</vt:lpstr>
      <vt:lpstr>REST</vt:lpstr>
      <vt:lpstr>REST</vt:lpstr>
      <vt:lpstr>oData Query Syntax</vt:lpstr>
      <vt:lpstr>Dynamic Schema </vt:lpstr>
      <vt:lpstr>Permissions</vt:lpstr>
      <vt:lpstr>Demo</vt:lpstr>
      <vt:lpstr>Identity – Single Sign-On</vt:lpstr>
      <vt:lpstr>Identity</vt:lpstr>
      <vt:lpstr>Identity</vt:lpstr>
      <vt:lpstr>Demo</vt:lpstr>
      <vt:lpstr>Scaling</vt:lpstr>
      <vt:lpstr>Scaling</vt:lpstr>
      <vt:lpstr>API Scripts</vt:lpstr>
      <vt:lpstr>API Scripts</vt:lpstr>
      <vt:lpstr>Mobile Apps in .NET</vt:lpstr>
      <vt:lpstr>Mobile Apps in .NET</vt:lpstr>
      <vt:lpstr>Demo</vt:lpstr>
      <vt:lpstr>Push Notifications</vt:lpstr>
      <vt:lpstr>Push Notifications</vt:lpstr>
      <vt:lpstr>Push Notifications</vt:lpstr>
      <vt:lpstr>Push Notification on Windows 8 &amp; WP8</vt:lpstr>
      <vt:lpstr>So Long and Thanks!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HitchHiker’s Guide to Azure Mobile Services</dc:title>
  <dc:creator>David Giard</dc:creator>
  <cp:lastModifiedBy>Indranil Gupta</cp:lastModifiedBy>
  <cp:revision>109</cp:revision>
  <dcterms:created xsi:type="dcterms:W3CDTF">2014-06-05T17:30:26Z</dcterms:created>
  <dcterms:modified xsi:type="dcterms:W3CDTF">2016-11-08T18:09:09Z</dcterms:modified>
</cp:coreProperties>
</file>