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32" r:id="rId3"/>
    <p:sldId id="333" r:id="rId4"/>
    <p:sldId id="257" r:id="rId5"/>
    <p:sldId id="26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334" r:id="rId14"/>
    <p:sldId id="31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315" r:id="rId25"/>
    <p:sldId id="316" r:id="rId26"/>
    <p:sldId id="317" r:id="rId27"/>
    <p:sldId id="318" r:id="rId28"/>
    <p:sldId id="288" r:id="rId29"/>
    <p:sldId id="289" r:id="rId30"/>
    <p:sldId id="290" r:id="rId31"/>
    <p:sldId id="335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5" r:id="rId44"/>
    <p:sldId id="306" r:id="rId45"/>
    <p:sldId id="307" r:id="rId46"/>
    <p:sldId id="336" r:id="rId47"/>
    <p:sldId id="337" r:id="rId48"/>
    <p:sldId id="338" r:id="rId49"/>
    <p:sldId id="339" r:id="rId50"/>
    <p:sldId id="341" r:id="rId51"/>
    <p:sldId id="342" r:id="rId52"/>
    <p:sldId id="343" r:id="rId53"/>
    <p:sldId id="340" r:id="rId54"/>
    <p:sldId id="262" r:id="rId55"/>
    <p:sldId id="26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C2520-4290-3B49-BF87-F066B1D015E0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07372-EE54-8D43-B2D4-8945780C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1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40EF-E053-7E49-915D-C4CBD797E64A}" type="datetimeFigureOut">
              <a:rPr lang="en-US" smtClean="0"/>
              <a:t>12/3/12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AF791-FBF2-B14A-8864-A89C6EE83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3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Guess the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F791-FBF2-B14A-8864-A89C6EE832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Guess the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F791-FBF2-B14A-8864-A89C6EE832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8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FDAF59DD-CBD8-4A55-A5D6-1BA11FFBBA18}" type="slidenum">
              <a:rPr lang="en-GB" smtClean="0"/>
              <a:pPr defTabSz="911482"/>
              <a:t>4</a:t>
            </a:fld>
            <a:endParaRPr lang="en-GB" smtClean="0"/>
          </a:p>
        </p:txBody>
      </p:sp>
      <p:sp>
        <p:nvSpPr>
          <p:cNvPr id="128003" name="Text Box 1"/>
          <p:cNvSpPr txBox="1">
            <a:spLocks noChangeArrowheads="1"/>
          </p:cNvSpPr>
          <p:nvPr/>
        </p:nvSpPr>
        <p:spPr bwMode="auto">
          <a:xfrm>
            <a:off x="1143000" y="686405"/>
            <a:ext cx="4567536" cy="342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28" tIns="45713" rIns="91428" bIns="45713" anchor="ctr"/>
          <a:lstStyle/>
          <a:p>
            <a:endParaRPr lang="en-US"/>
          </a:p>
        </p:txBody>
      </p:sp>
      <p:sp>
        <p:nvSpPr>
          <p:cNvPr id="128004" name="Rectangle 2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Routing internet traffic, UPS</a:t>
            </a:r>
            <a:r>
              <a:rPr lang="en-US" baseline="0" dirty="0" smtClean="0"/>
              <a:t> trucks</a:t>
            </a:r>
          </a:p>
          <a:p>
            <a:r>
              <a:rPr lang="en-US" baseline="0" dirty="0" smtClean="0"/>
              <a:t>Google Fiber</a:t>
            </a:r>
          </a:p>
          <a:p>
            <a:r>
              <a:rPr lang="en-US" baseline="0" dirty="0" smtClean="0"/>
              <a:t>Scheduling</a:t>
            </a:r>
          </a:p>
          <a:p>
            <a:r>
              <a:rPr lang="en-US" baseline="0" dirty="0" smtClean="0"/>
              <a:t>Spread of disease, influencers</a:t>
            </a:r>
          </a:p>
          <a:p>
            <a:r>
              <a:rPr lang="en-US" baseline="0" dirty="0" smtClean="0"/>
              <a:t>Dating website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E2B1F-3A65-A74B-AAD7-616256F5B04F}" type="datetime1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1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94C39-5F79-3845-9455-D34B6636058C}" type="datetime1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6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DDD-ACC9-2142-AA97-2B3F9B2A5E34}" type="datetime1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87A-58D4-3943-803C-0CA14A8655F4}" type="datetime1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5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0A763-FED8-2948-AB0B-FD708BA09297}" type="datetime1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6169-F05A-F74B-B119-56E25296BE00}" type="datetime1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C49A-56A4-3C46-BDBA-9A3E6072C17A}" type="datetime1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A10E-09C2-5C44-B186-1A1A44159347}" type="datetime1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0473-DBB4-C64B-93F0-565D17C7D96A}" type="datetime1">
              <a:rPr lang="en-US" smtClean="0"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5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94EB-87C5-CC45-9752-14E6E879A20A}" type="datetime1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92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F451-1E50-5E4F-955E-14FBB346534F}" type="datetime1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4199"/>
            <a:ext cx="8229600" cy="1028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4282"/>
            <a:ext cx="8229600" cy="4691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2E621-D3FC-0640-A4D7-5BCE5B95E957}" type="datetime1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F3D0-37F3-B244-8420-2E558920B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://en.wikipedia.org/wiki/Bulk_synchronous_paralle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661827"/>
            <a:ext cx="9144000" cy="1938624"/>
          </a:xfrm>
        </p:spPr>
        <p:txBody>
          <a:bodyPr>
            <a:noAutofit/>
          </a:bodyPr>
          <a:lstStyle/>
          <a:p>
            <a:r>
              <a:rPr lang="en-US" sz="5400" dirty="0" smtClean="0"/>
              <a:t>Distributed Graph Processing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Abhishek Verma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CS425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3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</a:t>
            </a: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  <a:endParaRPr lang="ko-KR" altLang="en-US" dirty="0"/>
          </a:p>
        </p:txBody>
      </p:sp>
      <p:grpSp>
        <p:nvGrpSpPr>
          <p:cNvPr id="3" name="그룹 55"/>
          <p:cNvGrpSpPr/>
          <p:nvPr/>
        </p:nvGrpSpPr>
        <p:grpSpPr>
          <a:xfrm>
            <a:off x="1851248" y="1772816"/>
            <a:ext cx="4969209" cy="3733800"/>
            <a:chOff x="2209800" y="1828800"/>
            <a:chExt cx="4969209" cy="37338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2209800" y="3200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 dirty="0">
                  <a:ea typeface="굴림" charset="-127"/>
                </a:rPr>
                <a:t>0</a:t>
              </a: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3962400" y="18288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8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9624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5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4" name="Oval 21"/>
            <p:cNvSpPr/>
            <p:nvPr/>
          </p:nvSpPr>
          <p:spPr bwMode="auto">
            <a:xfrm>
              <a:off x="6324600" y="1828800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13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63246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7</a:t>
              </a:r>
              <a:endParaRPr lang="en-US" altLang="ko-KR" sz="2000">
                <a:ea typeface="굴림" charset="-127"/>
              </a:endParaRPr>
            </a:p>
          </p:txBody>
        </p:sp>
        <p:cxnSp>
          <p:nvCxnSpPr>
            <p:cNvPr id="36" name="Straight Arrow Connector 77"/>
            <p:cNvCxnSpPr>
              <a:cxnSpLocks noChangeShapeType="1"/>
            </p:cNvCxnSpPr>
            <p:nvPr/>
          </p:nvCxnSpPr>
          <p:spPr bwMode="auto">
            <a:xfrm>
              <a:off x="3048000" y="3962400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3048000" y="2514600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79"/>
            <p:cNvCxnSpPr>
              <a:cxnSpLocks noChangeShapeType="1"/>
            </p:cNvCxnSpPr>
            <p:nvPr/>
          </p:nvCxnSpPr>
          <p:spPr bwMode="auto">
            <a:xfrm>
              <a:off x="4876800" y="5181600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82"/>
            <p:cNvCxnSpPr>
              <a:cxnSpLocks noChangeShapeType="1"/>
            </p:cNvCxnSpPr>
            <p:nvPr/>
          </p:nvCxnSpPr>
          <p:spPr bwMode="auto">
            <a:xfrm>
              <a:off x="4876800" y="2284413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4533900" y="3009900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3124200" y="3657600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3582194" y="3734594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31996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944394" y="3734594"/>
              <a:ext cx="19812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55618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3206750" y="43100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5</a:t>
              </a: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39687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 dirty="0">
                  <a:ea typeface="굴림" charset="-127"/>
                </a:rPr>
                <a:t>2</a:t>
              </a: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449580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3</a:t>
              </a:r>
            </a:p>
          </p:txBody>
        </p:sp>
        <p:sp>
          <p:nvSpPr>
            <p:cNvPr id="50" name="TextBox 23"/>
            <p:cNvSpPr txBox="1">
              <a:spLocks noChangeArrowheads="1"/>
            </p:cNvSpPr>
            <p:nvPr/>
          </p:nvSpPr>
          <p:spPr bwMode="auto">
            <a:xfrm>
              <a:off x="5334000" y="51482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5334000" y="19812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1</a:t>
              </a:r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5486400" y="33956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9</a:t>
              </a:r>
            </a:p>
          </p:txBody>
        </p:sp>
        <p:sp>
          <p:nvSpPr>
            <p:cNvPr id="53" name="TextBox 26"/>
            <p:cNvSpPr txBox="1">
              <a:spLocks noChangeArrowheads="1"/>
            </p:cNvSpPr>
            <p:nvPr/>
          </p:nvSpPr>
          <p:spPr bwMode="auto">
            <a:xfrm>
              <a:off x="5638800" y="43434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7</a:t>
              </a: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63309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4</a:t>
              </a:r>
            </a:p>
          </p:txBody>
        </p:sp>
        <p:sp>
          <p:nvSpPr>
            <p:cNvPr id="55" name="TextBox 28"/>
            <p:cNvSpPr txBox="1">
              <a:spLocks noChangeArrowheads="1"/>
            </p:cNvSpPr>
            <p:nvPr/>
          </p:nvSpPr>
          <p:spPr bwMode="auto">
            <a:xfrm>
              <a:off x="68643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6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96860" y="333394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0861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3568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0638" y="554828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3568" y="5548282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2804129" y="2447541"/>
            <a:ext cx="44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 dirty="0">
                <a:ea typeface="굴림" charset="-127"/>
              </a:rPr>
              <a:t>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63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</a:t>
            </a: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  <a:endParaRPr lang="ko-KR" altLang="en-US" dirty="0"/>
          </a:p>
        </p:txBody>
      </p:sp>
      <p:grpSp>
        <p:nvGrpSpPr>
          <p:cNvPr id="3" name="그룹 55"/>
          <p:cNvGrpSpPr/>
          <p:nvPr/>
        </p:nvGrpSpPr>
        <p:grpSpPr>
          <a:xfrm>
            <a:off x="1851248" y="1772816"/>
            <a:ext cx="4969209" cy="3733800"/>
            <a:chOff x="2209800" y="1828800"/>
            <a:chExt cx="4969209" cy="37338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2209800" y="3200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</a:rPr>
                <a:t>0</a:t>
              </a: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3962400" y="18288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8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9624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5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6324600" y="18288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9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63246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7</a:t>
              </a:r>
              <a:endParaRPr lang="en-US" altLang="ko-KR" sz="2000">
                <a:ea typeface="굴림" charset="-127"/>
              </a:endParaRPr>
            </a:p>
          </p:txBody>
        </p:sp>
        <p:cxnSp>
          <p:nvCxnSpPr>
            <p:cNvPr id="36" name="Straight Arrow Connector 77"/>
            <p:cNvCxnSpPr>
              <a:cxnSpLocks noChangeShapeType="1"/>
            </p:cNvCxnSpPr>
            <p:nvPr/>
          </p:nvCxnSpPr>
          <p:spPr bwMode="auto">
            <a:xfrm>
              <a:off x="3048000" y="3962400"/>
              <a:ext cx="914400" cy="838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3048000" y="2514600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79"/>
            <p:cNvCxnSpPr>
              <a:cxnSpLocks noChangeShapeType="1"/>
            </p:cNvCxnSpPr>
            <p:nvPr/>
          </p:nvCxnSpPr>
          <p:spPr bwMode="auto">
            <a:xfrm>
              <a:off x="4876800" y="5181600"/>
              <a:ext cx="13716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82"/>
            <p:cNvCxnSpPr>
              <a:cxnSpLocks noChangeShapeType="1"/>
            </p:cNvCxnSpPr>
            <p:nvPr/>
          </p:nvCxnSpPr>
          <p:spPr bwMode="auto">
            <a:xfrm>
              <a:off x="4876800" y="2284413"/>
              <a:ext cx="1371600" cy="1587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4533900" y="3009900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3124200" y="3657600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3582194" y="3734594"/>
              <a:ext cx="19812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31996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944394" y="3734594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55618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3206750" y="43100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5</a:t>
              </a: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39687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449580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3</a:t>
              </a:r>
            </a:p>
          </p:txBody>
        </p:sp>
        <p:sp>
          <p:nvSpPr>
            <p:cNvPr id="50" name="TextBox 23"/>
            <p:cNvSpPr txBox="1">
              <a:spLocks noChangeArrowheads="1"/>
            </p:cNvSpPr>
            <p:nvPr/>
          </p:nvSpPr>
          <p:spPr bwMode="auto">
            <a:xfrm>
              <a:off x="5334000" y="51482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5334000" y="19812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1</a:t>
              </a:r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5486400" y="33956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9</a:t>
              </a:r>
            </a:p>
          </p:txBody>
        </p:sp>
        <p:sp>
          <p:nvSpPr>
            <p:cNvPr id="53" name="TextBox 26"/>
            <p:cNvSpPr txBox="1">
              <a:spLocks noChangeArrowheads="1"/>
            </p:cNvSpPr>
            <p:nvPr/>
          </p:nvSpPr>
          <p:spPr bwMode="auto">
            <a:xfrm>
              <a:off x="5638800" y="43434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7</a:t>
              </a: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63309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4</a:t>
              </a:r>
            </a:p>
          </p:txBody>
        </p:sp>
        <p:sp>
          <p:nvSpPr>
            <p:cNvPr id="55" name="TextBox 28"/>
            <p:cNvSpPr txBox="1">
              <a:spLocks noChangeArrowheads="1"/>
            </p:cNvSpPr>
            <p:nvPr/>
          </p:nvSpPr>
          <p:spPr bwMode="auto">
            <a:xfrm>
              <a:off x="68643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6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96860" y="333394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30861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23568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50638" y="554828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3568" y="5548282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1" name="TextBox 17"/>
          <p:cNvSpPr txBox="1">
            <a:spLocks noChangeArrowheads="1"/>
          </p:cNvSpPr>
          <p:nvPr/>
        </p:nvSpPr>
        <p:spPr bwMode="auto">
          <a:xfrm>
            <a:off x="2804129" y="2447541"/>
            <a:ext cx="44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 dirty="0">
                <a:ea typeface="굴림" charset="-127"/>
              </a:rPr>
              <a:t>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6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</a:t>
            </a: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  <a:endParaRPr lang="ko-KR" altLang="en-US" dirty="0"/>
          </a:p>
        </p:txBody>
      </p:sp>
      <p:grpSp>
        <p:nvGrpSpPr>
          <p:cNvPr id="3" name="그룹 55"/>
          <p:cNvGrpSpPr/>
          <p:nvPr/>
        </p:nvGrpSpPr>
        <p:grpSpPr>
          <a:xfrm>
            <a:off x="1851248" y="1772816"/>
            <a:ext cx="4969209" cy="3733800"/>
            <a:chOff x="2209800" y="1828800"/>
            <a:chExt cx="4969209" cy="37338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2209800" y="3200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</a:rPr>
                <a:t>0</a:t>
              </a:r>
            </a:p>
          </p:txBody>
        </p:sp>
        <p:sp>
          <p:nvSpPr>
            <p:cNvPr id="32" name="Oval 6"/>
            <p:cNvSpPr>
              <a:spLocks noChangeArrowheads="1"/>
            </p:cNvSpPr>
            <p:nvPr/>
          </p:nvSpPr>
          <p:spPr bwMode="auto">
            <a:xfrm>
              <a:off x="3962400" y="18288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8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9624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5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auto">
            <a:xfrm>
              <a:off x="6324600" y="18288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9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63246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7</a:t>
              </a:r>
              <a:endParaRPr lang="en-US" altLang="ko-KR" sz="2000">
                <a:ea typeface="굴림" charset="-127"/>
              </a:endParaRPr>
            </a:p>
          </p:txBody>
        </p:sp>
        <p:cxnSp>
          <p:nvCxnSpPr>
            <p:cNvPr id="36" name="Straight Arrow Connector 77"/>
            <p:cNvCxnSpPr>
              <a:cxnSpLocks noChangeShapeType="1"/>
            </p:cNvCxnSpPr>
            <p:nvPr/>
          </p:nvCxnSpPr>
          <p:spPr bwMode="auto">
            <a:xfrm>
              <a:off x="3048000" y="3962400"/>
              <a:ext cx="914400" cy="8382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3048000" y="2514600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79"/>
            <p:cNvCxnSpPr>
              <a:cxnSpLocks noChangeShapeType="1"/>
            </p:cNvCxnSpPr>
            <p:nvPr/>
          </p:nvCxnSpPr>
          <p:spPr bwMode="auto">
            <a:xfrm>
              <a:off x="4876800" y="5181600"/>
              <a:ext cx="13716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82"/>
            <p:cNvCxnSpPr>
              <a:cxnSpLocks noChangeShapeType="1"/>
            </p:cNvCxnSpPr>
            <p:nvPr/>
          </p:nvCxnSpPr>
          <p:spPr bwMode="auto">
            <a:xfrm>
              <a:off x="4876800" y="2284413"/>
              <a:ext cx="1371600" cy="158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4533900" y="3009900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3124200" y="3657600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3582194" y="3734594"/>
              <a:ext cx="1981200" cy="1588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31996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944394" y="3734594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55618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3206750" y="43100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5</a:t>
              </a: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39687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449580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3</a:t>
              </a:r>
            </a:p>
          </p:txBody>
        </p:sp>
        <p:sp>
          <p:nvSpPr>
            <p:cNvPr id="50" name="TextBox 23"/>
            <p:cNvSpPr txBox="1">
              <a:spLocks noChangeArrowheads="1"/>
            </p:cNvSpPr>
            <p:nvPr/>
          </p:nvSpPr>
          <p:spPr bwMode="auto">
            <a:xfrm>
              <a:off x="5334000" y="51482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5334000" y="19812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1</a:t>
              </a:r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5486400" y="33956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9</a:t>
              </a:r>
            </a:p>
          </p:txBody>
        </p:sp>
        <p:sp>
          <p:nvSpPr>
            <p:cNvPr id="53" name="TextBox 26"/>
            <p:cNvSpPr txBox="1">
              <a:spLocks noChangeArrowheads="1"/>
            </p:cNvSpPr>
            <p:nvPr/>
          </p:nvSpPr>
          <p:spPr bwMode="auto">
            <a:xfrm>
              <a:off x="5638800" y="43434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7</a:t>
              </a: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63309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4</a:t>
              </a:r>
            </a:p>
          </p:txBody>
        </p:sp>
        <p:sp>
          <p:nvSpPr>
            <p:cNvPr id="55" name="TextBox 28"/>
            <p:cNvSpPr txBox="1">
              <a:spLocks noChangeArrowheads="1"/>
            </p:cNvSpPr>
            <p:nvPr/>
          </p:nvSpPr>
          <p:spPr bwMode="auto">
            <a:xfrm>
              <a:off x="68643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6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96860" y="333394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30861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23568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50638" y="554828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23568" y="5548282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1" name="TextBox 17"/>
          <p:cNvSpPr txBox="1">
            <a:spLocks noChangeArrowheads="1"/>
          </p:cNvSpPr>
          <p:nvPr/>
        </p:nvSpPr>
        <p:spPr bwMode="auto">
          <a:xfrm>
            <a:off x="2804129" y="2447541"/>
            <a:ext cx="44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 dirty="0">
                <a:ea typeface="굴림" charset="-127"/>
              </a:rPr>
              <a:t>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4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8" name="Dijkstras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5675" y="1433513"/>
            <a:ext cx="4692650" cy="4692650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Single Source Shortest Path (SSSP)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519384"/>
            <a:ext cx="8801104" cy="500595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600" dirty="0" smtClean="0"/>
              <a:t>Problem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200" dirty="0" smtClean="0"/>
              <a:t>Find shortest path from a source node to all target nodes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sz="32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Solution on single processor machine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b="1" dirty="0" smtClean="0">
                <a:solidFill>
                  <a:srgbClr val="800000"/>
                </a:solidFill>
              </a:rPr>
              <a:t>Distributed</a:t>
            </a:r>
            <a:r>
              <a:rPr lang="en-US" altLang="ko-KR" dirty="0" smtClean="0"/>
              <a:t> solution: parallel breadth-first search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MapReduce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err="1" smtClean="0"/>
              <a:t>Pregel</a:t>
            </a:r>
            <a:endParaRPr lang="en-US" altLang="ko-KR" dirty="0" smtClean="0"/>
          </a:p>
          <a:p>
            <a:pPr lvl="2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7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8640"/>
          </a:xfrm>
        </p:spPr>
        <p:txBody>
          <a:bodyPr/>
          <a:lstStyle/>
          <a:p>
            <a:r>
              <a:rPr lang="en-US" altLang="ko-KR" dirty="0" err="1" smtClean="0"/>
              <a:t>MapReduce</a:t>
            </a:r>
            <a:r>
              <a:rPr lang="en-US" altLang="ko-KR" dirty="0" smtClean="0"/>
              <a:t> Execution Overview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56390" y="1460164"/>
            <a:ext cx="6738486" cy="499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4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/>
              <a:t>Adjacency matrix</a:t>
            </a:r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/>
              <a:t>Adjacency List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A: (B, 10), (D, 5)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B: (C, 1), (D, 2)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C: (E, 4)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D: (B, 3), (C, 9), (E, 2)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E: (A, 7), (C, 6)</a:t>
            </a:r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dirty="0" smtClean="0"/>
          </a:p>
        </p:txBody>
      </p:sp>
      <p:grpSp>
        <p:nvGrpSpPr>
          <p:cNvPr id="37" name="그룹 36"/>
          <p:cNvGrpSpPr/>
          <p:nvPr/>
        </p:nvGrpSpPr>
        <p:grpSpPr>
          <a:xfrm>
            <a:off x="4083496" y="1124744"/>
            <a:ext cx="4820872" cy="4201010"/>
            <a:chOff x="3851920" y="1412776"/>
            <a:chExt cx="4965244" cy="4500081"/>
          </a:xfrm>
        </p:grpSpPr>
        <p:grpSp>
          <p:nvGrpSpPr>
            <p:cNvPr id="3" name="그룹 30"/>
            <p:cNvGrpSpPr/>
            <p:nvPr/>
          </p:nvGrpSpPr>
          <p:grpSpPr>
            <a:xfrm>
              <a:off x="3851920" y="1772816"/>
              <a:ext cx="4965244" cy="3733800"/>
              <a:chOff x="1523256" y="2204864"/>
              <a:chExt cx="4965244" cy="3733800"/>
            </a:xfrm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6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9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10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11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2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7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9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1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31192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22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6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25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26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27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6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28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29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30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310694" cy="395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27759" cy="3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22277" cy="3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22277" cy="3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868144" y="5517231"/>
              <a:ext cx="336465" cy="3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6283" cy="39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91515"/>
              </p:ext>
            </p:extLst>
          </p:nvPr>
        </p:nvGraphicFramePr>
        <p:xfrm>
          <a:off x="447224" y="1517040"/>
          <a:ext cx="3312366" cy="2232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061"/>
                <a:gridCol w="552061"/>
                <a:gridCol w="552061"/>
                <a:gridCol w="552061"/>
                <a:gridCol w="552061"/>
                <a:gridCol w="552061"/>
              </a:tblGrid>
              <a:tr h="37204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D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8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102909"/>
              </p:ext>
            </p:extLst>
          </p:nvPr>
        </p:nvGraphicFramePr>
        <p:xfrm>
          <a:off x="448066" y="1519254"/>
          <a:ext cx="3312366" cy="22322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061"/>
                <a:gridCol w="552061"/>
                <a:gridCol w="552061"/>
                <a:gridCol w="552061"/>
                <a:gridCol w="552061"/>
                <a:gridCol w="552061"/>
              </a:tblGrid>
              <a:tr h="37204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ko-KR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D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37204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ko-KR" alt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37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5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6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9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10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11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2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3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4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5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6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7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8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19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0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1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22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25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26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27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28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29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30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41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/>
              <a:t>Map input: &lt;node ID, &lt;dist, </a:t>
            </a:r>
            <a:r>
              <a:rPr lang="en-US" altLang="ko-KR" sz="3000" dirty="0" err="1" smtClean="0"/>
              <a:t>adj</a:t>
            </a:r>
            <a:r>
              <a:rPr lang="en-US" altLang="ko-KR" sz="3000" dirty="0" smtClean="0"/>
              <a:t> list&gt;&gt;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&lt;A, &lt;0, &lt;(B, 10), (D, 5)&gt;&gt;&gt;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&lt;B, &lt;</a:t>
            </a:r>
            <a:r>
              <a:rPr lang="en-US" altLang="ko-KR" sz="1800" dirty="0" err="1" smtClean="0"/>
              <a:t>inf</a:t>
            </a:r>
            <a:r>
              <a:rPr lang="en-US" altLang="ko-KR" sz="1800" dirty="0" smtClean="0"/>
              <a:t>, &lt;(C, 1), (D, 2)&gt;&gt;&gt;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&lt;C, &lt;</a:t>
            </a:r>
            <a:r>
              <a:rPr lang="en-US" altLang="ko-KR" sz="1800" dirty="0" err="1" smtClean="0"/>
              <a:t>inf</a:t>
            </a:r>
            <a:r>
              <a:rPr lang="en-US" altLang="ko-KR" sz="1800" dirty="0" smtClean="0"/>
              <a:t>, &lt;(E, 4)&gt;&gt;&gt;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&lt;D, &lt;</a:t>
            </a:r>
            <a:r>
              <a:rPr lang="en-US" altLang="ko-KR" sz="1800" dirty="0" err="1" smtClean="0"/>
              <a:t>inf</a:t>
            </a:r>
            <a:r>
              <a:rPr lang="en-US" altLang="ko-KR" sz="1800" dirty="0" smtClean="0"/>
              <a:t>, &lt;(B, 3), (C, 9), (E, 2)&gt;&gt;&gt;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&lt;E, &lt;</a:t>
            </a:r>
            <a:r>
              <a:rPr lang="en-US" altLang="ko-KR" sz="1800" dirty="0" err="1" smtClean="0"/>
              <a:t>inf</a:t>
            </a:r>
            <a:r>
              <a:rPr lang="en-US" altLang="ko-KR" sz="1800" dirty="0" smtClean="0"/>
              <a:t>, &lt;(A, 7), (C, 6)&gt;&gt;&gt;</a:t>
            </a:r>
          </a:p>
          <a:p>
            <a:pPr marL="0" indent="0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dirty="0" smtClean="0"/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/>
              <a:t>Map output: </a:t>
            </a:r>
            <a:r>
              <a:rPr lang="en-US" altLang="ko-KR" sz="3000" dirty="0" smtClean="0">
                <a:solidFill>
                  <a:srgbClr val="000000"/>
                </a:solidFill>
              </a:rPr>
              <a:t>&lt;</a:t>
            </a:r>
            <a:r>
              <a:rPr lang="en-US" altLang="ko-KR" sz="3000" dirty="0" err="1" smtClean="0">
                <a:solidFill>
                  <a:srgbClr val="000000"/>
                </a:solidFill>
              </a:rPr>
              <a:t>dest</a:t>
            </a:r>
            <a:r>
              <a:rPr lang="en-US" altLang="ko-KR" sz="3000" dirty="0" smtClean="0">
                <a:solidFill>
                  <a:srgbClr val="000000"/>
                </a:solidFill>
              </a:rPr>
              <a:t> node ID, dist&gt;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10&gt;  &lt;D, 5&gt;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&lt;C,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&lt;D,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&lt;E,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&lt;C,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&lt;E,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&lt;A,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&lt;C,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dirty="0" smtClean="0"/>
          </a:p>
        </p:txBody>
      </p:sp>
      <p:sp>
        <p:nvSpPr>
          <p:cNvPr id="42" name="직사각형 41"/>
          <p:cNvSpPr/>
          <p:nvPr/>
        </p:nvSpPr>
        <p:spPr>
          <a:xfrm>
            <a:off x="2915816" y="4328528"/>
            <a:ext cx="4572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&lt;A, &lt;0, &lt;(B, 10), (D, 5)&gt;&gt;&gt;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&lt;B, &lt;</a:t>
            </a:r>
            <a:r>
              <a:rPr lang="en-US" altLang="ko-KR" dirty="0" err="1" smtClean="0">
                <a:solidFill>
                  <a:prstClr val="black"/>
                </a:solidFill>
                <a:latin typeface="Corbel" pitchFamily="34" charset="0"/>
              </a:rPr>
              <a:t>inf</a:t>
            </a: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, &lt;(C, 1), (D, 2)&gt;&gt;&gt;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&lt;C, &lt;</a:t>
            </a:r>
            <a:r>
              <a:rPr lang="en-US" altLang="ko-KR" dirty="0" err="1" smtClean="0">
                <a:solidFill>
                  <a:prstClr val="black"/>
                </a:solidFill>
                <a:latin typeface="Corbel" pitchFamily="34" charset="0"/>
              </a:rPr>
              <a:t>inf</a:t>
            </a: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, &lt;(E, 4)&gt;&gt;&gt;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&lt;D, &lt;</a:t>
            </a:r>
            <a:r>
              <a:rPr lang="en-US" altLang="ko-KR" dirty="0" err="1" smtClean="0">
                <a:solidFill>
                  <a:prstClr val="black"/>
                </a:solidFill>
                <a:latin typeface="Corbel" pitchFamily="34" charset="0"/>
              </a:rPr>
              <a:t>inf</a:t>
            </a: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, &lt;(B, 3), (C, 9), (E, 2)&gt;&gt;&gt;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&lt;E, &lt;</a:t>
            </a:r>
            <a:r>
              <a:rPr lang="en-US" altLang="ko-KR" dirty="0" err="1" smtClean="0">
                <a:solidFill>
                  <a:prstClr val="black"/>
                </a:solidFill>
                <a:latin typeface="Corbel" pitchFamily="34" charset="0"/>
              </a:rPr>
              <a:t>inf</a:t>
            </a: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, &lt;(A, 7), (C, 6)&gt;&gt;&gt;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5724128" y="5775647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orbel" pitchFamily="34" charset="0"/>
              </a:rPr>
              <a:t>Flushed to local disk!!</a:t>
            </a:r>
            <a:endParaRPr lang="ko-KR" altLang="en-US" sz="24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40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2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Reduce input: &lt;node ID, dist&gt;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&lt;A, &lt;0, &lt;(B, 10), (D, 5)&gt;&gt;&gt;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&lt;A,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&lt;(C, 1), (D, 2)&gt;&gt;&gt;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10&gt; &lt;B,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&lt;C,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&lt;(E, 4)&gt;&gt;&gt;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&lt;C,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&lt;C,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&lt;C,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 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&lt;D,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&lt;(B, 3), (C, 9), (E, 2)&gt;&gt;&gt;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&lt;D, 5&gt; &lt;D, 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&lt;E,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&lt;(A, 7), (C, 6)&gt;&gt;&gt;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&lt;E, </a:t>
            </a:r>
            <a:r>
              <a:rPr lang="en-US" altLang="ko-KR" sz="1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dirty="0" smtClean="0">
                <a:solidFill>
                  <a:prstClr val="black"/>
                </a:solidFill>
              </a:rPr>
              <a:t>&gt; &lt;E, </a:t>
            </a:r>
            <a:r>
              <a:rPr lang="en-US" altLang="ko-KR" sz="1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dirty="0" smtClean="0">
                <a:solidFill>
                  <a:prstClr val="black"/>
                </a:solidFill>
              </a:rPr>
              <a:t>&gt;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38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45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6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7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8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49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6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7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8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9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63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65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66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67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69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Reduce input: &lt;node ID, dist&gt;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&lt;A, &lt;0, &lt;(B, 10), (D, 5)&gt;&gt;&gt;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/>
              <a:t>&lt;A, 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strike="sngStrike" dirty="0" smtClean="0"/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&lt;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dirty="0" smtClean="0"/>
              <a:t>, &lt;(C, 1), (D, 2)&gt;&gt;&gt;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10&gt; </a:t>
            </a:r>
            <a:r>
              <a:rPr lang="en-US" altLang="ko-KR" sz="1900" strike="sngStrike" dirty="0" smtClean="0"/>
              <a:t>&lt;B, 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strike="sngStrike" dirty="0" smtClean="0"/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&lt;C,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&lt;(E, 4)&gt;&gt;&gt;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/>
              <a:t>&lt;C, 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strike="sngStrike" dirty="0" smtClean="0"/>
              <a:t>&gt; &lt;C, 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strike="sngStrike" dirty="0" smtClean="0"/>
              <a:t>&gt; &lt;C, 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strike="sngStrike" dirty="0" smtClean="0"/>
              <a:t>&gt; 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&lt;D, &lt;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dirty="0" smtClean="0"/>
              <a:t>, &lt;(B, 3), (C, 9), (E, 2)&gt;&gt;&gt;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&lt;D, 5&gt; </a:t>
            </a:r>
            <a:r>
              <a:rPr lang="en-US" altLang="ko-KR" sz="1900" strike="sngStrike" dirty="0" smtClean="0"/>
              <a:t>&lt;D, 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strike="sngStrike" dirty="0" smtClean="0"/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&lt;E,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&lt;(A, 7), (C, 6)&gt;&gt;&gt;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>
                <a:solidFill>
                  <a:prstClr val="black"/>
                </a:solidFill>
              </a:rPr>
              <a:t>&lt;E, </a:t>
            </a:r>
            <a:r>
              <a:rPr lang="en-US" altLang="ko-KR" sz="1900" strike="sngStrike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strike="sngStrike" dirty="0" smtClean="0">
                <a:solidFill>
                  <a:prstClr val="black"/>
                </a:solidFill>
              </a:rPr>
              <a:t>&gt; &lt;E, </a:t>
            </a:r>
            <a:r>
              <a:rPr lang="en-US" altLang="ko-KR" sz="1900" strike="sngStrike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strike="sngStrike" dirty="0" smtClean="0">
                <a:solidFill>
                  <a:prstClr val="black"/>
                </a:solidFill>
              </a:rPr>
              <a:t>&gt;</a:t>
            </a:r>
          </a:p>
        </p:txBody>
      </p:sp>
      <p:grpSp>
        <p:nvGrpSpPr>
          <p:cNvPr id="3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5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45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6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7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8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49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6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7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8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9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63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65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66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67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69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24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Graph?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49" y="1322430"/>
            <a:ext cx="2616884" cy="2616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208" y="1322430"/>
            <a:ext cx="2987312" cy="2616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515" y="4211088"/>
            <a:ext cx="3285725" cy="23647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71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/>
              <a:t>Reduce output: </a:t>
            </a:r>
            <a:r>
              <a:rPr lang="en-US" altLang="ko-KR" sz="2600" dirty="0" smtClean="0"/>
              <a:t>&lt;</a:t>
            </a:r>
            <a:r>
              <a:rPr lang="en-US" altLang="ko-KR" sz="2600" dirty="0" smtClean="0"/>
              <a:t>node ID, &lt;dist, </a:t>
            </a:r>
            <a:r>
              <a:rPr lang="en-US" altLang="ko-KR" sz="2600" dirty="0" err="1" smtClean="0"/>
              <a:t>adj</a:t>
            </a:r>
            <a:r>
              <a:rPr lang="en-US" altLang="ko-KR" sz="2600" dirty="0" smtClean="0"/>
              <a:t> list&gt;&gt;</a:t>
            </a:r>
            <a:br>
              <a:rPr lang="en-US" altLang="ko-KR" sz="2600" dirty="0" smtClean="0"/>
            </a:br>
            <a:r>
              <a:rPr lang="en-US" altLang="ko-KR" sz="2600" dirty="0" smtClean="0"/>
              <a:t>= Map input for next iteration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&lt;A, &lt;0, &lt;(B, 10), (D, 5)&gt;&gt;&gt;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&lt;10, &lt;(C, 1), (D, 2)&gt;&gt;&gt;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&lt;C,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&lt;(E, 4)&gt;&gt;&gt;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&lt;D, &lt;5, &lt;(B, 3), (C, 9), (E, 2)&gt;&gt;&gt;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&lt;E, &lt;</a:t>
            </a:r>
            <a:r>
              <a:rPr lang="en-US" altLang="ko-KR" sz="1900" dirty="0" err="1" smtClean="0"/>
              <a:t>inf</a:t>
            </a:r>
            <a:r>
              <a:rPr lang="en-US" altLang="ko-KR" sz="1900" dirty="0" smtClean="0"/>
              <a:t>, &lt;(A, 7), (C, 6)&gt;&gt;</a:t>
            </a:r>
            <a:r>
              <a:rPr lang="en-US" altLang="ko-KR" sz="1900" dirty="0" smtClean="0"/>
              <a:t>&gt;</a:t>
            </a:r>
            <a:endParaRPr lang="en-US" altLang="ko-KR" sz="1900" dirty="0" smtClean="0"/>
          </a:p>
          <a:p>
            <a:pPr lvl="0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>
                <a:solidFill>
                  <a:prstClr val="black"/>
                </a:solidFill>
              </a:rPr>
              <a:t>Map output: &lt;</a:t>
            </a:r>
            <a:r>
              <a:rPr lang="en-US" altLang="ko-KR" sz="3000" dirty="0" err="1" smtClean="0">
                <a:solidFill>
                  <a:prstClr val="black"/>
                </a:solidFill>
              </a:rPr>
              <a:t>dest</a:t>
            </a:r>
            <a:r>
              <a:rPr lang="en-US" altLang="ko-KR" sz="3000" dirty="0" smtClean="0">
                <a:solidFill>
                  <a:prstClr val="black"/>
                </a:solidFill>
              </a:rPr>
              <a:t> node ID, dist&gt;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&lt;B, 10&gt;  &lt;D, 5&gt;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&lt;C, 11&gt; &lt;D, 12&gt;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&lt;E, </a:t>
            </a:r>
            <a:r>
              <a:rPr lang="en-US" altLang="ko-KR" sz="1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dirty="0" smtClean="0">
                <a:solidFill>
                  <a:prstClr val="black"/>
                </a:solidFill>
              </a:rPr>
              <a:t>&gt;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&lt;B, 8&gt; &lt;C, 14&gt; &lt;E, 7&gt;</a:t>
            </a:r>
          </a:p>
          <a:p>
            <a:pPr lvl="0"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&lt;A, </a:t>
            </a:r>
            <a:r>
              <a:rPr lang="en-US" altLang="ko-KR" sz="1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dirty="0" smtClean="0">
                <a:solidFill>
                  <a:prstClr val="black"/>
                </a:solidFill>
              </a:rPr>
              <a:t>&gt; &lt;C, </a:t>
            </a:r>
            <a:r>
              <a:rPr lang="en-US" altLang="ko-KR" sz="1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dirty="0" smtClean="0">
                <a:solidFill>
                  <a:prstClr val="black"/>
                </a:solidFill>
              </a:rPr>
              <a:t>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</p:txBody>
      </p:sp>
      <p:grpSp>
        <p:nvGrpSpPr>
          <p:cNvPr id="3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5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45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10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6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5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7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8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49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6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7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8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9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63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65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66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67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2880320" y="4365104"/>
            <a:ext cx="4572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&lt;A, &lt;0, &lt;(B, 10), (D, 5)&gt;&gt;&gt;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&lt;B, &lt;10, &lt;(C, 1), (D, 2)&gt;&gt;&gt;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&lt;C, &lt;</a:t>
            </a:r>
            <a:r>
              <a:rPr lang="en-US" altLang="ko-KR" dirty="0" err="1" smtClean="0">
                <a:solidFill>
                  <a:prstClr val="black"/>
                </a:solidFill>
                <a:latin typeface="Corbel" pitchFamily="34" charset="0"/>
              </a:rPr>
              <a:t>inf</a:t>
            </a: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, &lt;(E, 4)&gt;&gt;&gt;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&lt;D, &lt;5, &lt;(B, 3), (C, 9), (E, 2)&gt;&gt;&gt;</a:t>
            </a:r>
          </a:p>
          <a:p>
            <a:pPr marL="342900" lvl="0" indent="-342900">
              <a:spcBef>
                <a:spcPts val="500"/>
              </a:spcBef>
              <a:spcAft>
                <a:spcPts val="500"/>
              </a:spcAft>
              <a:buClr>
                <a:srgbClr val="C00000"/>
              </a:buClr>
            </a:pP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&lt;E, &lt;</a:t>
            </a:r>
            <a:r>
              <a:rPr lang="en-US" altLang="ko-KR" dirty="0" err="1" smtClean="0">
                <a:solidFill>
                  <a:prstClr val="black"/>
                </a:solidFill>
                <a:latin typeface="Corbel" pitchFamily="34" charset="0"/>
              </a:rPr>
              <a:t>inf</a:t>
            </a:r>
            <a:r>
              <a:rPr lang="en-US" altLang="ko-KR" dirty="0" smtClean="0">
                <a:solidFill>
                  <a:prstClr val="black"/>
                </a:solidFill>
                <a:latin typeface="Corbel" pitchFamily="34" charset="0"/>
              </a:rPr>
              <a:t>, &lt;(A, 7), (C, 6)&gt;&gt;&gt;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2915816" y="1844824"/>
            <a:ext cx="2253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orbel" pitchFamily="34" charset="0"/>
              </a:rPr>
              <a:t>Flushed to DFS!!</a:t>
            </a:r>
            <a:endParaRPr lang="ko-KR" altLang="en-US" sz="24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5724128" y="5775647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orbel" pitchFamily="34" charset="0"/>
              </a:rPr>
              <a:t>Flushed to local disk!!</a:t>
            </a:r>
            <a:endParaRPr lang="ko-KR" altLang="en-US" sz="24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71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4500" dirty="0" smtClean="0"/>
              <a:t>Reduce input: &lt;node ID, dist&gt;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/>
              <a:t>&lt;A, &lt;0, &lt;(B, 10), (D, 5)&gt;&gt;&gt;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>
                <a:solidFill>
                  <a:prstClr val="black"/>
                </a:solidFill>
              </a:rPr>
              <a:t>&lt;A, </a:t>
            </a:r>
            <a:r>
              <a:rPr lang="en-US" altLang="ko-KR" sz="2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2900" dirty="0" smtClean="0">
                <a:solidFill>
                  <a:prstClr val="black"/>
                </a:solidFill>
              </a:rPr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2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/>
              <a:t>&lt;B, &lt;10, &lt;(C, 1), (D, 2)&gt;&gt;&gt;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>
                <a:solidFill>
                  <a:prstClr val="black"/>
                </a:solidFill>
              </a:rPr>
              <a:t>&lt;B, 10&gt; &lt;B, 8&gt; </a:t>
            </a:r>
            <a:endParaRPr lang="en-US" altLang="ko-KR" sz="2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2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/>
              <a:t>&lt;C, &lt;</a:t>
            </a:r>
            <a:r>
              <a:rPr lang="en-US" altLang="ko-KR" sz="2900" dirty="0" err="1" smtClean="0"/>
              <a:t>inf</a:t>
            </a:r>
            <a:r>
              <a:rPr lang="en-US" altLang="ko-KR" sz="2900" dirty="0" smtClean="0"/>
              <a:t>, &lt;(E, 4)&gt;&gt;&gt;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>
                <a:solidFill>
                  <a:prstClr val="black"/>
                </a:solidFill>
              </a:rPr>
              <a:t>&lt;C, 11&gt; &lt;C, 14&gt; &lt;C, </a:t>
            </a:r>
            <a:r>
              <a:rPr lang="en-US" altLang="ko-KR" sz="2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2900" dirty="0" smtClean="0">
                <a:solidFill>
                  <a:prstClr val="black"/>
                </a:solidFill>
              </a:rPr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2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/>
              <a:t>&lt;D, &lt;5, &lt;(B, 3), (C, 9), (E, 2)&gt;&gt;&gt;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>
                <a:solidFill>
                  <a:prstClr val="black"/>
                </a:solidFill>
              </a:rPr>
              <a:t>&lt;D, 5&gt; &lt;D, 12&gt;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2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/>
              <a:t>&lt;E, &lt;</a:t>
            </a:r>
            <a:r>
              <a:rPr lang="en-US" altLang="ko-KR" sz="2900" dirty="0" err="1" smtClean="0"/>
              <a:t>inf</a:t>
            </a:r>
            <a:r>
              <a:rPr lang="en-US" altLang="ko-KR" sz="2900" dirty="0" smtClean="0"/>
              <a:t>, &lt;(A, 7), (C, 6)&gt;&gt;&gt;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2900" dirty="0" smtClean="0">
                <a:solidFill>
                  <a:prstClr val="black"/>
                </a:solidFill>
              </a:rPr>
              <a:t>&lt;E, </a:t>
            </a:r>
            <a:r>
              <a:rPr lang="en-US" altLang="ko-KR" sz="2900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2900" dirty="0" smtClean="0">
                <a:solidFill>
                  <a:prstClr val="black"/>
                </a:solidFill>
              </a:rPr>
              <a:t>&gt; &lt;E, 7&gt;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</p:txBody>
      </p:sp>
      <p:grpSp>
        <p:nvGrpSpPr>
          <p:cNvPr id="3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5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45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10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6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5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7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8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49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6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7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8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9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63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65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66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67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8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000" dirty="0" smtClean="0"/>
              <a:t>Reduce input: &lt;node ID, dist&gt;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&lt;A, &lt;0, &lt;(B, 10), (D, 5)&gt;&gt;&gt;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>
                <a:solidFill>
                  <a:prstClr val="black"/>
                </a:solidFill>
              </a:rPr>
              <a:t>&lt;A, </a:t>
            </a:r>
            <a:r>
              <a:rPr lang="en-US" altLang="ko-KR" sz="1900" strike="sngStrike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strike="sngStrike" dirty="0" smtClean="0">
                <a:solidFill>
                  <a:prstClr val="black"/>
                </a:solidFill>
              </a:rPr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&lt;B, &lt;</a:t>
            </a:r>
            <a:r>
              <a:rPr lang="en-US" altLang="ko-KR" sz="1900" strike="sngStrike" dirty="0" smtClean="0"/>
              <a:t>10</a:t>
            </a:r>
            <a:r>
              <a:rPr lang="en-US" altLang="ko-KR" sz="1900" dirty="0" smtClean="0"/>
              <a:t>, &lt;(C, 1), (D, 2)&gt;&gt;&gt;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>
                <a:solidFill>
                  <a:prstClr val="black"/>
                </a:solidFill>
              </a:rPr>
              <a:t>&lt;B, 10&gt; </a:t>
            </a:r>
            <a:r>
              <a:rPr lang="en-US" altLang="ko-KR" sz="1900" dirty="0" smtClean="0">
                <a:solidFill>
                  <a:prstClr val="black"/>
                </a:solidFill>
              </a:rPr>
              <a:t>&lt;B, 8&gt; </a:t>
            </a: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&lt;C, &lt;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dirty="0" smtClean="0"/>
              <a:t>, &lt;(E, 4)&gt;&gt;&gt;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>
                <a:solidFill>
                  <a:prstClr val="black"/>
                </a:solidFill>
              </a:rPr>
              <a:t>&lt;C, 11&gt; </a:t>
            </a:r>
            <a:r>
              <a:rPr lang="en-US" altLang="ko-KR" sz="1900" strike="sngStrike" dirty="0" smtClean="0">
                <a:solidFill>
                  <a:prstClr val="black"/>
                </a:solidFill>
              </a:rPr>
              <a:t>&lt;C, 14&gt; &lt;C, </a:t>
            </a:r>
            <a:r>
              <a:rPr lang="en-US" altLang="ko-KR" sz="1900" strike="sngStrike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strike="sngStrike" dirty="0" smtClean="0">
                <a:solidFill>
                  <a:prstClr val="black"/>
                </a:solidFill>
              </a:rPr>
              <a:t>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&lt;D, &lt;5, &lt;(B, 3), (C, 9), (E, 2)&gt;&gt;&gt;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>
                <a:solidFill>
                  <a:prstClr val="black"/>
                </a:solidFill>
              </a:rPr>
              <a:t>&lt;D, 5&gt; &lt;D, 12&gt;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9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dirty="0" smtClean="0"/>
              <a:t>&lt;E, &lt;</a:t>
            </a:r>
            <a:r>
              <a:rPr lang="en-US" altLang="ko-KR" sz="1900" strike="sngStrike" dirty="0" err="1" smtClean="0"/>
              <a:t>inf</a:t>
            </a:r>
            <a:r>
              <a:rPr lang="en-US" altLang="ko-KR" sz="1900" dirty="0" smtClean="0"/>
              <a:t>, &lt;(A, 7), (C, 6)&gt;&gt;&gt;</a:t>
            </a:r>
          </a:p>
          <a:p>
            <a:pPr lvl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900" strike="sngStrike" dirty="0" smtClean="0">
                <a:solidFill>
                  <a:prstClr val="black"/>
                </a:solidFill>
              </a:rPr>
              <a:t>&lt;E, </a:t>
            </a:r>
            <a:r>
              <a:rPr lang="en-US" altLang="ko-KR" sz="1900" strike="sngStrike" dirty="0" err="1" smtClean="0">
                <a:solidFill>
                  <a:prstClr val="black"/>
                </a:solidFill>
              </a:rPr>
              <a:t>inf</a:t>
            </a:r>
            <a:r>
              <a:rPr lang="en-US" altLang="ko-KR" sz="1900" strike="sngStrike" dirty="0" smtClean="0">
                <a:solidFill>
                  <a:prstClr val="black"/>
                </a:solidFill>
              </a:rPr>
              <a:t>&gt; </a:t>
            </a:r>
            <a:r>
              <a:rPr lang="en-US" altLang="ko-KR" sz="1900" dirty="0" smtClean="0">
                <a:solidFill>
                  <a:prstClr val="black"/>
                </a:solidFill>
              </a:rPr>
              <a:t>&lt;E, 7&gt;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</p:txBody>
      </p:sp>
      <p:grpSp>
        <p:nvGrpSpPr>
          <p:cNvPr id="3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5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45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10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6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5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7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sp>
            <p:nvSpPr>
              <p:cNvPr id="48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  <a:sym typeface="Symbol" pitchFamily="18" charset="2"/>
                  </a:rPr>
                  <a:t></a:t>
                </a:r>
                <a:endParaRPr lang="en-US" altLang="ko-KR">
                  <a:ea typeface="굴림" charset="-127"/>
                </a:endParaRPr>
              </a:p>
            </p:txBody>
          </p:sp>
          <p:cxnSp>
            <p:nvCxnSpPr>
              <p:cNvPr id="49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6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7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8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9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63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65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66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67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69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99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smtClean="0"/>
              <a:t>Reduce output:</a:t>
            </a:r>
            <a:r>
              <a:rPr lang="en-US" altLang="ko-KR" dirty="0" smtClean="0"/>
              <a:t> </a:t>
            </a:r>
            <a:r>
              <a:rPr lang="en-US" altLang="ko-KR" sz="2400" dirty="0" smtClean="0"/>
              <a:t>&lt;node ID, &lt;dist, </a:t>
            </a:r>
            <a:r>
              <a:rPr lang="en-US" altLang="ko-KR" sz="2400" dirty="0" err="1" smtClean="0"/>
              <a:t>adj</a:t>
            </a:r>
            <a:r>
              <a:rPr lang="en-US" altLang="ko-KR" sz="2400" dirty="0" smtClean="0"/>
              <a:t> list&gt;&gt;</a:t>
            </a:r>
            <a:br>
              <a:rPr lang="en-US" altLang="ko-KR" sz="2400" dirty="0" smtClean="0"/>
            </a:br>
            <a:r>
              <a:rPr lang="en-US" altLang="ko-KR" sz="2400" dirty="0" smtClean="0"/>
              <a:t>= Map input for next iteration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&lt;A, &lt;0, &lt;(B, 10), (D, 5)&gt;&gt;&gt;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&lt;B, &lt;8, &lt;(C, 1), (D, 2)&gt;&gt;&gt;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&lt;C, &lt;11, &lt;(E, 4)&gt;&gt;&gt;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&lt;D, &lt;5, &lt;(B, 3), (C, 9), (E, 2)&gt;&gt;&gt;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sz="1800" dirty="0" smtClean="0"/>
              <a:t>&lt;E, &lt;7, &lt;(A, 7), (C, 6)&gt;&gt;&gt;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r>
              <a:rPr lang="en-US" altLang="ko-KR" dirty="0" smtClean="0"/>
              <a:t>	… the rest omitted …</a:t>
            </a:r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  <a:p>
            <a:pPr>
              <a:spcBef>
                <a:spcPts val="500"/>
              </a:spcBef>
              <a:spcAft>
                <a:spcPts val="500"/>
              </a:spcAft>
              <a:buNone/>
            </a:pPr>
            <a:endParaRPr lang="en-US" altLang="ko-KR" sz="1800" dirty="0" smtClean="0"/>
          </a:p>
        </p:txBody>
      </p:sp>
      <p:grpSp>
        <p:nvGrpSpPr>
          <p:cNvPr id="3" name="그룹 36"/>
          <p:cNvGrpSpPr/>
          <p:nvPr/>
        </p:nvGrpSpPr>
        <p:grpSpPr>
          <a:xfrm>
            <a:off x="4083496" y="1124744"/>
            <a:ext cx="4808984" cy="4176464"/>
            <a:chOff x="3851920" y="1412776"/>
            <a:chExt cx="4953000" cy="4473788"/>
          </a:xfrm>
        </p:grpSpPr>
        <p:grpSp>
          <p:nvGrpSpPr>
            <p:cNvPr id="5" name="그룹 30"/>
            <p:cNvGrpSpPr/>
            <p:nvPr/>
          </p:nvGrpSpPr>
          <p:grpSpPr>
            <a:xfrm>
              <a:off x="3851920" y="1772816"/>
              <a:ext cx="4953000" cy="3733800"/>
              <a:chOff x="1523256" y="2204864"/>
              <a:chExt cx="4953000" cy="3733800"/>
            </a:xfrm>
          </p:grpSpPr>
          <p:sp>
            <p:nvSpPr>
              <p:cNvPr id="44" name="Oval 5"/>
              <p:cNvSpPr>
                <a:spLocks noChangeArrowheads="1"/>
              </p:cNvSpPr>
              <p:nvPr/>
            </p:nvSpPr>
            <p:spPr bwMode="auto">
              <a:xfrm>
                <a:off x="1523256" y="3576464"/>
                <a:ext cx="838200" cy="83820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ko-KR">
                    <a:ea typeface="굴림" charset="-127"/>
                  </a:rPr>
                  <a:t>0</a:t>
                </a:r>
              </a:p>
            </p:txBody>
          </p:sp>
          <p:sp>
            <p:nvSpPr>
              <p:cNvPr id="45" name="Oval 6"/>
              <p:cNvSpPr/>
              <p:nvPr/>
            </p:nvSpPr>
            <p:spPr bwMode="auto">
              <a:xfrm>
                <a:off x="32758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8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6" name="Oval 7"/>
              <p:cNvSpPr/>
              <p:nvPr/>
            </p:nvSpPr>
            <p:spPr bwMode="auto">
              <a:xfrm>
                <a:off x="32758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5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7" name="Oval 21"/>
              <p:cNvSpPr/>
              <p:nvPr/>
            </p:nvSpPr>
            <p:spPr bwMode="auto">
              <a:xfrm>
                <a:off x="5638056" y="22048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11</a:t>
                </a:r>
                <a:endParaRPr lang="en-US" altLang="ko-KR" dirty="0">
                  <a:ea typeface="굴림" charset="-127"/>
                </a:endParaRPr>
              </a:p>
            </p:txBody>
          </p:sp>
          <p:sp>
            <p:nvSpPr>
              <p:cNvPr id="48" name="Oval 22"/>
              <p:cNvSpPr/>
              <p:nvPr/>
            </p:nvSpPr>
            <p:spPr bwMode="auto">
              <a:xfrm>
                <a:off x="5638056" y="5100464"/>
                <a:ext cx="838200" cy="838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r>
                  <a:rPr lang="en-US" altLang="ko-KR" dirty="0" smtClean="0">
                    <a:ea typeface="굴림" charset="-127"/>
                    <a:sym typeface="Symbol" pitchFamily="18" charset="2"/>
                  </a:rPr>
                  <a:t>7</a:t>
                </a:r>
                <a:endParaRPr lang="en-US" altLang="ko-KR" dirty="0">
                  <a:ea typeface="굴림" charset="-127"/>
                </a:endParaRPr>
              </a:p>
            </p:txBody>
          </p:sp>
          <p:cxnSp>
            <p:nvCxnSpPr>
              <p:cNvPr id="49" name="Straight Arrow Connector 77"/>
              <p:cNvCxnSpPr>
                <a:cxnSpLocks noChangeShapeType="1"/>
              </p:cNvCxnSpPr>
              <p:nvPr/>
            </p:nvCxnSpPr>
            <p:spPr bwMode="auto">
              <a:xfrm>
                <a:off x="2361456" y="43384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0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2361456" y="2890664"/>
                <a:ext cx="914400" cy="838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1" name="Straight Arrow Connector 79"/>
              <p:cNvCxnSpPr>
                <a:cxnSpLocks noChangeShapeType="1"/>
              </p:cNvCxnSpPr>
              <p:nvPr/>
            </p:nvCxnSpPr>
            <p:spPr bwMode="auto">
              <a:xfrm>
                <a:off x="4190256" y="5557664"/>
                <a:ext cx="13716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2" name="Straight Arrow Connector 82"/>
              <p:cNvCxnSpPr>
                <a:cxnSpLocks noChangeShapeType="1"/>
              </p:cNvCxnSpPr>
              <p:nvPr/>
            </p:nvCxnSpPr>
            <p:spPr bwMode="auto">
              <a:xfrm>
                <a:off x="4190256" y="2660477"/>
                <a:ext cx="13716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" name="Straight Arrow Connector 8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847356" y="3385964"/>
                <a:ext cx="2133600" cy="1600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4" name="Straight Arrow Connector 85"/>
              <p:cNvCxnSpPr>
                <a:cxnSpLocks noChangeShapeType="1"/>
              </p:cNvCxnSpPr>
              <p:nvPr/>
            </p:nvCxnSpPr>
            <p:spPr bwMode="auto">
              <a:xfrm rot="10800000">
                <a:off x="2437656" y="4033664"/>
                <a:ext cx="3200400" cy="121920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5" name="Straight Arrow Connector 8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8956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6" name="Straight Arrow Connector 89"/>
              <p:cNvCxnSpPr>
                <a:cxnSpLocks noChangeShapeType="1"/>
              </p:cNvCxnSpPr>
              <p:nvPr/>
            </p:nvCxnSpPr>
            <p:spPr bwMode="auto">
              <a:xfrm rot="16200000" flipH="1">
                <a:off x="25130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7" name="Straight Arrow Connector 9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257850" y="4110658"/>
                <a:ext cx="1981200" cy="158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8" name="Straight Arrow Connector 91"/>
              <p:cNvCxnSpPr>
                <a:cxnSpLocks noChangeShapeType="1"/>
              </p:cNvCxnSpPr>
              <p:nvPr/>
            </p:nvCxnSpPr>
            <p:spPr bwMode="auto">
              <a:xfrm rot="16200000" flipH="1">
                <a:off x="4875263" y="4109070"/>
                <a:ext cx="1981200" cy="158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9" name="TextBox 17"/>
              <p:cNvSpPr txBox="1">
                <a:spLocks noChangeArrowheads="1"/>
              </p:cNvSpPr>
              <p:nvPr/>
            </p:nvSpPr>
            <p:spPr bwMode="auto">
              <a:xfrm>
                <a:off x="2513856" y="3043064"/>
                <a:ext cx="4127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10</a:t>
                </a:r>
              </a:p>
            </p:txBody>
          </p:sp>
          <p:sp>
            <p:nvSpPr>
              <p:cNvPr id="60" name="TextBox 18"/>
              <p:cNvSpPr txBox="1">
                <a:spLocks noChangeArrowheads="1"/>
              </p:cNvSpPr>
              <p:nvPr/>
            </p:nvSpPr>
            <p:spPr bwMode="auto">
              <a:xfrm>
                <a:off x="2520206" y="46861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5</a:t>
                </a:r>
              </a:p>
            </p:txBody>
          </p:sp>
          <p:sp>
            <p:nvSpPr>
              <p:cNvPr id="61" name="TextBox 19"/>
              <p:cNvSpPr txBox="1">
                <a:spLocks noChangeArrowheads="1"/>
              </p:cNvSpPr>
              <p:nvPr/>
            </p:nvSpPr>
            <p:spPr bwMode="auto">
              <a:xfrm>
                <a:off x="32822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 dirty="0">
                    <a:ea typeface="굴림" charset="-127"/>
                  </a:rPr>
                  <a:t>2</a:t>
                </a:r>
              </a:p>
            </p:txBody>
          </p:sp>
          <p:sp>
            <p:nvSpPr>
              <p:cNvPr id="62" name="TextBox 20"/>
              <p:cNvSpPr txBox="1">
                <a:spLocks noChangeArrowheads="1"/>
              </p:cNvSpPr>
              <p:nvPr/>
            </p:nvSpPr>
            <p:spPr bwMode="auto">
              <a:xfrm>
                <a:off x="380925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3</a:t>
                </a:r>
              </a:p>
            </p:txBody>
          </p:sp>
          <p:sp>
            <p:nvSpPr>
              <p:cNvPr id="63" name="TextBox 23"/>
              <p:cNvSpPr txBox="1">
                <a:spLocks noChangeArrowheads="1"/>
              </p:cNvSpPr>
              <p:nvPr/>
            </p:nvSpPr>
            <p:spPr bwMode="auto">
              <a:xfrm>
                <a:off x="4647456" y="55243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2</a:t>
                </a:r>
              </a:p>
            </p:txBody>
          </p:sp>
          <p:sp>
            <p:nvSpPr>
              <p:cNvPr id="64" name="TextBox 24"/>
              <p:cNvSpPr txBox="1">
                <a:spLocks noChangeArrowheads="1"/>
              </p:cNvSpPr>
              <p:nvPr/>
            </p:nvSpPr>
            <p:spPr bwMode="auto">
              <a:xfrm>
                <a:off x="4647456" y="23572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1</a:t>
                </a:r>
              </a:p>
            </p:txBody>
          </p:sp>
          <p:sp>
            <p:nvSpPr>
              <p:cNvPr id="65" name="TextBox 25"/>
              <p:cNvSpPr txBox="1">
                <a:spLocks noChangeArrowheads="1"/>
              </p:cNvSpPr>
              <p:nvPr/>
            </p:nvSpPr>
            <p:spPr bwMode="auto">
              <a:xfrm>
                <a:off x="4799856" y="3771727"/>
                <a:ext cx="298450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9</a:t>
                </a:r>
              </a:p>
            </p:txBody>
          </p:sp>
          <p:sp>
            <p:nvSpPr>
              <p:cNvPr id="66" name="TextBox 26"/>
              <p:cNvSpPr txBox="1">
                <a:spLocks noChangeArrowheads="1"/>
              </p:cNvSpPr>
              <p:nvPr/>
            </p:nvSpPr>
            <p:spPr bwMode="auto">
              <a:xfrm>
                <a:off x="4952256" y="47194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7</a:t>
                </a:r>
              </a:p>
            </p:txBody>
          </p:sp>
          <p:sp>
            <p:nvSpPr>
              <p:cNvPr id="67" name="TextBox 27"/>
              <p:cNvSpPr txBox="1">
                <a:spLocks noChangeArrowheads="1"/>
              </p:cNvSpPr>
              <p:nvPr/>
            </p:nvSpPr>
            <p:spPr bwMode="auto">
              <a:xfrm>
                <a:off x="56444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4</a:t>
                </a:r>
              </a:p>
            </p:txBody>
          </p:sp>
          <p:sp>
            <p:nvSpPr>
              <p:cNvPr id="68" name="TextBox 28"/>
              <p:cNvSpPr txBox="1">
                <a:spLocks noChangeArrowheads="1"/>
              </p:cNvSpPr>
              <p:nvPr/>
            </p:nvSpPr>
            <p:spPr bwMode="auto">
              <a:xfrm>
                <a:off x="6177806" y="3805064"/>
                <a:ext cx="29845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b="0">
                    <a:ea typeface="굴림" charset="-127"/>
                  </a:rPr>
                  <a:t>6</a:t>
                </a:r>
              </a:p>
            </p:txBody>
          </p:sp>
        </p:grpSp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4108584" y="2812296"/>
              <a:ext cx="336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A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868144" y="1412776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B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1" name="TextBox 19"/>
            <p:cNvSpPr txBox="1">
              <a:spLocks noChangeArrowheads="1"/>
            </p:cNvSpPr>
            <p:nvPr/>
          </p:nvSpPr>
          <p:spPr bwMode="auto">
            <a:xfrm>
              <a:off x="8244408" y="141277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C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868144" y="5517232"/>
              <a:ext cx="3497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 smtClean="0">
                  <a:ea typeface="굴림" charset="-127"/>
                </a:rPr>
                <a:t>D</a:t>
              </a:r>
              <a:endParaRPr lang="en-US" altLang="ko-KR" b="0" dirty="0">
                <a:ea typeface="굴림" charset="-127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8244408" y="5517232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dirty="0" smtClean="0">
                  <a:ea typeface="굴림" charset="-127"/>
                </a:rPr>
                <a:t>E</a:t>
              </a:r>
              <a:endParaRPr lang="en-US" altLang="ko-KR" b="0" dirty="0">
                <a:ea typeface="굴림" charset="-127"/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2915816" y="1844824"/>
            <a:ext cx="2253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  <a:latin typeface="Corbel" pitchFamily="34" charset="0"/>
              </a:rPr>
              <a:t>Flushed to DFS!!</a:t>
            </a:r>
            <a:endParaRPr lang="ko-KR" altLang="en-US" sz="24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69" name="제목 1"/>
          <p:cNvSpPr>
            <a:spLocks noGrp="1"/>
          </p:cNvSpPr>
          <p:nvPr>
            <p:ph type="title"/>
          </p:nvPr>
        </p:nvSpPr>
        <p:spPr>
          <a:xfrm>
            <a:off x="-94956" y="191548"/>
            <a:ext cx="9067508" cy="1028259"/>
          </a:xfrm>
        </p:spPr>
        <p:txBody>
          <a:bodyPr>
            <a:noAutofit/>
          </a:bodyPr>
          <a:lstStyle/>
          <a:p>
            <a:r>
              <a:rPr lang="en-US" altLang="ko-KR" sz="3600" dirty="0" smtClean="0"/>
              <a:t>Example: SSSP – Parallel BFS in </a:t>
            </a:r>
            <a:r>
              <a:rPr lang="en-US" altLang="ko-KR" sz="3600" dirty="0" err="1" smtClean="0"/>
              <a:t>MapReduce</a:t>
            </a:r>
            <a:endParaRPr lang="ko-KR" alt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/>
          <p:cNvGrpSpPr/>
          <p:nvPr/>
        </p:nvGrpSpPr>
        <p:grpSpPr>
          <a:xfrm>
            <a:off x="242499" y="3429000"/>
            <a:ext cx="8368101" cy="1143000"/>
            <a:chOff x="242499" y="4495800"/>
            <a:chExt cx="8368101" cy="1828800"/>
          </a:xfrm>
        </p:grpSpPr>
        <p:sp>
          <p:nvSpPr>
            <p:cNvPr id="183" name="Rounded Rectangle 182"/>
            <p:cNvSpPr/>
            <p:nvPr/>
          </p:nvSpPr>
          <p:spPr bwMode="auto">
            <a:xfrm>
              <a:off x="304800" y="4495800"/>
              <a:ext cx="8305800" cy="1828800"/>
            </a:xfrm>
            <a:prstGeom prst="roundRect">
              <a:avLst>
                <a:gd name="adj" fmla="val 6548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 rot="16200000">
              <a:off x="-208167" y="5121985"/>
              <a:ext cx="15476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Slow</a:t>
              </a:r>
            </a:p>
            <a:p>
              <a:pPr algn="ctr"/>
              <a:r>
                <a:rPr lang="en-US" dirty="0" smtClean="0"/>
                <a:t>Processor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Problems with 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3776"/>
            <a:ext cx="86868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Map-Reduce </a:t>
            </a:r>
            <a:r>
              <a:rPr lang="en-US" sz="2400" dirty="0" smtClean="0"/>
              <a:t>can</a:t>
            </a:r>
            <a:r>
              <a:rPr lang="en-US" sz="2400" dirty="0" smtClean="0"/>
              <a:t>not express </a:t>
            </a:r>
            <a:r>
              <a:rPr lang="en-US" sz="2400" dirty="0" smtClean="0"/>
              <a:t>iterative </a:t>
            </a:r>
            <a:r>
              <a:rPr lang="en-US" sz="2400" dirty="0" smtClean="0"/>
              <a:t>algorithms efficiently </a:t>
            </a:r>
            <a:r>
              <a:rPr lang="en-US" sz="2400" dirty="0"/>
              <a:t>: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3388958" y="2181079"/>
            <a:ext cx="369332" cy="4724400"/>
            <a:chOff x="2831068" y="2133599"/>
            <a:chExt cx="369332" cy="4724400"/>
          </a:xfrm>
        </p:grpSpPr>
        <p:cxnSp>
          <p:nvCxnSpPr>
            <p:cNvPr id="172" name="Straight Connector 171"/>
            <p:cNvCxnSpPr/>
            <p:nvPr/>
          </p:nvCxnSpPr>
          <p:spPr bwMode="auto">
            <a:xfrm rot="5400000">
              <a:off x="795537" y="4462263"/>
              <a:ext cx="465732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 rot="16200000">
              <a:off x="2601197" y="6258797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</a:t>
              </a:r>
              <a:endParaRPr lang="en-US" dirty="0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587090" y="2181080"/>
            <a:ext cx="369332" cy="4724400"/>
            <a:chOff x="2831068" y="2133599"/>
            <a:chExt cx="369332" cy="4724400"/>
          </a:xfrm>
        </p:grpSpPr>
        <p:cxnSp>
          <p:nvCxnSpPr>
            <p:cNvPr id="177" name="Straight Connector 176"/>
            <p:cNvCxnSpPr/>
            <p:nvPr/>
          </p:nvCxnSpPr>
          <p:spPr bwMode="auto">
            <a:xfrm rot="5400000">
              <a:off x="795537" y="4462263"/>
              <a:ext cx="465732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 rot="16200000">
              <a:off x="2601197" y="6258797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</a:t>
              </a:r>
              <a:endParaRPr lang="en-US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808760" y="2133600"/>
            <a:ext cx="369332" cy="4724400"/>
            <a:chOff x="2831068" y="2133599"/>
            <a:chExt cx="369332" cy="4724400"/>
          </a:xfrm>
        </p:grpSpPr>
        <p:cxnSp>
          <p:nvCxnSpPr>
            <p:cNvPr id="180" name="Straight Connector 179"/>
            <p:cNvCxnSpPr/>
            <p:nvPr/>
          </p:nvCxnSpPr>
          <p:spPr bwMode="auto">
            <a:xfrm rot="5400000">
              <a:off x="795537" y="4462263"/>
              <a:ext cx="4657327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1" name="TextBox 180"/>
            <p:cNvSpPr txBox="1"/>
            <p:nvPr/>
          </p:nvSpPr>
          <p:spPr>
            <a:xfrm rot="16200000">
              <a:off x="2601197" y="6258797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Barrier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2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 bwMode="auto">
          <a:xfrm>
            <a:off x="5181600" y="22098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3048000" y="3429000"/>
            <a:ext cx="2133600" cy="11430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83" name="Rounded Rectangle 182"/>
          <p:cNvSpPr/>
          <p:nvPr/>
        </p:nvSpPr>
        <p:spPr bwMode="auto">
          <a:xfrm>
            <a:off x="914400" y="4572000"/>
            <a:ext cx="2133600" cy="1752600"/>
          </a:xfrm>
          <a:prstGeom prst="roundRect">
            <a:avLst>
              <a:gd name="adj" fmla="val 65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Only a subset of data needs computation: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22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7" name="Group 181"/>
          <p:cNvGrpSpPr/>
          <p:nvPr/>
        </p:nvGrpSpPr>
        <p:grpSpPr>
          <a:xfrm>
            <a:off x="2831068" y="2133599"/>
            <a:ext cx="4777264" cy="4724401"/>
            <a:chOff x="2831068" y="2133599"/>
            <a:chExt cx="4777264" cy="4724401"/>
          </a:xfrm>
        </p:grpSpPr>
        <p:grpSp>
          <p:nvGrpSpPr>
            <p:cNvPr id="28" name="Group 174"/>
            <p:cNvGrpSpPr/>
            <p:nvPr/>
          </p:nvGrpSpPr>
          <p:grpSpPr>
            <a:xfrm>
              <a:off x="2831068" y="2133599"/>
              <a:ext cx="369332" cy="4724400"/>
              <a:chOff x="2831068" y="2133599"/>
              <a:chExt cx="369332" cy="4724400"/>
            </a:xfrm>
          </p:grpSpPr>
          <p:cxnSp>
            <p:nvCxnSpPr>
              <p:cNvPr id="172" name="Straight Connector 171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30" name="Group 175"/>
            <p:cNvGrpSpPr/>
            <p:nvPr/>
          </p:nvGrpSpPr>
          <p:grpSpPr>
            <a:xfrm>
              <a:off x="50292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  <p:grpSp>
          <p:nvGrpSpPr>
            <p:cNvPr id="32" name="Group 178"/>
            <p:cNvGrpSpPr/>
            <p:nvPr/>
          </p:nvGrpSpPr>
          <p:grpSpPr>
            <a:xfrm>
              <a:off x="7239000" y="2133600"/>
              <a:ext cx="369332" cy="4724400"/>
              <a:chOff x="2831068" y="2133599"/>
              <a:chExt cx="369332" cy="4724400"/>
            </a:xfrm>
          </p:grpSpPr>
          <p:cxnSp>
            <p:nvCxnSpPr>
              <p:cNvPr id="180" name="Straight Connector 179"/>
              <p:cNvCxnSpPr/>
              <p:nvPr/>
            </p:nvCxnSpPr>
            <p:spPr bwMode="auto">
              <a:xfrm rot="5400000">
                <a:off x="795537" y="4462263"/>
                <a:ext cx="4657327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1" name="TextBox 180"/>
              <p:cNvSpPr txBox="1"/>
              <p:nvPr/>
            </p:nvSpPr>
            <p:spPr>
              <a:xfrm rot="16200000">
                <a:off x="2601197" y="6258797"/>
                <a:ext cx="8290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Barrier</a:t>
                </a:r>
                <a:endParaRPr lang="en-US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5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MapAbuse</a:t>
            </a:r>
            <a:r>
              <a:rPr lang="en-US" sz="4000" dirty="0" smtClean="0"/>
              <a:t>: Iterative </a:t>
            </a:r>
            <a:r>
              <a:rPr lang="en-US" sz="4000" dirty="0" err="1" smtClean="0"/>
              <a:t>MapReduce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990600"/>
          </a:xfrm>
        </p:spPr>
        <p:txBody>
          <a:bodyPr/>
          <a:lstStyle/>
          <a:p>
            <a:r>
              <a:rPr lang="en-US" dirty="0" smtClean="0"/>
              <a:t>System is not optimized for iteration: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990600" y="2346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990600" y="2931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90600" y="35153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990600" y="40995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990600" y="46837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990600" y="52679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990600" y="5852160"/>
            <a:ext cx="533400" cy="320040"/>
          </a:xfrm>
          <a:prstGeom prst="ellips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Tahoma" pitchFamily="-64" charset="0"/>
              </a:rPr>
              <a:t>Data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4" name="Group 152"/>
          <p:cNvGrpSpPr/>
          <p:nvPr/>
        </p:nvGrpSpPr>
        <p:grpSpPr>
          <a:xfrm>
            <a:off x="1524000" y="2346960"/>
            <a:ext cx="2133600" cy="3825240"/>
            <a:chOff x="990600" y="2118360"/>
            <a:chExt cx="2133600" cy="3825240"/>
          </a:xfrm>
        </p:grpSpPr>
        <p:sp>
          <p:nvSpPr>
            <p:cNvPr id="12" name="Oval 11"/>
            <p:cNvSpPr/>
            <p:nvPr/>
          </p:nvSpPr>
          <p:spPr bwMode="auto">
            <a:xfrm>
              <a:off x="25908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25908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5908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5908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5908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5908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5908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14478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14478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14478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23" name="Straight Arrow Connector 22"/>
            <p:cNvCxnSpPr>
              <a:stCxn id="5" idx="6"/>
              <a:endCxn id="19" idx="1"/>
            </p:cNvCxnSpPr>
            <p:nvPr/>
          </p:nvCxnSpPr>
          <p:spPr bwMode="auto">
            <a:xfrm>
              <a:off x="990600" y="2278380"/>
              <a:ext cx="4572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6"/>
              <a:endCxn id="19" idx="1"/>
            </p:cNvCxnSpPr>
            <p:nvPr/>
          </p:nvCxnSpPr>
          <p:spPr bwMode="auto">
            <a:xfrm flipV="1">
              <a:off x="990600" y="2537460"/>
              <a:ext cx="4572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6"/>
              <a:endCxn id="20" idx="1"/>
            </p:cNvCxnSpPr>
            <p:nvPr/>
          </p:nvCxnSpPr>
          <p:spPr bwMode="auto">
            <a:xfrm>
              <a:off x="990600" y="3446780"/>
              <a:ext cx="4572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8" idx="6"/>
              <a:endCxn id="20" idx="1"/>
            </p:cNvCxnSpPr>
            <p:nvPr/>
          </p:nvCxnSpPr>
          <p:spPr bwMode="auto">
            <a:xfrm flipV="1">
              <a:off x="990600" y="3756660"/>
              <a:ext cx="4572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9" idx="6"/>
              <a:endCxn id="21" idx="1"/>
            </p:cNvCxnSpPr>
            <p:nvPr/>
          </p:nvCxnSpPr>
          <p:spPr bwMode="auto">
            <a:xfrm>
              <a:off x="990600" y="4615180"/>
              <a:ext cx="4572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0" idx="6"/>
              <a:endCxn id="21" idx="1"/>
            </p:cNvCxnSpPr>
            <p:nvPr/>
          </p:nvCxnSpPr>
          <p:spPr bwMode="auto">
            <a:xfrm flipV="1">
              <a:off x="990600" y="4975860"/>
              <a:ext cx="4572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1" idx="6"/>
              <a:endCxn id="21" idx="1"/>
            </p:cNvCxnSpPr>
            <p:nvPr/>
          </p:nvCxnSpPr>
          <p:spPr bwMode="auto">
            <a:xfrm flipV="1">
              <a:off x="990600" y="4975860"/>
              <a:ext cx="4572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9" idx="3"/>
              <a:endCxn id="12" idx="2"/>
            </p:cNvCxnSpPr>
            <p:nvPr/>
          </p:nvCxnSpPr>
          <p:spPr bwMode="auto">
            <a:xfrm flipV="1">
              <a:off x="20574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9" idx="3"/>
              <a:endCxn id="14" idx="2"/>
            </p:cNvCxnSpPr>
            <p:nvPr/>
          </p:nvCxnSpPr>
          <p:spPr bwMode="auto">
            <a:xfrm>
              <a:off x="20574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0" idx="3"/>
              <a:endCxn id="13" idx="2"/>
            </p:cNvCxnSpPr>
            <p:nvPr/>
          </p:nvCxnSpPr>
          <p:spPr bwMode="auto">
            <a:xfrm flipV="1">
              <a:off x="20574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0" idx="3"/>
              <a:endCxn id="16" idx="2"/>
            </p:cNvCxnSpPr>
            <p:nvPr/>
          </p:nvCxnSpPr>
          <p:spPr bwMode="auto">
            <a:xfrm>
              <a:off x="20574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3"/>
              <a:endCxn id="17" idx="2"/>
            </p:cNvCxnSpPr>
            <p:nvPr/>
          </p:nvCxnSpPr>
          <p:spPr bwMode="auto">
            <a:xfrm>
              <a:off x="20574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1" idx="3"/>
              <a:endCxn id="15" idx="2"/>
            </p:cNvCxnSpPr>
            <p:nvPr/>
          </p:nvCxnSpPr>
          <p:spPr bwMode="auto">
            <a:xfrm flipV="1">
              <a:off x="20574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1" idx="3"/>
              <a:endCxn id="18" idx="2"/>
            </p:cNvCxnSpPr>
            <p:nvPr/>
          </p:nvCxnSpPr>
          <p:spPr bwMode="auto">
            <a:xfrm>
              <a:off x="20574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153"/>
          <p:cNvGrpSpPr/>
          <p:nvPr/>
        </p:nvGrpSpPr>
        <p:grpSpPr>
          <a:xfrm>
            <a:off x="3657600" y="2346960"/>
            <a:ext cx="2209800" cy="3825240"/>
            <a:chOff x="3124200" y="2118360"/>
            <a:chExt cx="2209800" cy="3825240"/>
          </a:xfrm>
        </p:grpSpPr>
        <p:sp>
          <p:nvSpPr>
            <p:cNvPr id="105" name="Oval 104"/>
            <p:cNvSpPr/>
            <p:nvPr/>
          </p:nvSpPr>
          <p:spPr bwMode="auto">
            <a:xfrm>
              <a:off x="48006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48006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8006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8006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48006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48006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48006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2" name="Rounded Rectangle 111"/>
            <p:cNvSpPr/>
            <p:nvPr/>
          </p:nvSpPr>
          <p:spPr bwMode="auto">
            <a:xfrm>
              <a:off x="36576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36576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 bwMode="auto">
            <a:xfrm>
              <a:off x="36576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15" name="Straight Arrow Connector 114"/>
            <p:cNvCxnSpPr>
              <a:endCxn id="112" idx="1"/>
            </p:cNvCxnSpPr>
            <p:nvPr/>
          </p:nvCxnSpPr>
          <p:spPr bwMode="auto">
            <a:xfrm>
              <a:off x="3124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endCxn id="112" idx="1"/>
            </p:cNvCxnSpPr>
            <p:nvPr/>
          </p:nvCxnSpPr>
          <p:spPr bwMode="auto">
            <a:xfrm flipV="1">
              <a:off x="31242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3" idx="1"/>
            </p:cNvCxnSpPr>
            <p:nvPr/>
          </p:nvCxnSpPr>
          <p:spPr bwMode="auto">
            <a:xfrm>
              <a:off x="31242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3" idx="1"/>
            </p:cNvCxnSpPr>
            <p:nvPr/>
          </p:nvCxnSpPr>
          <p:spPr bwMode="auto">
            <a:xfrm flipV="1">
              <a:off x="31242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31242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endCxn id="114" idx="1"/>
            </p:cNvCxnSpPr>
            <p:nvPr/>
          </p:nvCxnSpPr>
          <p:spPr bwMode="auto">
            <a:xfrm flipV="1">
              <a:off x="3124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112" idx="3"/>
              <a:endCxn id="105" idx="2"/>
            </p:cNvCxnSpPr>
            <p:nvPr/>
          </p:nvCxnSpPr>
          <p:spPr bwMode="auto">
            <a:xfrm flipV="1">
              <a:off x="42672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>
              <a:stCxn id="112" idx="3"/>
              <a:endCxn id="107" idx="2"/>
            </p:cNvCxnSpPr>
            <p:nvPr/>
          </p:nvCxnSpPr>
          <p:spPr bwMode="auto">
            <a:xfrm>
              <a:off x="42672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>
              <a:stCxn id="113" idx="3"/>
              <a:endCxn id="106" idx="2"/>
            </p:cNvCxnSpPr>
            <p:nvPr/>
          </p:nvCxnSpPr>
          <p:spPr bwMode="auto">
            <a:xfrm flipV="1">
              <a:off x="42672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13" idx="3"/>
              <a:endCxn id="109" idx="2"/>
            </p:cNvCxnSpPr>
            <p:nvPr/>
          </p:nvCxnSpPr>
          <p:spPr bwMode="auto">
            <a:xfrm>
              <a:off x="42672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114" idx="3"/>
              <a:endCxn id="110" idx="2"/>
            </p:cNvCxnSpPr>
            <p:nvPr/>
          </p:nvCxnSpPr>
          <p:spPr bwMode="auto">
            <a:xfrm>
              <a:off x="42672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14" idx="3"/>
              <a:endCxn id="108" idx="2"/>
            </p:cNvCxnSpPr>
            <p:nvPr/>
          </p:nvCxnSpPr>
          <p:spPr bwMode="auto">
            <a:xfrm flipV="1">
              <a:off x="42672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14" idx="3"/>
              <a:endCxn id="111" idx="2"/>
            </p:cNvCxnSpPr>
            <p:nvPr/>
          </p:nvCxnSpPr>
          <p:spPr bwMode="auto">
            <a:xfrm>
              <a:off x="42672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154"/>
          <p:cNvGrpSpPr/>
          <p:nvPr/>
        </p:nvGrpSpPr>
        <p:grpSpPr>
          <a:xfrm>
            <a:off x="5867400" y="2346960"/>
            <a:ext cx="2209800" cy="3825240"/>
            <a:chOff x="5334000" y="2118360"/>
            <a:chExt cx="2209800" cy="3825240"/>
          </a:xfrm>
        </p:grpSpPr>
        <p:sp>
          <p:nvSpPr>
            <p:cNvPr id="129" name="Oval 128"/>
            <p:cNvSpPr/>
            <p:nvPr/>
          </p:nvSpPr>
          <p:spPr bwMode="auto">
            <a:xfrm>
              <a:off x="7010400" y="2118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7010400" y="2702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7010400" y="32867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7010400" y="38709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7010400" y="44551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4" name="Oval 133"/>
            <p:cNvSpPr/>
            <p:nvPr/>
          </p:nvSpPr>
          <p:spPr bwMode="auto">
            <a:xfrm>
              <a:off x="7010400" y="50393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5" name="Oval 134"/>
            <p:cNvSpPr/>
            <p:nvPr/>
          </p:nvSpPr>
          <p:spPr bwMode="auto">
            <a:xfrm>
              <a:off x="7010400" y="5623560"/>
              <a:ext cx="533400" cy="320040"/>
            </a:xfrm>
            <a:prstGeom prst="ellips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Data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867400" y="23469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1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7" name="Rounded Rectangle 136"/>
            <p:cNvSpPr/>
            <p:nvPr/>
          </p:nvSpPr>
          <p:spPr bwMode="auto">
            <a:xfrm>
              <a:off x="5867400" y="35661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5867400" y="4785360"/>
              <a:ext cx="609600" cy="381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dirty="0" smtClean="0">
                  <a:latin typeface="Tahoma" pitchFamily="-64" charset="0"/>
                </a:rPr>
                <a:t>CPU 3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Arrow Connector 138"/>
            <p:cNvCxnSpPr>
              <a:endCxn id="136" idx="1"/>
            </p:cNvCxnSpPr>
            <p:nvPr/>
          </p:nvCxnSpPr>
          <p:spPr bwMode="auto">
            <a:xfrm>
              <a:off x="5334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>
              <a:endCxn id="136" idx="1"/>
            </p:cNvCxnSpPr>
            <p:nvPr/>
          </p:nvCxnSpPr>
          <p:spPr bwMode="auto">
            <a:xfrm flipV="1">
              <a:off x="5334000" y="2537460"/>
              <a:ext cx="533400" cy="3251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endCxn id="137" idx="1"/>
            </p:cNvCxnSpPr>
            <p:nvPr/>
          </p:nvCxnSpPr>
          <p:spPr bwMode="auto">
            <a:xfrm>
              <a:off x="5334000" y="3446780"/>
              <a:ext cx="533400" cy="309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endCxn id="137" idx="1"/>
            </p:cNvCxnSpPr>
            <p:nvPr/>
          </p:nvCxnSpPr>
          <p:spPr bwMode="auto">
            <a:xfrm flipV="1">
              <a:off x="5334000" y="3756660"/>
              <a:ext cx="533400" cy="274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>
              <a:endCxn id="138" idx="1"/>
            </p:cNvCxnSpPr>
            <p:nvPr/>
          </p:nvCxnSpPr>
          <p:spPr bwMode="auto">
            <a:xfrm>
              <a:off x="5334000" y="4615180"/>
              <a:ext cx="533400" cy="3606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endCxn id="138" idx="1"/>
            </p:cNvCxnSpPr>
            <p:nvPr/>
          </p:nvCxnSpPr>
          <p:spPr bwMode="auto">
            <a:xfrm flipV="1">
              <a:off x="5334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145"/>
            <p:cNvCxnSpPr>
              <a:stCxn id="136" idx="3"/>
              <a:endCxn id="129" idx="2"/>
            </p:cNvCxnSpPr>
            <p:nvPr/>
          </p:nvCxnSpPr>
          <p:spPr bwMode="auto">
            <a:xfrm flipV="1">
              <a:off x="6477000" y="2278380"/>
              <a:ext cx="533400" cy="259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>
              <a:stCxn id="136" idx="3"/>
              <a:endCxn id="131" idx="2"/>
            </p:cNvCxnSpPr>
            <p:nvPr/>
          </p:nvCxnSpPr>
          <p:spPr bwMode="auto">
            <a:xfrm>
              <a:off x="6477000" y="2537460"/>
              <a:ext cx="533400" cy="9093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>
              <a:stCxn id="137" idx="3"/>
              <a:endCxn id="130" idx="2"/>
            </p:cNvCxnSpPr>
            <p:nvPr/>
          </p:nvCxnSpPr>
          <p:spPr bwMode="auto">
            <a:xfrm flipV="1">
              <a:off x="6477000" y="2862580"/>
              <a:ext cx="533400" cy="8940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>
              <a:stCxn id="137" idx="3"/>
              <a:endCxn id="133" idx="2"/>
            </p:cNvCxnSpPr>
            <p:nvPr/>
          </p:nvCxnSpPr>
          <p:spPr bwMode="auto">
            <a:xfrm>
              <a:off x="6477000" y="3756660"/>
              <a:ext cx="533400" cy="858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Arrow Connector 149"/>
            <p:cNvCxnSpPr>
              <a:stCxn id="138" idx="3"/>
              <a:endCxn id="134" idx="2"/>
            </p:cNvCxnSpPr>
            <p:nvPr/>
          </p:nvCxnSpPr>
          <p:spPr bwMode="auto">
            <a:xfrm>
              <a:off x="6477000" y="4975860"/>
              <a:ext cx="533400" cy="2235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>
              <a:stCxn id="138" idx="3"/>
              <a:endCxn id="132" idx="2"/>
            </p:cNvCxnSpPr>
            <p:nvPr/>
          </p:nvCxnSpPr>
          <p:spPr bwMode="auto">
            <a:xfrm flipV="1">
              <a:off x="6477000" y="4030980"/>
              <a:ext cx="533400" cy="9448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Arrow Connector 151"/>
            <p:cNvCxnSpPr>
              <a:stCxn id="138" idx="3"/>
              <a:endCxn id="135" idx="2"/>
            </p:cNvCxnSpPr>
            <p:nvPr/>
          </p:nvCxnSpPr>
          <p:spPr bwMode="auto">
            <a:xfrm>
              <a:off x="6477000" y="4975860"/>
              <a:ext cx="533400" cy="80772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7" name="Straight Arrow Connector 156"/>
          <p:cNvCxnSpPr/>
          <p:nvPr/>
        </p:nvCxnSpPr>
        <p:spPr bwMode="auto">
          <a:xfrm>
            <a:off x="990600" y="2057400"/>
            <a:ext cx="6934200" cy="1588"/>
          </a:xfrm>
          <a:prstGeom prst="straightConnector1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3733800" y="1752600"/>
            <a:ext cx="10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Iterations</a:t>
            </a:r>
            <a:endParaRPr lang="en-US" dirty="0"/>
          </a:p>
        </p:txBody>
      </p:sp>
      <p:grpSp>
        <p:nvGrpSpPr>
          <p:cNvPr id="26" name="Group 169"/>
          <p:cNvGrpSpPr/>
          <p:nvPr/>
        </p:nvGrpSpPr>
        <p:grpSpPr>
          <a:xfrm>
            <a:off x="2590800" y="2514600"/>
            <a:ext cx="4953000" cy="3505200"/>
            <a:chOff x="2590800" y="2514600"/>
            <a:chExt cx="4953000" cy="3505200"/>
          </a:xfrm>
        </p:grpSpPr>
        <p:sp>
          <p:nvSpPr>
            <p:cNvPr id="167" name="Rectangle 166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8" name="Rectangle 167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  <p:sp>
          <p:nvSpPr>
            <p:cNvPr id="169" name="Rectangle 168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Disk Penalty</a:t>
              </a:r>
            </a:p>
          </p:txBody>
        </p:sp>
      </p:grpSp>
      <p:grpSp>
        <p:nvGrpSpPr>
          <p:cNvPr id="92" name="Group 169"/>
          <p:cNvGrpSpPr/>
          <p:nvPr/>
        </p:nvGrpSpPr>
        <p:grpSpPr>
          <a:xfrm>
            <a:off x="1371600" y="2514600"/>
            <a:ext cx="4953000" cy="3505200"/>
            <a:chOff x="2590800" y="2514600"/>
            <a:chExt cx="4953000" cy="3505200"/>
          </a:xfrm>
        </p:grpSpPr>
        <p:sp>
          <p:nvSpPr>
            <p:cNvPr id="93" name="Rectangle 92"/>
            <p:cNvSpPr/>
            <p:nvPr/>
          </p:nvSpPr>
          <p:spPr bwMode="auto">
            <a:xfrm rot="5400000">
              <a:off x="1066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StartupPenalty</a:t>
              </a:r>
            </a:p>
          </p:txBody>
        </p:sp>
        <p:sp>
          <p:nvSpPr>
            <p:cNvPr id="94" name="Rectangle 93"/>
            <p:cNvSpPr/>
            <p:nvPr/>
          </p:nvSpPr>
          <p:spPr bwMode="auto">
            <a:xfrm rot="5400000">
              <a:off x="33528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 Penalty</a:t>
              </a:r>
            </a:p>
          </p:txBody>
        </p:sp>
        <p:sp>
          <p:nvSpPr>
            <p:cNvPr id="95" name="Rectangle 94"/>
            <p:cNvSpPr/>
            <p:nvPr/>
          </p:nvSpPr>
          <p:spPr bwMode="auto">
            <a:xfrm rot="5400000">
              <a:off x="5562600" y="4038600"/>
              <a:ext cx="3505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Startup Penalty</a:t>
              </a:r>
            </a:p>
          </p:txBody>
        </p: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99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7848600" y="1786300"/>
            <a:ext cx="914400" cy="3886200"/>
            <a:chOff x="7848600" y="1981200"/>
            <a:chExt cx="914400" cy="3352800"/>
          </a:xfrm>
        </p:grpSpPr>
        <p:sp>
          <p:nvSpPr>
            <p:cNvPr id="170" name="Right Arrow 169"/>
            <p:cNvSpPr/>
            <p:nvPr/>
          </p:nvSpPr>
          <p:spPr bwMode="auto">
            <a:xfrm>
              <a:off x="7848600" y="3429000"/>
              <a:ext cx="457200" cy="5334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 rot="5400000">
              <a:off x="6858000" y="3429000"/>
              <a:ext cx="33528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Barrier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Pregel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143000"/>
          </a:xfrm>
        </p:spPr>
        <p:txBody>
          <a:bodyPr/>
          <a:lstStyle/>
          <a:p>
            <a:r>
              <a:rPr lang="en-US" dirty="0" smtClean="0"/>
              <a:t>Bulk Synchronous Parallel Model: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14400" y="2738800"/>
            <a:ext cx="2667000" cy="2857500"/>
            <a:chOff x="1066800" y="2667000"/>
            <a:chExt cx="2133600" cy="2286000"/>
          </a:xfrm>
        </p:grpSpPr>
        <p:cxnSp>
          <p:nvCxnSpPr>
            <p:cNvPr id="4" name="Straight Connector 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pic>
        <p:nvPicPr>
          <p:cNvPr id="67593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1600"/>
            <a:ext cx="457200" cy="721330"/>
          </a:xfrm>
          <a:prstGeom prst="rect">
            <a:avLst/>
          </a:prstGeom>
          <a:noFill/>
        </p:spPr>
      </p:pic>
      <p:pic>
        <p:nvPicPr>
          <p:cNvPr id="37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1600"/>
            <a:ext cx="457200" cy="721330"/>
          </a:xfrm>
          <a:prstGeom prst="rect">
            <a:avLst/>
          </a:prstGeom>
          <a:noFill/>
        </p:spPr>
      </p:pic>
      <p:pic>
        <p:nvPicPr>
          <p:cNvPr id="38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577000"/>
            <a:ext cx="457200" cy="721330"/>
          </a:xfrm>
          <a:prstGeom prst="rect">
            <a:avLst/>
          </a:prstGeom>
          <a:noFill/>
        </p:spPr>
      </p:pic>
      <p:pic>
        <p:nvPicPr>
          <p:cNvPr id="39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96000"/>
            <a:ext cx="457200" cy="721330"/>
          </a:xfrm>
          <a:prstGeom prst="rect">
            <a:avLst/>
          </a:prstGeom>
          <a:noFill/>
        </p:spPr>
      </p:pic>
      <p:pic>
        <p:nvPicPr>
          <p:cNvPr id="40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67600"/>
            <a:ext cx="457200" cy="721330"/>
          </a:xfrm>
          <a:prstGeom prst="rect">
            <a:avLst/>
          </a:prstGeom>
          <a:noFill/>
        </p:spPr>
      </p:pic>
      <p:pic>
        <p:nvPicPr>
          <p:cNvPr id="41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796200"/>
            <a:ext cx="457200" cy="721330"/>
          </a:xfrm>
          <a:prstGeom prst="rect">
            <a:avLst/>
          </a:prstGeom>
          <a:noFill/>
        </p:spPr>
      </p:pic>
      <p:pic>
        <p:nvPicPr>
          <p:cNvPr id="42" name="Picture 9" descr="C:\Users\jegonzal\AppData\Local\Microsoft\Windows\Temporary Internet Files\Content.IE5\5PSFKVT5\MC900322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58000"/>
            <a:ext cx="457200" cy="721330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4620818" y="2776900"/>
            <a:ext cx="2667000" cy="2857500"/>
            <a:chOff x="1066800" y="2667000"/>
            <a:chExt cx="2133600" cy="2286000"/>
          </a:xfrm>
        </p:grpSpPr>
        <p:cxnSp>
          <p:nvCxnSpPr>
            <p:cNvPr id="44" name="Straight Connector 43"/>
            <p:cNvCxnSpPr/>
            <p:nvPr/>
          </p:nvCxnSpPr>
          <p:spPr bwMode="auto">
            <a:xfrm flipV="1">
              <a:off x="2190793" y="2868953"/>
              <a:ext cx="702904" cy="65634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1206728" y="3525302"/>
              <a:ext cx="984066" cy="55537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>
              <a:off x="1752600" y="2819400"/>
              <a:ext cx="11430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849030" y="3177102"/>
              <a:ext cx="1261273" cy="54586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5400000">
              <a:off x="1321760" y="4019452"/>
              <a:ext cx="1363185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 bwMode="auto">
            <a:xfrm rot="16200000" flipH="1">
              <a:off x="1083982" y="4156558"/>
              <a:ext cx="807813" cy="65604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2509592" y="3253058"/>
              <a:ext cx="908789" cy="14058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2493419" y="3943719"/>
              <a:ext cx="706837" cy="37488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1945455" y="3770639"/>
              <a:ext cx="959278" cy="46860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1815911" y="4484579"/>
              <a:ext cx="843485" cy="353418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 bwMode="auto">
            <a:xfrm>
              <a:off x="1600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2743200" y="26670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2895600" y="36576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514600" y="4267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057400" y="33528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676400" y="4648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66800" y="3886200"/>
              <a:ext cx="304800" cy="3048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763818" y="2662600"/>
            <a:ext cx="838200" cy="190500"/>
            <a:chOff x="6705600" y="2133600"/>
            <a:chExt cx="838200" cy="190500"/>
          </a:xfrm>
        </p:grpSpPr>
        <p:cxnSp>
          <p:nvCxnSpPr>
            <p:cNvPr id="67" name="Straight Arrow Connector 66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3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 rot="17696688">
            <a:off x="4624400" y="3482826"/>
            <a:ext cx="838200" cy="190500"/>
            <a:chOff x="6705600" y="2133600"/>
            <a:chExt cx="838200" cy="190500"/>
          </a:xfrm>
        </p:grpSpPr>
        <p:cxnSp>
          <p:nvCxnSpPr>
            <p:cNvPr id="75" name="Straight Arrow Connector 7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78" name="Isosceles Triangle 7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 rot="19876540">
            <a:off x="5007614" y="3916238"/>
            <a:ext cx="838200" cy="190500"/>
            <a:chOff x="6705600" y="2133600"/>
            <a:chExt cx="838200" cy="190500"/>
          </a:xfrm>
        </p:grpSpPr>
        <p:cxnSp>
          <p:nvCxnSpPr>
            <p:cNvPr id="80" name="Straight Arrow Connector 7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3" name="Isosceles Triangle 8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 rot="17696688">
            <a:off x="6624714" y="4625825"/>
            <a:ext cx="838200" cy="190500"/>
            <a:chOff x="6705600" y="2133600"/>
            <a:chExt cx="838200" cy="190500"/>
          </a:xfrm>
        </p:grpSpPr>
        <p:cxnSp>
          <p:nvCxnSpPr>
            <p:cNvPr id="85" name="Straight Arrow Connector 8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88" name="Isosceles Triangle 8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89" name="Group 88"/>
          <p:cNvGrpSpPr/>
          <p:nvPr/>
        </p:nvGrpSpPr>
        <p:grpSpPr>
          <a:xfrm rot="15609024">
            <a:off x="6729457" y="3415667"/>
            <a:ext cx="838200" cy="190500"/>
            <a:chOff x="6705600" y="2133600"/>
            <a:chExt cx="838200" cy="190500"/>
          </a:xfrm>
        </p:grpSpPr>
        <p:cxnSp>
          <p:nvCxnSpPr>
            <p:cNvPr id="90" name="Straight Arrow Connector 8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2" name="Rectangle 9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3" name="Isosceles Triangle 9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 rot="19150095">
            <a:off x="5955934" y="3180144"/>
            <a:ext cx="838200" cy="190500"/>
            <a:chOff x="6705600" y="2133600"/>
            <a:chExt cx="838200" cy="190500"/>
          </a:xfrm>
        </p:grpSpPr>
        <p:cxnSp>
          <p:nvCxnSpPr>
            <p:cNvPr id="95" name="Straight Arrow Connector 9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97" name="Rectangle 9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98" name="Isosceles Triangle 9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 rot="20073751">
            <a:off x="5840301" y="5311219"/>
            <a:ext cx="838200" cy="190500"/>
            <a:chOff x="6705600" y="2133600"/>
            <a:chExt cx="838200" cy="190500"/>
          </a:xfrm>
        </p:grpSpPr>
        <p:cxnSp>
          <p:nvCxnSpPr>
            <p:cNvPr id="100" name="Straight Arrow Connector 9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2" name="Rectangle 10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3" name="Isosceles Triangle 10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 rot="3044479">
            <a:off x="4491868" y="5027498"/>
            <a:ext cx="838200" cy="190500"/>
            <a:chOff x="6705600" y="2133600"/>
            <a:chExt cx="838200" cy="190500"/>
          </a:xfrm>
        </p:grpSpPr>
        <p:cxnSp>
          <p:nvCxnSpPr>
            <p:cNvPr id="105" name="Straight Arrow Connector 10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07" name="Rectangle 10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08" name="Isosceles Triangle 10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 rot="3953199">
            <a:off x="6060077" y="4246093"/>
            <a:ext cx="838200" cy="190500"/>
            <a:chOff x="6705600" y="2133600"/>
            <a:chExt cx="838200" cy="190500"/>
          </a:xfrm>
        </p:grpSpPr>
        <p:cxnSp>
          <p:nvCxnSpPr>
            <p:cNvPr id="110" name="Straight Arrow Connector 10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3" name="Isosceles Triangle 11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 rot="17428016">
            <a:off x="5261335" y="4464324"/>
            <a:ext cx="838200" cy="190500"/>
            <a:chOff x="6705600" y="2133600"/>
            <a:chExt cx="838200" cy="190500"/>
          </a:xfrm>
        </p:grpSpPr>
        <p:cxnSp>
          <p:nvCxnSpPr>
            <p:cNvPr id="115" name="Straight Arrow Connector 11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17" name="Rectangle 11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18" name="Isosceles Triangle 11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 flipH="1">
            <a:off x="5687618" y="3005500"/>
            <a:ext cx="838200" cy="190500"/>
            <a:chOff x="6705600" y="2133600"/>
            <a:chExt cx="838200" cy="190500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3" name="Isosceles Triangle 12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 rot="17611685" flipH="1">
            <a:off x="4984193" y="3478568"/>
            <a:ext cx="838200" cy="190500"/>
            <a:chOff x="6705600" y="2133600"/>
            <a:chExt cx="838200" cy="190500"/>
          </a:xfrm>
        </p:grpSpPr>
        <p:cxnSp>
          <p:nvCxnSpPr>
            <p:cNvPr id="125" name="Straight Arrow Connector 12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2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27" name="Rectangle 12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28" name="Isosceles Triangle 12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 rot="19860717" flipH="1">
            <a:off x="5022184" y="4263475"/>
            <a:ext cx="838200" cy="190500"/>
            <a:chOff x="6705600" y="2133600"/>
            <a:chExt cx="838200" cy="190500"/>
          </a:xfrm>
        </p:grpSpPr>
        <p:cxnSp>
          <p:nvCxnSpPr>
            <p:cNvPr id="130" name="Straight Arrow Connector 12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2" name="Rectangle 13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33" name="Isosceles Triangle 13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 rot="2931521" flipH="1">
            <a:off x="4800258" y="4817963"/>
            <a:ext cx="838200" cy="190500"/>
            <a:chOff x="6705600" y="2133600"/>
            <a:chExt cx="838200" cy="190500"/>
          </a:xfrm>
        </p:grpSpPr>
        <p:cxnSp>
          <p:nvCxnSpPr>
            <p:cNvPr id="135" name="Straight Arrow Connector 13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37" name="Rectangle 13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38" name="Isosceles Triangle 13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 rot="17336772" flipH="1">
            <a:off x="5494682" y="4692729"/>
            <a:ext cx="838200" cy="190500"/>
            <a:chOff x="6705600" y="2133600"/>
            <a:chExt cx="838200" cy="190500"/>
          </a:xfrm>
        </p:grpSpPr>
        <p:cxnSp>
          <p:nvCxnSpPr>
            <p:cNvPr id="140" name="Straight Arrow Connector 13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2" name="Rectangle 14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43" name="Isosceles Triangle 14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 rot="19968762" flipH="1">
            <a:off x="5647082" y="4996236"/>
            <a:ext cx="838200" cy="190500"/>
            <a:chOff x="6705600" y="2133600"/>
            <a:chExt cx="838200" cy="190500"/>
          </a:xfrm>
        </p:grpSpPr>
        <p:cxnSp>
          <p:nvCxnSpPr>
            <p:cNvPr id="145" name="Straight Arrow Connector 14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47" name="Rectangle 14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48" name="Isosceles Triangle 14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 rot="4129500" flipH="1">
            <a:off x="5673199" y="4315520"/>
            <a:ext cx="838200" cy="190500"/>
            <a:chOff x="6705600" y="2133600"/>
            <a:chExt cx="838200" cy="190500"/>
          </a:xfrm>
        </p:grpSpPr>
        <p:cxnSp>
          <p:nvCxnSpPr>
            <p:cNvPr id="150" name="Straight Arrow Connector 14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53" name="Isosceles Triangle 15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 rot="15507997" flipH="1">
            <a:off x="6428248" y="3548271"/>
            <a:ext cx="838200" cy="190500"/>
            <a:chOff x="6705600" y="2133600"/>
            <a:chExt cx="838200" cy="190500"/>
          </a:xfrm>
        </p:grpSpPr>
        <p:cxnSp>
          <p:nvCxnSpPr>
            <p:cNvPr id="155" name="Straight Arrow Connector 15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57" name="Rectangle 15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58" name="Isosceles Triangle 15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 rot="17694349" flipH="1">
            <a:off x="6412106" y="4403975"/>
            <a:ext cx="838200" cy="190500"/>
            <a:chOff x="6705600" y="2133600"/>
            <a:chExt cx="838200" cy="190500"/>
          </a:xfrm>
        </p:grpSpPr>
        <p:cxnSp>
          <p:nvCxnSpPr>
            <p:cNvPr id="160" name="Straight Arrow Connector 159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2" name="Rectangle 161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3" name="Isosceles Triangle 162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 rot="19050061" flipH="1">
            <a:off x="6141004" y="3492212"/>
            <a:ext cx="838200" cy="190500"/>
            <a:chOff x="6705600" y="2133600"/>
            <a:chExt cx="838200" cy="190500"/>
          </a:xfrm>
        </p:grpSpPr>
        <p:cxnSp>
          <p:nvCxnSpPr>
            <p:cNvPr id="165" name="Straight Arrow Connector 164"/>
            <p:cNvCxnSpPr/>
            <p:nvPr/>
          </p:nvCxnSpPr>
          <p:spPr bwMode="auto">
            <a:xfrm>
              <a:off x="7086600" y="2209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6" name="Group 132"/>
            <p:cNvGrpSpPr/>
            <p:nvPr/>
          </p:nvGrpSpPr>
          <p:grpSpPr>
            <a:xfrm>
              <a:off x="6705600" y="2133600"/>
              <a:ext cx="381000" cy="190500"/>
              <a:chOff x="762000" y="2971800"/>
              <a:chExt cx="838200" cy="381000"/>
            </a:xfrm>
          </p:grpSpPr>
          <p:sp>
            <p:nvSpPr>
              <p:cNvPr id="167" name="Rectangle 166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8" name="Isosceles Triangle 167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</p:grpSp>
      <p:sp>
        <p:nvSpPr>
          <p:cNvPr id="174" name="TextBox 173"/>
          <p:cNvSpPr txBox="1"/>
          <p:nvPr/>
        </p:nvSpPr>
        <p:spPr>
          <a:xfrm>
            <a:off x="1659927" y="1672000"/>
            <a:ext cx="174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Compute</a:t>
            </a:r>
            <a:endParaRPr lang="en-US" sz="32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4620116" y="1672000"/>
            <a:ext cx="2542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Communicate</a:t>
            </a:r>
            <a:endParaRPr lang="en-US" sz="3200" b="1" dirty="0"/>
          </a:p>
        </p:txBody>
      </p:sp>
      <p:sp>
        <p:nvSpPr>
          <p:cNvPr id="176" name="U-Turn Arrow 175"/>
          <p:cNvSpPr/>
          <p:nvPr/>
        </p:nvSpPr>
        <p:spPr bwMode="auto">
          <a:xfrm rot="10800000">
            <a:off x="1676400" y="5748699"/>
            <a:ext cx="7010400" cy="609600"/>
          </a:xfrm>
          <a:prstGeom prst="uturnArrow">
            <a:avLst>
              <a:gd name="adj1" fmla="val 28507"/>
              <a:gd name="adj2" fmla="val 25000"/>
              <a:gd name="adj3" fmla="val 28326"/>
              <a:gd name="adj4" fmla="val 46309"/>
              <a:gd name="adj5" fmla="val 1000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5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5" grpId="0"/>
      <p:bldP spid="1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Computation Model</a:t>
            </a:r>
            <a:endParaRPr lang="ko-KR" altLang="en-US" dirty="0"/>
          </a:p>
        </p:txBody>
      </p:sp>
      <p:grpSp>
        <p:nvGrpSpPr>
          <p:cNvPr id="25" name="그룹 24"/>
          <p:cNvGrpSpPr/>
          <p:nvPr/>
        </p:nvGrpSpPr>
        <p:grpSpPr>
          <a:xfrm>
            <a:off x="1765828" y="1340768"/>
            <a:ext cx="6644413" cy="4741895"/>
            <a:chOff x="1765828" y="1791659"/>
            <a:chExt cx="6644413" cy="4741895"/>
          </a:xfrm>
        </p:grpSpPr>
        <p:sp>
          <p:nvSpPr>
            <p:cNvPr id="14" name="직사각형 13"/>
            <p:cNvSpPr/>
            <p:nvPr/>
          </p:nvSpPr>
          <p:spPr>
            <a:xfrm>
              <a:off x="2955374" y="1791659"/>
              <a:ext cx="851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smtClean="0">
                  <a:solidFill>
                    <a:prstClr val="black"/>
                  </a:solidFill>
                  <a:latin typeface="Corbel" pitchFamily="34" charset="0"/>
                </a:rPr>
                <a:t>Input</a:t>
              </a:r>
              <a:endParaRPr lang="ko-KR" altLang="en-US" dirty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883366" y="6071889"/>
              <a:ext cx="11047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smtClean="0">
                  <a:solidFill>
                    <a:prstClr val="black"/>
                  </a:solidFill>
                  <a:latin typeface="Corbel" pitchFamily="34" charset="0"/>
                </a:rPr>
                <a:t>Output</a:t>
              </a:r>
              <a:endParaRPr lang="ko-KR" altLang="en-US" dirty="0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3376789" y="5090971"/>
              <a:ext cx="72008" cy="360040"/>
              <a:chOff x="4550734" y="5178458"/>
              <a:chExt cx="72008" cy="360040"/>
            </a:xfrm>
          </p:grpSpPr>
          <p:sp>
            <p:nvSpPr>
              <p:cNvPr id="16" name="타원 15"/>
              <p:cNvSpPr/>
              <p:nvPr/>
            </p:nvSpPr>
            <p:spPr>
              <a:xfrm>
                <a:off x="4550734" y="517845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4550734" y="5330858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4550734" y="5466490"/>
                <a:ext cx="72008" cy="720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0" name="아래쪽 화살표 19"/>
            <p:cNvSpPr/>
            <p:nvPr/>
          </p:nvSpPr>
          <p:spPr>
            <a:xfrm>
              <a:off x="3182031" y="2348880"/>
              <a:ext cx="432048" cy="43204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아래쪽 화살표 20"/>
            <p:cNvSpPr/>
            <p:nvPr/>
          </p:nvSpPr>
          <p:spPr>
            <a:xfrm>
              <a:off x="3213930" y="5613870"/>
              <a:ext cx="432048" cy="432048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292080" y="3564885"/>
              <a:ext cx="3118161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dirty="0" err="1" smtClean="0">
                  <a:solidFill>
                    <a:prstClr val="black"/>
                  </a:solidFill>
                  <a:latin typeface="Corbel" pitchFamily="34" charset="0"/>
                </a:rPr>
                <a:t>Supersteps</a:t>
              </a:r>
              <a:endParaRPr lang="en-US" altLang="ko-KR" sz="2400" dirty="0" smtClean="0">
                <a:solidFill>
                  <a:prstClr val="black"/>
                </a:solidFill>
                <a:latin typeface="Corbel" pitchFamily="34" charset="0"/>
              </a:endParaRPr>
            </a:p>
            <a:p>
              <a:r>
                <a:rPr lang="en-US" altLang="ko-KR" sz="2200" dirty="0" smtClean="0">
                  <a:solidFill>
                    <a:prstClr val="black"/>
                  </a:solidFill>
                  <a:latin typeface="Corbel" pitchFamily="34" charset="0"/>
                </a:rPr>
                <a:t>(a sequence of iterations)</a:t>
              </a:r>
              <a:endParaRPr lang="ko-KR" altLang="en-US" sz="2200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5828" y="3068960"/>
              <a:ext cx="3312368" cy="940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5828" y="4005064"/>
              <a:ext cx="3312368" cy="940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5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sp archite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19529"/>
            <a:ext cx="5976664" cy="466179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44068"/>
            <a:ext cx="8229600" cy="1028259"/>
          </a:xfrm>
        </p:spPr>
        <p:txBody>
          <a:bodyPr/>
          <a:lstStyle/>
          <a:p>
            <a:r>
              <a:rPr lang="en-US" altLang="ko-KR" dirty="0" smtClean="0"/>
              <a:t>Computation Model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smtClean="0"/>
              <a:t>“Think like a vertex”</a:t>
            </a:r>
          </a:p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smtClean="0"/>
              <a:t>Inspired by Valiant’s Bulk Synchronous Parallel model (1990)</a:t>
            </a:r>
          </a:p>
        </p:txBody>
      </p:sp>
      <p:sp>
        <p:nvSpPr>
          <p:cNvPr id="6" name="내용 개체 틀 7"/>
          <p:cNvSpPr txBox="1">
            <a:spLocks/>
          </p:cNvSpPr>
          <p:nvPr/>
        </p:nvSpPr>
        <p:spPr>
          <a:xfrm>
            <a:off x="0" y="6309320"/>
            <a:ext cx="9144000" cy="335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rgbClr val="C00000"/>
              </a:buClr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Source</a:t>
            </a:r>
            <a:r>
              <a:rPr lang="en-US" altLang="ko-KR" sz="1200" dirty="0" smtClean="0">
                <a:latin typeface="Corbel" pitchFamily="34" charset="0"/>
              </a:rPr>
              <a:t>: </a:t>
            </a:r>
            <a:r>
              <a:rPr lang="en-US" altLang="ko-KR" sz="1200" dirty="0" smtClean="0">
                <a:latin typeface="Corbel" pitchFamily="34" charset="0"/>
                <a:hlinkClick r:id="rId3"/>
              </a:rPr>
              <a:t>http://en.wikipedia.org/wiki/</a:t>
            </a:r>
            <a:r>
              <a:rPr lang="en-US" altLang="ko-KR" sz="1200" dirty="0" smtClean="0">
                <a:latin typeface="Corbel" pitchFamily="34" charset="0"/>
                <a:hlinkClick r:id="rId3"/>
              </a:rPr>
              <a:t>Bulk_synchronous_parallel</a:t>
            </a:r>
            <a:r>
              <a:rPr lang="en-US" altLang="ko-KR" sz="1200" dirty="0" smtClean="0">
                <a:latin typeface="Corbel" pitchFamily="34" charset="0"/>
              </a:rPr>
              <a:t> 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8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the Graph?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49" y="1322430"/>
            <a:ext cx="2616884" cy="2616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208" y="1322430"/>
            <a:ext cx="2987312" cy="2616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515" y="4211088"/>
            <a:ext cx="3285725" cy="2364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693" y="4083344"/>
            <a:ext cx="1480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Internet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41240" y="4059604"/>
            <a:ext cx="154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Human Brain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323463" y="6464928"/>
            <a:ext cx="268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LinkedIn Social Network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41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2374" y="3903745"/>
            <a:ext cx="3857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Computation Model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59781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err="1" smtClean="0"/>
              <a:t>Superstep</a:t>
            </a:r>
            <a:r>
              <a:rPr lang="en-US" altLang="ko-KR" dirty="0" smtClean="0"/>
              <a:t>: the vertices compute in parallel</a:t>
            </a:r>
          </a:p>
          <a:p>
            <a:pPr lvl="1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Each vertex </a:t>
            </a:r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Receives messages sent in the previous </a:t>
            </a:r>
            <a:r>
              <a:rPr lang="en-US" altLang="ko-KR" dirty="0" err="1" smtClean="0"/>
              <a:t>superstep</a:t>
            </a:r>
            <a:endParaRPr lang="en-US" altLang="ko-KR" dirty="0" smtClean="0"/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Executes the same user-defined function</a:t>
            </a:r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Modifies its value or that of its outgoing edges</a:t>
            </a:r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Sends messages to other vertices (to be received in the next </a:t>
            </a:r>
            <a:r>
              <a:rPr lang="en-US" altLang="ko-KR" dirty="0" err="1" smtClean="0"/>
              <a:t>superstep</a:t>
            </a:r>
            <a:r>
              <a:rPr lang="en-US" altLang="ko-KR" dirty="0" smtClean="0"/>
              <a:t>)</a:t>
            </a:r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Mutates the topology of the graph</a:t>
            </a:r>
          </a:p>
          <a:p>
            <a:pPr lvl="2"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Votes to halt if it has no further work to do</a:t>
            </a:r>
          </a:p>
          <a:p>
            <a:pPr lvl="1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Termination condition</a:t>
            </a:r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All vertices are simultaneously inactive</a:t>
            </a:r>
          </a:p>
          <a:p>
            <a:pPr lvl="2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There are no messages in transit</a:t>
            </a:r>
          </a:p>
          <a:p>
            <a:pPr lvl="3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861"/>
            <a:ext cx="8229600" cy="102825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Intermission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6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5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>
                  <a:ea typeface="굴림" charset="-127"/>
                  <a:sym typeface="Symbol" pitchFamily="18" charset="2"/>
                </a:rPr>
                <a:t>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3131840" y="2204864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>
                <a:solidFill>
                  <a:srgbClr val="FF0000"/>
                </a:solidFill>
                <a:ea typeface="굴림" charset="-127"/>
              </a:rPr>
              <a:t>10</a:t>
            </a: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3203848" y="479715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5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2896580" y="335699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3491880" y="4221088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4211960" y="256490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5580112" y="1916832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5652120" y="508518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5724128" y="249289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5940152" y="4293096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6588224" y="2564904"/>
            <a:ext cx="349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</a:t>
            </a:r>
            <a:endParaRPr lang="en-US" altLang="ko-KR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4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10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10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  <a:sym typeface="Symbol" pitchFamily="18" charset="2"/>
                </a:rPr>
                <a:t></a:t>
              </a:r>
              <a:endParaRPr lang="en-US" altLang="ko-KR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5508104" y="1916832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11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5580112" y="5085184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7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3455304" y="4293096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12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211960" y="2564904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8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5652120" y="2420888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14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0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8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11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7</a:t>
              </a:r>
              <a:endParaRPr lang="en-US" altLang="ko-KR" dirty="0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6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8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11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7</a:t>
              </a:r>
              <a:endParaRPr lang="en-US" altLang="ko-KR" dirty="0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5652120" y="1916832"/>
            <a:ext cx="311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9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2843808" y="3356992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14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6588224" y="2636912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13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5831568" y="4305288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15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8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9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7</a:t>
              </a:r>
              <a:endParaRPr lang="en-US" altLang="ko-KR" dirty="0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8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9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7</a:t>
              </a:r>
              <a:endParaRPr lang="en-US" altLang="ko-KR" dirty="0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5868144" y="4293096"/>
            <a:ext cx="437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0" dirty="0" smtClean="0">
                <a:solidFill>
                  <a:srgbClr val="FF0000"/>
                </a:solidFill>
                <a:ea typeface="굴림" charset="-127"/>
              </a:rPr>
              <a:t>13</a:t>
            </a:r>
            <a:endParaRPr lang="en-US" altLang="ko-KR" b="0" dirty="0">
              <a:solidFill>
                <a:srgbClr val="FF0000"/>
              </a:solidFill>
              <a:ea typeface="굴림" charset="-127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6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Graph Problems</a:t>
            </a: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3774"/>
            <a:ext cx="8229600" cy="4642390"/>
          </a:xfrm>
        </p:spPr>
        <p:txBody>
          <a:bodyPr>
            <a:noAutofit/>
          </a:bodyPr>
          <a:lstStyle/>
          <a:p>
            <a:r>
              <a:rPr lang="en-GB" sz="2400" dirty="0" smtClean="0"/>
              <a:t>Finding shortest paths</a:t>
            </a:r>
          </a:p>
          <a:p>
            <a:pPr lvl="1"/>
            <a:r>
              <a:rPr lang="en-GB" sz="2000" dirty="0" smtClean="0"/>
              <a:t>Routing Internet traffic and UPS trucks</a:t>
            </a:r>
          </a:p>
          <a:p>
            <a:r>
              <a:rPr lang="en-GB" sz="2400" dirty="0" smtClean="0"/>
              <a:t>Finding minimum spanning </a:t>
            </a:r>
            <a:r>
              <a:rPr lang="en-GB" sz="2400" dirty="0" smtClean="0"/>
              <a:t>trees</a:t>
            </a:r>
          </a:p>
          <a:p>
            <a:pPr lvl="1"/>
            <a:r>
              <a:rPr lang="en-GB" sz="2000" dirty="0" smtClean="0"/>
              <a:t>Google </a:t>
            </a:r>
            <a:r>
              <a:rPr lang="en-GB" sz="2000" dirty="0" err="1" smtClean="0"/>
              <a:t>Fiber</a:t>
            </a:r>
            <a:endParaRPr lang="en-GB" sz="2000" dirty="0" smtClean="0"/>
          </a:p>
          <a:p>
            <a:r>
              <a:rPr lang="en-GB" sz="2400" dirty="0" smtClean="0"/>
              <a:t>Finding Max </a:t>
            </a:r>
            <a:r>
              <a:rPr lang="en-GB" sz="2400" dirty="0" smtClean="0"/>
              <a:t>Flow</a:t>
            </a:r>
          </a:p>
          <a:p>
            <a:pPr lvl="1"/>
            <a:r>
              <a:rPr lang="en-GB" sz="2000" dirty="0" smtClean="0"/>
              <a:t>Scheduling</a:t>
            </a:r>
            <a:endParaRPr lang="en-GB" sz="2000" dirty="0" smtClean="0"/>
          </a:p>
          <a:p>
            <a:r>
              <a:rPr lang="en-GB" sz="2400" dirty="0"/>
              <a:t>Bipartite </a:t>
            </a:r>
            <a:r>
              <a:rPr lang="en-GB" sz="2400" dirty="0" smtClean="0"/>
              <a:t>matching</a:t>
            </a:r>
          </a:p>
          <a:p>
            <a:pPr lvl="1"/>
            <a:r>
              <a:rPr lang="en-GB" sz="2000" dirty="0" smtClean="0"/>
              <a:t>Dating websites</a:t>
            </a:r>
            <a:endParaRPr lang="en-GB" sz="2000" dirty="0" smtClean="0"/>
          </a:p>
          <a:p>
            <a:r>
              <a:rPr lang="en-GB" sz="2400" dirty="0" smtClean="0"/>
              <a:t>Identify special nodes and </a:t>
            </a:r>
            <a:r>
              <a:rPr lang="en-GB" sz="2400" dirty="0" smtClean="0"/>
              <a:t>communities</a:t>
            </a:r>
          </a:p>
          <a:p>
            <a:pPr lvl="1"/>
            <a:r>
              <a:rPr lang="en-GB" sz="2000" dirty="0" smtClean="0"/>
              <a:t>Spread of diseases, terrorists</a:t>
            </a:r>
            <a:endParaRPr lang="en-GB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886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Parallel BFS in </a:t>
            </a:r>
            <a:r>
              <a:rPr lang="en-US" altLang="ko-KR" dirty="0" err="1" smtClean="0"/>
              <a:t>Pregel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83432"/>
            <a:ext cx="4953000" cy="3733800"/>
            <a:chOff x="1523256" y="2204864"/>
            <a:chExt cx="4953000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8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5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9</a:t>
              </a:r>
              <a:endParaRPr lang="en-US" altLang="ko-KR" dirty="0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dirty="0" smtClean="0">
                  <a:ea typeface="굴림" charset="-127"/>
                  <a:sym typeface="Symbol" pitchFamily="18" charset="2"/>
                </a:rPr>
                <a:t>7</a:t>
              </a:r>
              <a:endParaRPr lang="en-US" altLang="ko-KR" dirty="0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1" name="TextBox 17"/>
            <p:cNvSpPr txBox="1">
              <a:spLocks noChangeArrowheads="1"/>
            </p:cNvSpPr>
            <p:nvPr/>
          </p:nvSpPr>
          <p:spPr bwMode="auto">
            <a:xfrm>
              <a:off x="2513856" y="3043064"/>
              <a:ext cx="412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 dirty="0">
                  <a:ea typeface="굴림" charset="-127"/>
                </a:rPr>
                <a:t>10</a:t>
              </a: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29845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2984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0">
                  <a:ea typeface="굴림" charset="-127"/>
                </a:rPr>
                <a:t>6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4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6093123" cy="457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C++ API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Writing a </a:t>
            </a:r>
            <a:r>
              <a:rPr lang="en-US" altLang="ko-KR" dirty="0" err="1" smtClean="0"/>
              <a:t>Pregel</a:t>
            </a:r>
            <a:r>
              <a:rPr lang="en-US" altLang="ko-KR" dirty="0" smtClean="0"/>
              <a:t> program</a:t>
            </a:r>
          </a:p>
          <a:p>
            <a:pPr lvl="1"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err="1" smtClean="0"/>
              <a:t>Subclassing</a:t>
            </a:r>
            <a:r>
              <a:rPr lang="en-US" altLang="ko-KR" dirty="0" smtClean="0"/>
              <a:t> the predefined </a:t>
            </a:r>
            <a:r>
              <a:rPr lang="en-US" altLang="ko-KR" b="1" dirty="0" smtClean="0"/>
              <a:t>Vertex</a:t>
            </a:r>
            <a:r>
              <a:rPr lang="en-US" altLang="ko-KR" dirty="0" smtClean="0"/>
              <a:t> class</a:t>
            </a:r>
          </a:p>
        </p:txBody>
      </p:sp>
      <p:sp>
        <p:nvSpPr>
          <p:cNvPr id="6" name="모서리가 둥근 직사각형 5"/>
          <p:cNvSpPr/>
          <p:nvPr/>
        </p:nvSpPr>
        <p:spPr>
          <a:xfrm>
            <a:off x="2555775" y="3284984"/>
            <a:ext cx="936105" cy="288032"/>
          </a:xfrm>
          <a:prstGeom prst="roundRect">
            <a:avLst/>
          </a:prstGeom>
          <a:solidFill>
            <a:srgbClr val="FF0000">
              <a:alpha val="10000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rot="10800000" flipV="1">
            <a:off x="3419872" y="3068960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3892029" y="2874202"/>
            <a:ext cx="14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orbel" pitchFamily="34" charset="0"/>
              </a:rPr>
              <a:t>Override this!</a:t>
            </a:r>
            <a:endParaRPr lang="ko-KR" altLang="en-US" dirty="0">
              <a:latin typeface="Corbel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>
          <a:xfrm rot="10800000">
            <a:off x="5868144" y="3573016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6012160" y="3717032"/>
            <a:ext cx="90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orbel" pitchFamily="34" charset="0"/>
              </a:rPr>
              <a:t>in </a:t>
            </a:r>
            <a:r>
              <a:rPr lang="en-US" altLang="ko-KR" dirty="0" err="1" smtClean="0">
                <a:latin typeface="Corbel" pitchFamily="34" charset="0"/>
              </a:rPr>
              <a:t>msgs</a:t>
            </a:r>
            <a:endParaRPr lang="ko-KR" altLang="en-US" dirty="0">
              <a:latin typeface="Corbel" pitchFamily="34" charset="0"/>
            </a:endParaRPr>
          </a:p>
        </p:txBody>
      </p:sp>
      <p:cxnSp>
        <p:nvCxnSpPr>
          <p:cNvPr id="21" name="직선 화살표 연결선 20"/>
          <p:cNvCxnSpPr/>
          <p:nvPr/>
        </p:nvCxnSpPr>
        <p:spPr>
          <a:xfrm rot="5400000">
            <a:off x="6516216" y="558924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660232" y="5229200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Corbel" pitchFamily="34" charset="0"/>
              </a:rPr>
              <a:t>out </a:t>
            </a:r>
            <a:r>
              <a:rPr lang="en-US" altLang="ko-KR" dirty="0" err="1" smtClean="0">
                <a:latin typeface="Corbel" pitchFamily="34" charset="0"/>
              </a:rPr>
              <a:t>msg</a:t>
            </a:r>
            <a:endParaRPr lang="ko-KR" altLang="en-US" dirty="0">
              <a:latin typeface="Corbe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3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Example: Vertex Class for SSSP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4178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System Design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5978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err="1" smtClean="0"/>
              <a:t>Pregel</a:t>
            </a:r>
            <a:r>
              <a:rPr lang="en-US" altLang="ko-KR" sz="2800" dirty="0" smtClean="0"/>
              <a:t> system also uses the master/worker model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 smtClean="0"/>
              <a:t>Master </a:t>
            </a:r>
          </a:p>
          <a:p>
            <a:pPr lvl="2">
              <a:lnSpc>
                <a:spcPct val="100000"/>
              </a:lnSpc>
            </a:pPr>
            <a:r>
              <a:rPr lang="en-US" altLang="ko-KR" sz="2000" dirty="0" smtClean="0"/>
              <a:t>Maintains worker</a:t>
            </a:r>
          </a:p>
          <a:p>
            <a:pPr lvl="2">
              <a:lnSpc>
                <a:spcPct val="100000"/>
              </a:lnSpc>
            </a:pPr>
            <a:r>
              <a:rPr lang="en-US" altLang="ko-KR" sz="2000" dirty="0" smtClean="0"/>
              <a:t>Recovers faults of workers</a:t>
            </a:r>
          </a:p>
          <a:p>
            <a:pPr lvl="2">
              <a:lnSpc>
                <a:spcPct val="100000"/>
              </a:lnSpc>
            </a:pPr>
            <a:r>
              <a:rPr lang="en-US" altLang="ko-KR" sz="2000" dirty="0" smtClean="0"/>
              <a:t>Provides Web-UI monitoring tool of job progress</a:t>
            </a:r>
          </a:p>
          <a:p>
            <a:pPr lvl="1">
              <a:lnSpc>
                <a:spcPct val="100000"/>
              </a:lnSpc>
            </a:pPr>
            <a:r>
              <a:rPr lang="en-US" altLang="ko-KR" sz="2400" dirty="0" smtClean="0"/>
              <a:t>Worker</a:t>
            </a:r>
          </a:p>
          <a:p>
            <a:pPr lvl="2">
              <a:lnSpc>
                <a:spcPct val="100000"/>
              </a:lnSpc>
            </a:pPr>
            <a:r>
              <a:rPr lang="en-US" altLang="ko-KR" sz="2000" dirty="0" smtClean="0"/>
              <a:t>Processes its task</a:t>
            </a:r>
          </a:p>
          <a:p>
            <a:pPr lvl="2">
              <a:lnSpc>
                <a:spcPct val="100000"/>
              </a:lnSpc>
            </a:pPr>
            <a:r>
              <a:rPr lang="en-US" altLang="ko-KR" sz="2000" dirty="0" smtClean="0"/>
              <a:t>Communicates with the other workers</a:t>
            </a:r>
            <a:endParaRPr lang="en-US" altLang="ko-KR" sz="28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smtClean="0"/>
              <a:t>Persistent data is stored as files on a distributed storage system (such as GFS or </a:t>
            </a:r>
            <a:r>
              <a:rPr lang="en-US" altLang="ko-KR" sz="2800" dirty="0" err="1" smtClean="0"/>
              <a:t>BigTable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smtClean="0"/>
              <a:t>Temporary data is stored on local disk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5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Execution of a </a:t>
            </a:r>
            <a:r>
              <a:rPr lang="en-US" altLang="ko-KR" dirty="0" err="1" smtClean="0"/>
              <a:t>Pregel</a:t>
            </a:r>
            <a:r>
              <a:rPr lang="en-US" altLang="ko-KR" dirty="0" smtClean="0"/>
              <a:t> Program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358082"/>
            <a:ext cx="8972552" cy="531127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2400" dirty="0" smtClean="0"/>
              <a:t>Many copies of the program begin executing on a cluster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2400" dirty="0" smtClean="0"/>
              <a:t>The master assigns a partition of input to each worker</a:t>
            </a:r>
          </a:p>
          <a:p>
            <a:pPr marL="857250" lvl="1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dirty="0" smtClean="0"/>
              <a:t>Each worker loads the vertices and marks them as active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2400" dirty="0" smtClean="0"/>
              <a:t>The master instructs each worker to perform a </a:t>
            </a:r>
            <a:r>
              <a:rPr lang="en-US" altLang="ko-KR" sz="2400" dirty="0" err="1" smtClean="0"/>
              <a:t>superstep</a:t>
            </a:r>
            <a:endParaRPr lang="en-US" altLang="ko-KR" sz="2400" dirty="0"/>
          </a:p>
          <a:p>
            <a:pPr marL="857250" lvl="1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dirty="0" smtClean="0">
                <a:solidFill>
                  <a:prstClr val="black"/>
                </a:solidFill>
              </a:rPr>
              <a:t>Each worker loops through its active vertices &amp; computes for each vertex</a:t>
            </a:r>
          </a:p>
          <a:p>
            <a:pPr marL="857250" lvl="1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dirty="0" smtClean="0">
                <a:solidFill>
                  <a:prstClr val="black"/>
                </a:solidFill>
              </a:rPr>
              <a:t>Messages are sent asynchronously, but are delivered before the end of the </a:t>
            </a:r>
            <a:r>
              <a:rPr lang="en-US" altLang="ko-KR" sz="2000" dirty="0" err="1" smtClean="0">
                <a:solidFill>
                  <a:prstClr val="black"/>
                </a:solidFill>
              </a:rPr>
              <a:t>superstep</a:t>
            </a:r>
            <a:endParaRPr lang="en-US" altLang="ko-KR" sz="2000" dirty="0">
              <a:solidFill>
                <a:prstClr val="black"/>
              </a:solidFill>
            </a:endParaRPr>
          </a:p>
          <a:p>
            <a:pPr marL="857250" lvl="1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dirty="0" smtClean="0"/>
              <a:t>This step is repeated as long as any vertices are active, or any messages are in transit</a:t>
            </a:r>
          </a:p>
          <a:p>
            <a:pPr marL="457200" indent="-45720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n-US" altLang="ko-KR" sz="2400" dirty="0" smtClean="0"/>
              <a:t>After the computation halts, the master may instruct each worker to save its portion of the graph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9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Fault Tolerance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182458"/>
            <a:ext cx="8801104" cy="54869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err="1" smtClean="0"/>
              <a:t>Checkpointing</a:t>
            </a:r>
            <a:endParaRPr lang="en-US" altLang="ko-KR" sz="2400" dirty="0" smtClean="0"/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The master periodically instructs the workers to save the state of their partitions to persistent storage</a:t>
            </a:r>
          </a:p>
          <a:p>
            <a:pPr lvl="2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000" dirty="0" smtClean="0"/>
              <a:t>e.g., Vertex values, edge values, incoming messages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Failure detection 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Using regular “ping” messages</a:t>
            </a:r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Recovery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The master reassigns graph partitions to the currently available workers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The workers all reload their partition state from most recent available checkpoint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3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329461"/>
            <a:ext cx="8801104" cy="5339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Environment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H/W: A cluster of 300 </a:t>
            </a:r>
            <a:r>
              <a:rPr lang="en-US" altLang="ko-KR" dirty="0" err="1" smtClean="0"/>
              <a:t>multicore</a:t>
            </a:r>
            <a:r>
              <a:rPr lang="en-US" altLang="ko-KR" dirty="0" smtClean="0"/>
              <a:t> commodity PCs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Data: binary trees, log-normal random graphs (general graphs)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Naïve SSSP implementation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The weight of all edges = 1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No </a:t>
            </a:r>
            <a:r>
              <a:rPr lang="en-US" altLang="ko-KR" dirty="0" err="1" smtClean="0"/>
              <a:t>checkpointing</a:t>
            </a:r>
            <a:endParaRPr lang="en-US" altLang="ko-K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2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597814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800" dirty="0" smtClean="0"/>
              <a:t>SSSP – 1 billion vertex binary tree: varying # of worker tasks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624" y="1823062"/>
            <a:ext cx="7416824" cy="4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7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597814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SSSP – binary trees: varying graph sizes on 800 worker tasks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28" y="1654190"/>
            <a:ext cx="7604398" cy="458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8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Experiments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597814"/>
          </a:xfrm>
        </p:spPr>
        <p:txBody>
          <a:bodyPr>
            <a:normAutofit/>
          </a:bodyPr>
          <a:lstStyle/>
          <a:p>
            <a:pPr>
              <a:lnSpc>
                <a:spcPts val="27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2400" dirty="0" smtClean="0"/>
              <a:t>SSSP – Random graphs: varying graph sizes on 800 worker tasks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80" y="1820992"/>
            <a:ext cx="7776864" cy="455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2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Single Source Shortest Path (SSSP)</a:t>
            </a:r>
          </a:p>
          <a:p>
            <a:r>
              <a:rPr lang="en-US" dirty="0" smtClean="0"/>
              <a:t>SSSP MapReduce Implementation</a:t>
            </a:r>
          </a:p>
          <a:p>
            <a:r>
              <a:rPr lang="en-US" dirty="0" err="1" smtClean="0"/>
              <a:t>Pregel</a:t>
            </a:r>
            <a:endParaRPr lang="en-US" dirty="0" smtClean="0"/>
          </a:p>
          <a:p>
            <a:pPr lvl="1"/>
            <a:r>
              <a:rPr lang="en-US" dirty="0" smtClean="0"/>
              <a:t>Computation Model</a:t>
            </a:r>
          </a:p>
          <a:p>
            <a:pPr lvl="1"/>
            <a:r>
              <a:rPr lang="en-US" dirty="0" smtClean="0"/>
              <a:t>SSSP Example</a:t>
            </a:r>
          </a:p>
          <a:p>
            <a:pPr lvl="1"/>
            <a:r>
              <a:rPr lang="en-US" dirty="0" smtClean="0"/>
              <a:t>Writing a </a:t>
            </a:r>
            <a:r>
              <a:rPr lang="en-US" dirty="0" err="1" smtClean="0"/>
              <a:t>Pregel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System Design</a:t>
            </a:r>
            <a:endParaRPr lang="en-US" dirty="0"/>
          </a:p>
          <a:p>
            <a:r>
              <a:rPr lang="en-US" dirty="0" smtClean="0"/>
              <a:t>MapReduce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Pregel</a:t>
            </a:r>
            <a:r>
              <a:rPr lang="en-US" dirty="0" smtClean="0"/>
              <a:t> for Graph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0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Differences from </a:t>
            </a:r>
            <a:r>
              <a:rPr lang="en-US" altLang="ko-KR" dirty="0" err="1" smtClean="0"/>
              <a:t>MapReduce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071546"/>
            <a:ext cx="8801104" cy="545379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Graph algorithms can be written as a series of chained MapReduce invocation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err="1" smtClean="0"/>
              <a:t>Pregel</a:t>
            </a:r>
            <a:endParaRPr lang="en-US" altLang="ko-KR" dirty="0" smtClean="0"/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Keeps vertices &amp; edges on the machine that performs computation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Uses network transfers only for messages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err="1" smtClean="0"/>
              <a:t>MapReduce</a:t>
            </a:r>
            <a:endParaRPr lang="en-US" altLang="ko-KR" dirty="0" smtClean="0"/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Passes the entire state of the graph from one stage to the next</a:t>
            </a:r>
          </a:p>
          <a:p>
            <a:pPr lvl="1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dirty="0" smtClean="0"/>
              <a:t>Needs to coordinate the steps of a chained </a:t>
            </a:r>
            <a:r>
              <a:rPr lang="en-US" altLang="ko-KR" dirty="0" err="1" smtClean="0"/>
              <a:t>MapReduce</a:t>
            </a:r>
            <a:endParaRPr lang="en-US" altLang="ko-K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Graph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796"/>
            <a:ext cx="8432346" cy="50477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to use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/>
              <a:t> </a:t>
            </a:r>
            <a:r>
              <a:rPr lang="en-US" dirty="0" smtClean="0"/>
              <a:t>Graph Processing Frameworks?</a:t>
            </a:r>
          </a:p>
          <a:p>
            <a:pPr lvl="1"/>
            <a:r>
              <a:rPr lang="en-US" dirty="0" smtClean="0"/>
              <a:t>Two models can be reduced to each other</a:t>
            </a:r>
          </a:p>
          <a:p>
            <a:pPr lvl="1"/>
            <a:r>
              <a:rPr lang="en-US" dirty="0" smtClean="0"/>
              <a:t>MR on </a:t>
            </a:r>
            <a:r>
              <a:rPr lang="en-US" dirty="0" err="1" smtClean="0"/>
              <a:t>Pregel</a:t>
            </a:r>
            <a:r>
              <a:rPr lang="en-US" dirty="0" smtClean="0"/>
              <a:t>: Every vertex to every other vertex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 on MR: Similar to PageRank on MR</a:t>
            </a:r>
          </a:p>
          <a:p>
            <a:pPr lvl="1"/>
            <a:endParaRPr lang="en-US" dirty="0"/>
          </a:p>
          <a:p>
            <a:r>
              <a:rPr lang="en-US" dirty="0" smtClean="0"/>
              <a:t>Use graph </a:t>
            </a:r>
            <a:r>
              <a:rPr lang="en-US" dirty="0" err="1" smtClean="0"/>
              <a:t>fw</a:t>
            </a:r>
            <a:r>
              <a:rPr lang="en-US" dirty="0" smtClean="0"/>
              <a:t> for sparse graphs and matrixes</a:t>
            </a:r>
          </a:p>
          <a:p>
            <a:pPr lvl="1"/>
            <a:r>
              <a:rPr lang="en-US" dirty="0" smtClean="0"/>
              <a:t>Comm. limited to small neighborhood (partitioning)</a:t>
            </a:r>
          </a:p>
          <a:p>
            <a:pPr lvl="1"/>
            <a:r>
              <a:rPr lang="en-US" dirty="0" smtClean="0"/>
              <a:t>Faster than the shuffle/sort/reduce of MR</a:t>
            </a:r>
          </a:p>
          <a:p>
            <a:pPr lvl="1"/>
            <a:r>
              <a:rPr lang="en-US" dirty="0" smtClean="0"/>
              <a:t>Local state kept between iterations (side-effects)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2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Graph Processing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797"/>
            <a:ext cx="8432346" cy="5047718"/>
          </a:xfrm>
        </p:spPr>
        <p:txBody>
          <a:bodyPr>
            <a:normAutofit/>
          </a:bodyPr>
          <a:lstStyle/>
          <a:p>
            <a:r>
              <a:rPr lang="en-US" dirty="0" smtClean="0"/>
              <a:t>Use MR for all-to-all problems</a:t>
            </a:r>
          </a:p>
          <a:p>
            <a:pPr lvl="1"/>
            <a:r>
              <a:rPr lang="en-US" dirty="0" smtClean="0"/>
              <a:t>Distributed joins</a:t>
            </a:r>
          </a:p>
          <a:p>
            <a:pPr lvl="1"/>
            <a:r>
              <a:rPr lang="en-US" dirty="0" smtClean="0"/>
              <a:t>When little or no state between tasks (otherwise have to written to disk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Graph processing is </a:t>
            </a:r>
            <a:r>
              <a:rPr lang="en-US" dirty="0" err="1" smtClean="0"/>
              <a:t>middleground</a:t>
            </a:r>
            <a:r>
              <a:rPr lang="en-US" dirty="0" smtClean="0"/>
              <a:t> between message passing (MPI) and data-intensive computing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1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0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GraphLab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58"/>
            <a:ext cx="8229600" cy="52986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Distributed system models</a:t>
            </a:r>
          </a:p>
          <a:p>
            <a:pPr lvl="1"/>
            <a:r>
              <a:rPr lang="en-US" dirty="0" smtClean="0"/>
              <a:t>Asynchronous model and Synchronous model</a:t>
            </a:r>
          </a:p>
          <a:p>
            <a:pPr lvl="1"/>
            <a:r>
              <a:rPr lang="en-US" dirty="0" smtClean="0"/>
              <a:t>Well known tradeoff between two models</a:t>
            </a:r>
          </a:p>
          <a:p>
            <a:pPr lvl="2"/>
            <a:r>
              <a:rPr lang="en-US" dirty="0" smtClean="0"/>
              <a:t>Synchronous: concurrency-control/failures easy, poor </a:t>
            </a:r>
            <a:r>
              <a:rPr lang="en-US" dirty="0" err="1" smtClean="0"/>
              <a:t>perf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Asynchronous: concurrency-control/failures hard, good </a:t>
            </a:r>
            <a:r>
              <a:rPr lang="en-US" dirty="0" err="1" smtClean="0"/>
              <a:t>perf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Pregel</a:t>
            </a:r>
            <a:r>
              <a:rPr lang="en-US" dirty="0" smtClean="0"/>
              <a:t> is a synchronous system</a:t>
            </a:r>
          </a:p>
          <a:p>
            <a:pPr lvl="1"/>
            <a:r>
              <a:rPr lang="en-US" dirty="0" smtClean="0"/>
              <a:t>No concurrency control, no worry of consistency</a:t>
            </a:r>
          </a:p>
          <a:p>
            <a:pPr lvl="1"/>
            <a:r>
              <a:rPr lang="en-US" dirty="0" smtClean="0"/>
              <a:t>Fault-tolerance, check point at each barrier</a:t>
            </a:r>
            <a:endParaRPr lang="en-US" dirty="0"/>
          </a:p>
          <a:p>
            <a:r>
              <a:rPr lang="en-US" dirty="0" err="1" smtClean="0"/>
              <a:t>GraphLab</a:t>
            </a:r>
            <a:r>
              <a:rPr lang="en-US" dirty="0" smtClean="0"/>
              <a:t> is asynchronous system</a:t>
            </a:r>
          </a:p>
          <a:p>
            <a:pPr lvl="1"/>
            <a:r>
              <a:rPr lang="en-US" dirty="0" smtClean="0"/>
              <a:t>Consistency of updates harder (sequential, vertex)</a:t>
            </a:r>
          </a:p>
          <a:p>
            <a:pPr lvl="1"/>
            <a:r>
              <a:rPr lang="en-US" dirty="0" smtClean="0"/>
              <a:t>Fault-tolerance harder (need a snapshot with consistency)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2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GraphLab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52" y="1422147"/>
            <a:ext cx="8930348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Synchronous model requires waiting for every node</a:t>
            </a:r>
          </a:p>
          <a:p>
            <a:pPr lvl="1"/>
            <a:r>
              <a:rPr lang="en-US" dirty="0" smtClean="0"/>
              <a:t>Good for problems that require it</a:t>
            </a:r>
          </a:p>
          <a:p>
            <a:pPr lvl="1"/>
            <a:r>
              <a:rPr lang="en-US" dirty="0" smtClean="0"/>
              <a:t>Bad when waiting for stragglers or load-imbalance</a:t>
            </a:r>
          </a:p>
          <a:p>
            <a:r>
              <a:rPr lang="en-US" dirty="0" smtClean="0"/>
              <a:t>Asynchronous model can make faster progress</a:t>
            </a:r>
          </a:p>
          <a:p>
            <a:pPr lvl="1"/>
            <a:r>
              <a:rPr lang="en-US" dirty="0" smtClean="0"/>
              <a:t>Some problems work in presence of drift</a:t>
            </a:r>
          </a:p>
          <a:p>
            <a:pPr lvl="1"/>
            <a:r>
              <a:rPr lang="en-US" dirty="0" smtClean="0"/>
              <a:t>Fast, but harder to reason about computation</a:t>
            </a:r>
          </a:p>
          <a:p>
            <a:pPr lvl="1"/>
            <a:r>
              <a:rPr lang="en-US" dirty="0" smtClean="0"/>
              <a:t>Can load balance in scheduling to deal with load skew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Single Source Shortest Path (SSSP)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171448" y="1519384"/>
            <a:ext cx="8801104" cy="50059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600" dirty="0" smtClean="0"/>
              <a:t>Problem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200" dirty="0" smtClean="0"/>
              <a:t>Find shortest path from a source node to all target nodes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endParaRPr lang="en-US" altLang="ko-KR" sz="3200" dirty="0" smtClean="0"/>
          </a:p>
          <a:p>
            <a:pPr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600" dirty="0" smtClean="0"/>
              <a:t>Solution for s</a:t>
            </a:r>
            <a:r>
              <a:rPr lang="en-US" altLang="ko-KR" sz="3200" dirty="0" smtClean="0"/>
              <a:t>ingle processor machine</a:t>
            </a:r>
          </a:p>
          <a:p>
            <a:pPr lvl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altLang="ko-KR" sz="3200" dirty="0" err="1" smtClean="0"/>
              <a:t>Dijkstra’s</a:t>
            </a:r>
            <a:r>
              <a:rPr lang="en-US" altLang="ko-KR" sz="3200" dirty="0" smtClean="0"/>
              <a:t> algorithm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5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</a:t>
            </a: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  <a:endParaRPr lang="ko-KR" altLang="en-US" dirty="0"/>
          </a:p>
        </p:txBody>
      </p:sp>
      <p:grpSp>
        <p:nvGrpSpPr>
          <p:cNvPr id="3" name="그룹 30"/>
          <p:cNvGrpSpPr/>
          <p:nvPr/>
        </p:nvGrpSpPr>
        <p:grpSpPr>
          <a:xfrm>
            <a:off x="1851248" y="1796007"/>
            <a:ext cx="4969209" cy="3733800"/>
            <a:chOff x="1523256" y="2204864"/>
            <a:chExt cx="4969209" cy="3733800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523256" y="3576464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 dirty="0">
                  <a:ea typeface="굴림" charset="-127"/>
                </a:rPr>
                <a:t>0</a:t>
              </a:r>
            </a:p>
          </p:txBody>
        </p:sp>
        <p:sp>
          <p:nvSpPr>
            <p:cNvPr id="6" name="Oval 6"/>
            <p:cNvSpPr/>
            <p:nvPr/>
          </p:nvSpPr>
          <p:spPr bwMode="auto">
            <a:xfrm>
              <a:off x="32758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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2758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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9" name="Oval 21"/>
            <p:cNvSpPr/>
            <p:nvPr/>
          </p:nvSpPr>
          <p:spPr bwMode="auto">
            <a:xfrm>
              <a:off x="5638056" y="22048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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10" name="Oval 22"/>
            <p:cNvSpPr/>
            <p:nvPr/>
          </p:nvSpPr>
          <p:spPr bwMode="auto">
            <a:xfrm>
              <a:off x="5638056" y="5100464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</a:t>
              </a:r>
              <a:endParaRPr lang="en-US" altLang="ko-KR" sz="2000">
                <a:ea typeface="굴림" charset="-127"/>
              </a:endParaRPr>
            </a:p>
          </p:txBody>
        </p:sp>
        <p:cxnSp>
          <p:nvCxnSpPr>
            <p:cNvPr id="11" name="Straight Arrow Connector 77"/>
            <p:cNvCxnSpPr>
              <a:cxnSpLocks noChangeShapeType="1"/>
            </p:cNvCxnSpPr>
            <p:nvPr/>
          </p:nvCxnSpPr>
          <p:spPr bwMode="auto">
            <a:xfrm>
              <a:off x="2361456" y="43384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2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1456" y="2890664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" name="Straight Arrow Connector 79"/>
            <p:cNvCxnSpPr>
              <a:cxnSpLocks noChangeShapeType="1"/>
            </p:cNvCxnSpPr>
            <p:nvPr/>
          </p:nvCxnSpPr>
          <p:spPr bwMode="auto">
            <a:xfrm>
              <a:off x="4190256" y="5557664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4" name="Straight Arrow Connector 82"/>
            <p:cNvCxnSpPr>
              <a:cxnSpLocks noChangeShapeType="1"/>
            </p:cNvCxnSpPr>
            <p:nvPr/>
          </p:nvCxnSpPr>
          <p:spPr bwMode="auto">
            <a:xfrm>
              <a:off x="4190256" y="2660477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5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47356" y="3385964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6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37656" y="4033664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7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56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8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30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57850" y="4110658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0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5263" y="4109070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>
              <a:off x="2520206" y="4686127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5</a:t>
              </a:r>
            </a:p>
          </p:txBody>
        </p:sp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3282206" y="3805064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24" name="TextBox 20"/>
            <p:cNvSpPr txBox="1">
              <a:spLocks noChangeArrowheads="1"/>
            </p:cNvSpPr>
            <p:nvPr/>
          </p:nvSpPr>
          <p:spPr bwMode="auto">
            <a:xfrm>
              <a:off x="3809256" y="3805064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3</a:t>
              </a: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4647456" y="5524327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4647456" y="2357264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1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4799856" y="3771727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9</a:t>
              </a:r>
            </a:p>
          </p:txBody>
        </p:sp>
        <p:sp>
          <p:nvSpPr>
            <p:cNvPr id="28" name="TextBox 26"/>
            <p:cNvSpPr txBox="1">
              <a:spLocks noChangeArrowheads="1"/>
            </p:cNvSpPr>
            <p:nvPr/>
          </p:nvSpPr>
          <p:spPr bwMode="auto">
            <a:xfrm>
              <a:off x="4952256" y="4719464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7</a:t>
              </a:r>
            </a:p>
          </p:txBody>
        </p:sp>
        <p:sp>
          <p:nvSpPr>
            <p:cNvPr id="29" name="TextBox 27"/>
            <p:cNvSpPr txBox="1">
              <a:spLocks noChangeArrowheads="1"/>
            </p:cNvSpPr>
            <p:nvPr/>
          </p:nvSpPr>
          <p:spPr bwMode="auto">
            <a:xfrm>
              <a:off x="5644406" y="3805064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4</a:t>
              </a:r>
            </a:p>
          </p:txBody>
        </p:sp>
        <p:sp>
          <p:nvSpPr>
            <p:cNvPr id="30" name="TextBox 28"/>
            <p:cNvSpPr txBox="1">
              <a:spLocks noChangeArrowheads="1"/>
            </p:cNvSpPr>
            <p:nvPr/>
          </p:nvSpPr>
          <p:spPr bwMode="auto">
            <a:xfrm>
              <a:off x="6177806" y="3805064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6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96860" y="333394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30861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3568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50638" y="554828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23568" y="5548282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2804129" y="2447541"/>
            <a:ext cx="44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 dirty="0">
                <a:ea typeface="굴림" charset="-127"/>
              </a:rPr>
              <a:t>10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95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</a:t>
            </a: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  <a:endParaRPr lang="ko-KR" altLang="en-US" dirty="0"/>
          </a:p>
        </p:txBody>
      </p:sp>
      <p:grpSp>
        <p:nvGrpSpPr>
          <p:cNvPr id="3" name="그룹 55"/>
          <p:cNvGrpSpPr/>
          <p:nvPr/>
        </p:nvGrpSpPr>
        <p:grpSpPr>
          <a:xfrm>
            <a:off x="1851248" y="1772816"/>
            <a:ext cx="4969209" cy="3733800"/>
            <a:chOff x="1526456" y="2205320"/>
            <a:chExt cx="4969209" cy="37338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1526456" y="357692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 dirty="0">
                  <a:ea typeface="굴림" charset="-127"/>
                </a:rPr>
                <a:t>0</a:t>
              </a:r>
            </a:p>
          </p:txBody>
        </p:sp>
        <p:sp>
          <p:nvSpPr>
            <p:cNvPr id="32" name="Oval 6"/>
            <p:cNvSpPr/>
            <p:nvPr/>
          </p:nvSpPr>
          <p:spPr bwMode="auto">
            <a:xfrm>
              <a:off x="3279056" y="2205320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10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279056" y="510092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5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4" name="Oval 21"/>
            <p:cNvSpPr/>
            <p:nvPr/>
          </p:nvSpPr>
          <p:spPr bwMode="auto">
            <a:xfrm>
              <a:off x="5641256" y="2205320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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5" name="Oval 22"/>
            <p:cNvSpPr/>
            <p:nvPr/>
          </p:nvSpPr>
          <p:spPr bwMode="auto">
            <a:xfrm>
              <a:off x="5641256" y="5100920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</a:t>
              </a:r>
              <a:endParaRPr lang="en-US" altLang="ko-KR" sz="2000">
                <a:ea typeface="굴림" charset="-127"/>
              </a:endParaRPr>
            </a:p>
          </p:txBody>
        </p:sp>
        <p:cxnSp>
          <p:nvCxnSpPr>
            <p:cNvPr id="36" name="Straight Arrow Connector 77"/>
            <p:cNvCxnSpPr>
              <a:cxnSpLocks noChangeShapeType="1"/>
            </p:cNvCxnSpPr>
            <p:nvPr/>
          </p:nvCxnSpPr>
          <p:spPr bwMode="auto">
            <a:xfrm>
              <a:off x="2364656" y="4338920"/>
              <a:ext cx="914400" cy="83820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2364656" y="2891120"/>
              <a:ext cx="914400" cy="83820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79"/>
            <p:cNvCxnSpPr>
              <a:cxnSpLocks noChangeShapeType="1"/>
            </p:cNvCxnSpPr>
            <p:nvPr/>
          </p:nvCxnSpPr>
          <p:spPr bwMode="auto">
            <a:xfrm>
              <a:off x="4193456" y="5558120"/>
              <a:ext cx="13716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82"/>
            <p:cNvCxnSpPr>
              <a:cxnSpLocks noChangeShapeType="1"/>
            </p:cNvCxnSpPr>
            <p:nvPr/>
          </p:nvCxnSpPr>
          <p:spPr bwMode="auto">
            <a:xfrm>
              <a:off x="4193456" y="2660933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3850556" y="3386420"/>
              <a:ext cx="2133600" cy="1600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2440856" y="4034120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2898850" y="4111114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2516263" y="410952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261050" y="4111114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4878463" y="410952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6" name="TextBox 17"/>
            <p:cNvSpPr txBox="1">
              <a:spLocks noChangeArrowheads="1"/>
            </p:cNvSpPr>
            <p:nvPr/>
          </p:nvSpPr>
          <p:spPr bwMode="auto">
            <a:xfrm>
              <a:off x="2479337" y="2880045"/>
              <a:ext cx="4446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 dirty="0">
                  <a:ea typeface="굴림" charset="-127"/>
                </a:rPr>
                <a:t>10</a:t>
              </a:r>
            </a:p>
          </p:txBody>
        </p: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2523406" y="468658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5</a:t>
              </a: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3285406" y="380552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3812456" y="380552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3</a:t>
              </a:r>
            </a:p>
          </p:txBody>
        </p:sp>
        <p:sp>
          <p:nvSpPr>
            <p:cNvPr id="50" name="TextBox 23"/>
            <p:cNvSpPr txBox="1">
              <a:spLocks noChangeArrowheads="1"/>
            </p:cNvSpPr>
            <p:nvPr/>
          </p:nvSpPr>
          <p:spPr bwMode="auto">
            <a:xfrm>
              <a:off x="4650656" y="552478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4650656" y="235772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1</a:t>
              </a:r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4803056" y="377218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9</a:t>
              </a:r>
            </a:p>
          </p:txBody>
        </p:sp>
        <p:sp>
          <p:nvSpPr>
            <p:cNvPr id="53" name="TextBox 26"/>
            <p:cNvSpPr txBox="1">
              <a:spLocks noChangeArrowheads="1"/>
            </p:cNvSpPr>
            <p:nvPr/>
          </p:nvSpPr>
          <p:spPr bwMode="auto">
            <a:xfrm>
              <a:off x="4955456" y="471992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7</a:t>
              </a: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5647606" y="380552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4</a:t>
              </a:r>
            </a:p>
          </p:txBody>
        </p:sp>
        <p:sp>
          <p:nvSpPr>
            <p:cNvPr id="55" name="TextBox 28"/>
            <p:cNvSpPr txBox="1">
              <a:spLocks noChangeArrowheads="1"/>
            </p:cNvSpPr>
            <p:nvPr/>
          </p:nvSpPr>
          <p:spPr bwMode="auto">
            <a:xfrm>
              <a:off x="6181006" y="380552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6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96860" y="333394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0861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3568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0638" y="554828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3568" y="5548282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Example: SSSP – </a:t>
            </a:r>
            <a:r>
              <a:rPr lang="en-US" altLang="ko-KR" dirty="0" err="1" smtClean="0"/>
              <a:t>Dijkstra’s</a:t>
            </a:r>
            <a:r>
              <a:rPr lang="en-US" altLang="ko-KR" dirty="0" smtClean="0"/>
              <a:t> Algorithm</a:t>
            </a:r>
            <a:endParaRPr lang="ko-KR" altLang="en-US" dirty="0"/>
          </a:p>
        </p:txBody>
      </p:sp>
      <p:grpSp>
        <p:nvGrpSpPr>
          <p:cNvPr id="3" name="그룹 55"/>
          <p:cNvGrpSpPr/>
          <p:nvPr/>
        </p:nvGrpSpPr>
        <p:grpSpPr>
          <a:xfrm>
            <a:off x="1851248" y="1772816"/>
            <a:ext cx="4969209" cy="3733800"/>
            <a:chOff x="2209800" y="1828800"/>
            <a:chExt cx="4969209" cy="3733800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2209800" y="3200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</a:rPr>
                <a:t>0</a:t>
              </a:r>
            </a:p>
          </p:txBody>
        </p:sp>
        <p:sp>
          <p:nvSpPr>
            <p:cNvPr id="32" name="Oval 6"/>
            <p:cNvSpPr/>
            <p:nvPr/>
          </p:nvSpPr>
          <p:spPr bwMode="auto">
            <a:xfrm>
              <a:off x="3962400" y="1828800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8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3962400" y="4724400"/>
              <a:ext cx="838200" cy="8382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5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4" name="Oval 21"/>
            <p:cNvSpPr/>
            <p:nvPr/>
          </p:nvSpPr>
          <p:spPr bwMode="auto">
            <a:xfrm>
              <a:off x="6324600" y="1828800"/>
              <a:ext cx="838200" cy="838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14</a:t>
              </a:r>
              <a:endParaRPr lang="en-US" altLang="ko-KR" sz="2000">
                <a:ea typeface="굴림" charset="-127"/>
              </a:endParaRPr>
            </a:p>
          </p:txBody>
        </p:sp>
        <p:sp>
          <p:nvSpPr>
            <p:cNvPr id="35" name="Oval 22"/>
            <p:cNvSpPr>
              <a:spLocks noChangeArrowheads="1"/>
            </p:cNvSpPr>
            <p:nvPr/>
          </p:nvSpPr>
          <p:spPr bwMode="auto">
            <a:xfrm>
              <a:off x="6324600" y="4724400"/>
              <a:ext cx="838200" cy="8382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ko-KR" sz="2000">
                  <a:ea typeface="굴림" charset="-127"/>
                  <a:sym typeface="Symbol" pitchFamily="18" charset="2"/>
                </a:rPr>
                <a:t>7</a:t>
              </a:r>
              <a:endParaRPr lang="en-US" altLang="ko-KR" sz="2000">
                <a:ea typeface="굴림" charset="-127"/>
              </a:endParaRPr>
            </a:p>
          </p:txBody>
        </p:sp>
        <p:cxnSp>
          <p:nvCxnSpPr>
            <p:cNvPr id="36" name="Straight Arrow Connector 77"/>
            <p:cNvCxnSpPr>
              <a:cxnSpLocks noChangeShapeType="1"/>
            </p:cNvCxnSpPr>
            <p:nvPr/>
          </p:nvCxnSpPr>
          <p:spPr bwMode="auto">
            <a:xfrm>
              <a:off x="3048000" y="3962400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7" name="Straight Arrow Connector 78"/>
            <p:cNvCxnSpPr>
              <a:cxnSpLocks noChangeShapeType="1"/>
            </p:cNvCxnSpPr>
            <p:nvPr/>
          </p:nvCxnSpPr>
          <p:spPr bwMode="auto">
            <a:xfrm flipV="1">
              <a:off x="3048000" y="2514600"/>
              <a:ext cx="914400" cy="838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8" name="Straight Arrow Connector 79"/>
            <p:cNvCxnSpPr>
              <a:cxnSpLocks noChangeShapeType="1"/>
            </p:cNvCxnSpPr>
            <p:nvPr/>
          </p:nvCxnSpPr>
          <p:spPr bwMode="auto">
            <a:xfrm>
              <a:off x="4876800" y="5181600"/>
              <a:ext cx="13716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39" name="Straight Arrow Connector 82"/>
            <p:cNvCxnSpPr>
              <a:cxnSpLocks noChangeShapeType="1"/>
            </p:cNvCxnSpPr>
            <p:nvPr/>
          </p:nvCxnSpPr>
          <p:spPr bwMode="auto">
            <a:xfrm>
              <a:off x="4876800" y="2284413"/>
              <a:ext cx="13716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0" name="Straight Arrow Connector 83"/>
            <p:cNvCxnSpPr>
              <a:cxnSpLocks noChangeShapeType="1"/>
            </p:cNvCxnSpPr>
            <p:nvPr/>
          </p:nvCxnSpPr>
          <p:spPr bwMode="auto">
            <a:xfrm rot="5400000" flipH="1" flipV="1">
              <a:off x="4533900" y="3009900"/>
              <a:ext cx="2133600" cy="1600200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1" name="Straight Arrow Connector 85"/>
            <p:cNvCxnSpPr>
              <a:cxnSpLocks noChangeShapeType="1"/>
            </p:cNvCxnSpPr>
            <p:nvPr/>
          </p:nvCxnSpPr>
          <p:spPr bwMode="auto">
            <a:xfrm rot="10800000">
              <a:off x="3124200" y="3657600"/>
              <a:ext cx="3200400" cy="121920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2" name="Straight Arrow Connector 87"/>
            <p:cNvCxnSpPr>
              <a:cxnSpLocks noChangeShapeType="1"/>
            </p:cNvCxnSpPr>
            <p:nvPr/>
          </p:nvCxnSpPr>
          <p:spPr bwMode="auto">
            <a:xfrm rot="5400000" flipH="1" flipV="1">
              <a:off x="3582194" y="3734594"/>
              <a:ext cx="1981200" cy="1588"/>
            </a:xfrm>
            <a:prstGeom prst="straightConnector1">
              <a:avLst/>
            </a:prstGeom>
            <a:noFill/>
            <a:ln w="31750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cxnSp>
          <p:nvCxnSpPr>
            <p:cNvPr id="43" name="Straight Arrow Connector 89"/>
            <p:cNvCxnSpPr>
              <a:cxnSpLocks noChangeShapeType="1"/>
            </p:cNvCxnSpPr>
            <p:nvPr/>
          </p:nvCxnSpPr>
          <p:spPr bwMode="auto">
            <a:xfrm rot="16200000" flipH="1">
              <a:off x="31996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4" name="Straight Arrow Connector 90"/>
            <p:cNvCxnSpPr>
              <a:cxnSpLocks noChangeShapeType="1"/>
            </p:cNvCxnSpPr>
            <p:nvPr/>
          </p:nvCxnSpPr>
          <p:spPr bwMode="auto">
            <a:xfrm rot="5400000" flipH="1" flipV="1">
              <a:off x="5944394" y="3734594"/>
              <a:ext cx="19812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5" name="Straight Arrow Connector 91"/>
            <p:cNvCxnSpPr>
              <a:cxnSpLocks noChangeShapeType="1"/>
            </p:cNvCxnSpPr>
            <p:nvPr/>
          </p:nvCxnSpPr>
          <p:spPr bwMode="auto">
            <a:xfrm rot="16200000" flipH="1">
              <a:off x="5561807" y="3733006"/>
              <a:ext cx="1981200" cy="158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18"/>
            <p:cNvSpPr txBox="1">
              <a:spLocks noChangeArrowheads="1"/>
            </p:cNvSpPr>
            <p:nvPr/>
          </p:nvSpPr>
          <p:spPr bwMode="auto">
            <a:xfrm>
              <a:off x="3206750" y="43100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5</a:t>
              </a: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39687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2</a:t>
              </a: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449580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3</a:t>
              </a:r>
            </a:p>
          </p:txBody>
        </p:sp>
        <p:sp>
          <p:nvSpPr>
            <p:cNvPr id="50" name="TextBox 23"/>
            <p:cNvSpPr txBox="1">
              <a:spLocks noChangeArrowheads="1"/>
            </p:cNvSpPr>
            <p:nvPr/>
          </p:nvSpPr>
          <p:spPr bwMode="auto">
            <a:xfrm>
              <a:off x="5334000" y="51482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 dirty="0">
                  <a:ea typeface="굴림" charset="-127"/>
                </a:rPr>
                <a:t>2</a:t>
              </a:r>
            </a:p>
          </p:txBody>
        </p: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5334000" y="19812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1</a:t>
              </a:r>
            </a:p>
          </p:txBody>
        </p: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5486400" y="3395663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9</a:t>
              </a:r>
            </a:p>
          </p:txBody>
        </p:sp>
        <p:sp>
          <p:nvSpPr>
            <p:cNvPr id="53" name="TextBox 26"/>
            <p:cNvSpPr txBox="1">
              <a:spLocks noChangeArrowheads="1"/>
            </p:cNvSpPr>
            <p:nvPr/>
          </p:nvSpPr>
          <p:spPr bwMode="auto">
            <a:xfrm>
              <a:off x="5638800" y="43434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7</a:t>
              </a:r>
            </a:p>
          </p:txBody>
        </p:sp>
        <p:sp>
          <p:nvSpPr>
            <p:cNvPr id="54" name="TextBox 27"/>
            <p:cNvSpPr txBox="1">
              <a:spLocks noChangeArrowheads="1"/>
            </p:cNvSpPr>
            <p:nvPr/>
          </p:nvSpPr>
          <p:spPr bwMode="auto">
            <a:xfrm>
              <a:off x="63309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4</a:t>
              </a:r>
            </a:p>
          </p:txBody>
        </p:sp>
        <p:sp>
          <p:nvSpPr>
            <p:cNvPr id="55" name="TextBox 28"/>
            <p:cNvSpPr txBox="1">
              <a:spLocks noChangeArrowheads="1"/>
            </p:cNvSpPr>
            <p:nvPr/>
          </p:nvSpPr>
          <p:spPr bwMode="auto">
            <a:xfrm>
              <a:off x="6864350" y="3429000"/>
              <a:ext cx="3146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 b="0">
                  <a:ea typeface="굴림" charset="-127"/>
                </a:rPr>
                <a:t>6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96860" y="333394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30861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B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23568" y="1301158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C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850638" y="5548282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23568" y="5548282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E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2804129" y="2447541"/>
            <a:ext cx="444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0" dirty="0">
                <a:ea typeface="굴림" charset="-127"/>
              </a:rPr>
              <a:t>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8F3D0-37F3-B244-8420-2E558920BA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2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3019</Words>
  <Application>Microsoft Macintosh PowerPoint</Application>
  <PresentationFormat>On-screen Show (4:3)</PresentationFormat>
  <Paragraphs>974</Paragraphs>
  <Slides>55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Distributed Graph Processing</vt:lpstr>
      <vt:lpstr>Guess the Graph?</vt:lpstr>
      <vt:lpstr>Guess the Graph?</vt:lpstr>
      <vt:lpstr>Graph Problems</vt:lpstr>
      <vt:lpstr>Outline</vt:lpstr>
      <vt:lpstr>Single Source Shortest Path (SSSP)</vt:lpstr>
      <vt:lpstr>Example: SSSP – Dijkstra’s Algorithm</vt:lpstr>
      <vt:lpstr>Example: SSSP – Dijkstra’s Algorithm</vt:lpstr>
      <vt:lpstr>Example: SSSP – Dijkstra’s Algorithm</vt:lpstr>
      <vt:lpstr>Example: SSSP – Dijkstra’s Algorithm</vt:lpstr>
      <vt:lpstr>Example: SSSP – Dijkstra’s Algorithm</vt:lpstr>
      <vt:lpstr>Example: SSSP – Dijkstra’s Algorithm</vt:lpstr>
      <vt:lpstr>Example 2</vt:lpstr>
      <vt:lpstr>Single Source Shortest Path (SSSP)</vt:lpstr>
      <vt:lpstr>MapReduce Execution Overview</vt:lpstr>
      <vt:lpstr>Example: SSSP – Parallel BFS in MapReduce</vt:lpstr>
      <vt:lpstr>Example: SSSP – Parallel BFS in MapReduce</vt:lpstr>
      <vt:lpstr>Example: SSSP – Parallel BFS in MapReduce</vt:lpstr>
      <vt:lpstr>Example: SSSP – Parallel BFS in MapReduce</vt:lpstr>
      <vt:lpstr>Example: SSSP – Parallel BFS in MapReduce</vt:lpstr>
      <vt:lpstr>Example: SSSP – Parallel BFS in MapReduce</vt:lpstr>
      <vt:lpstr>Example: SSSP – Parallel BFS in MapReduce</vt:lpstr>
      <vt:lpstr>Example: SSSP – Parallel BFS in MapReduce</vt:lpstr>
      <vt:lpstr>Problems with MapReduce</vt:lpstr>
      <vt:lpstr>MapAbuse: Iterative MapReduce</vt:lpstr>
      <vt:lpstr>MapAbuse: Iterative MapReduce</vt:lpstr>
      <vt:lpstr>Pregel Model</vt:lpstr>
      <vt:lpstr>Computation Model</vt:lpstr>
      <vt:lpstr>Computation Model</vt:lpstr>
      <vt:lpstr>Computation Model</vt:lpstr>
      <vt:lpstr>Intermission</vt:lpstr>
      <vt:lpstr>Example: SSSP – Parallel BFS in Pregel</vt:lpstr>
      <vt:lpstr>Example: SSSP – Parallel BFS in Pregel</vt:lpstr>
      <vt:lpstr>Example: SSSP – Parallel BFS in Pregel</vt:lpstr>
      <vt:lpstr>Example: SSSP – Parallel BFS in Pregel</vt:lpstr>
      <vt:lpstr>Example: SSSP – Parallel BFS in Pregel</vt:lpstr>
      <vt:lpstr>Example: SSSP – Parallel BFS in Pregel</vt:lpstr>
      <vt:lpstr>Example: SSSP – Parallel BFS in Pregel</vt:lpstr>
      <vt:lpstr>Example: SSSP – Parallel BFS in Pregel</vt:lpstr>
      <vt:lpstr>Example: SSSP – Parallel BFS in Pregel</vt:lpstr>
      <vt:lpstr>C++ API</vt:lpstr>
      <vt:lpstr>Example: Vertex Class for SSSP</vt:lpstr>
      <vt:lpstr>System Design</vt:lpstr>
      <vt:lpstr>Execution of a Pregel Program</vt:lpstr>
      <vt:lpstr>Fault Tolerance</vt:lpstr>
      <vt:lpstr>Experiments</vt:lpstr>
      <vt:lpstr>Experiments</vt:lpstr>
      <vt:lpstr>Experiments</vt:lpstr>
      <vt:lpstr>Experiments</vt:lpstr>
      <vt:lpstr>Differences from MapReduce</vt:lpstr>
      <vt:lpstr>MapReduce vs Graph Processing</vt:lpstr>
      <vt:lpstr>MapReduce vs Graph Processing (2)</vt:lpstr>
      <vt:lpstr>Backup Slides</vt:lpstr>
      <vt:lpstr>Pregel vs GraphLab</vt:lpstr>
      <vt:lpstr>Pregel vs GraphLab (2)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Verma</dc:creator>
  <cp:lastModifiedBy>Abhishek Verma</cp:lastModifiedBy>
  <cp:revision>65</cp:revision>
  <dcterms:created xsi:type="dcterms:W3CDTF">2012-11-28T22:03:31Z</dcterms:created>
  <dcterms:modified xsi:type="dcterms:W3CDTF">2012-12-04T19:38:42Z</dcterms:modified>
</cp:coreProperties>
</file>