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61" r:id="rId3"/>
    <p:sldId id="262" r:id="rId4"/>
    <p:sldId id="263" r:id="rId5"/>
    <p:sldId id="269" r:id="rId6"/>
    <p:sldId id="270"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0DA54-E282-4686-B5E3-A48422BC57D1}">
          <p14:sldIdLst>
            <p14:sldId id="260"/>
            <p14:sldId id="261"/>
            <p14:sldId id="262"/>
            <p14:sldId id="263"/>
            <p14:sldId id="269"/>
            <p14:sldId id="270"/>
            <p14:sldId id="264"/>
            <p14:sldId id="265"/>
            <p14:sldId id="266"/>
            <p14:sldId id="267"/>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74"/>
  </p:normalViewPr>
  <p:slideViewPr>
    <p:cSldViewPr snapToGrid="0" snapToObjects="1">
      <p:cViewPr varScale="1">
        <p:scale>
          <a:sx n="86" d="100"/>
          <a:sy n="86" d="100"/>
        </p:scale>
        <p:origin x="422"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AAA6-4117-4992-859F-BAA0EB4FC72C}"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EC46-0A82-4490-B060-7233CBE1483F}" type="slidenum">
              <a:rPr lang="en-US" smtClean="0"/>
              <a:t>‹#›</a:t>
            </a:fld>
            <a:endParaRPr lang="en-US"/>
          </a:p>
        </p:txBody>
      </p:sp>
    </p:spTree>
    <p:extLst>
      <p:ext uri="{BB962C8B-B14F-4D97-AF65-F5344CB8AC3E}">
        <p14:creationId xmlns:p14="http://schemas.microsoft.com/office/powerpoint/2010/main" val="9376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F64A208-0694-964E-93B1-EAF2C4DF2BA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4241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5560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86453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091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Lato"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7074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64A208-0694-964E-93B1-EAF2C4DF2BA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7700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1884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2594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3" name="Footer Placeholder 2"/>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11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Lato" panose="020F0502020204030203" pitchFamily="34" charset="0"/>
              </a:defRPr>
            </a:lvl1pPr>
            <a:lvl2pPr>
              <a:defRPr sz="2800">
                <a:latin typeface="Lato" panose="020F0502020204030203" pitchFamily="34" charset="0"/>
              </a:defRPr>
            </a:lvl2pPr>
            <a:lvl3pPr>
              <a:defRPr sz="2400">
                <a:latin typeface="Lato" panose="020F0502020204030203" pitchFamily="34" charset="0"/>
              </a:defRPr>
            </a:lvl3pPr>
            <a:lvl4pPr>
              <a:defRPr sz="2000">
                <a:latin typeface="Lato" panose="020F0502020204030203" pitchFamily="34" charset="0"/>
              </a:defRPr>
            </a:lvl4pPr>
            <a:lvl5pPr>
              <a:defRPr sz="2000">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20532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12/4/2018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92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A208-0694-964E-93B1-EAF2C4DF2BAD}" type="datetimeFigureOut">
              <a:rPr lang="en-US" smtClean="0"/>
              <a:t>12/4/2018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4241-18B8-5046-A9FC-AB90B7CAF4A2}" type="slidenum">
              <a:rPr lang="en-US" smtClean="0"/>
              <a:t>‹#›</a:t>
            </a:fld>
            <a:endParaRPr lang="en-US"/>
          </a:p>
        </p:txBody>
      </p:sp>
    </p:spTree>
    <p:extLst>
      <p:ext uri="{BB962C8B-B14F-4D97-AF65-F5344CB8AC3E}">
        <p14:creationId xmlns:p14="http://schemas.microsoft.com/office/powerpoint/2010/main" val="155151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Practice Exam 3</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418: Interactive Computer Graphics</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a:p>
            <a:endParaRPr lang="en-US" dirty="0">
              <a:solidFill>
                <a:schemeClr val="bg1">
                  <a:lumMod val="75000"/>
                </a:schemeClr>
              </a:solidFill>
              <a:latin typeface="Lato Medium" charset="0"/>
              <a:ea typeface="Lato Medium" charset="0"/>
              <a:cs typeface="Lato Medium" charset="0"/>
            </a:endParaRPr>
          </a:p>
        </p:txBody>
      </p:sp>
    </p:spTree>
    <p:extLst>
      <p:ext uri="{BB962C8B-B14F-4D97-AF65-F5344CB8AC3E}">
        <p14:creationId xmlns:p14="http://schemas.microsoft.com/office/powerpoint/2010/main" val="932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B46F-1A1B-49D0-B90B-6B850320A9BA}"/>
              </a:ext>
            </a:extLst>
          </p:cNvPr>
          <p:cNvSpPr>
            <a:spLocks noGrp="1"/>
          </p:cNvSpPr>
          <p:nvPr>
            <p:ph type="title"/>
          </p:nvPr>
        </p:nvSpPr>
        <p:spPr/>
        <p:txBody>
          <a:bodyPr/>
          <a:lstStyle/>
          <a:p>
            <a:r>
              <a:rPr lang="en-US" dirty="0" err="1"/>
              <a:t>Catmull</a:t>
            </a:r>
            <a:r>
              <a:rPr lang="en-US" dirty="0"/>
              <a:t>-Clark </a:t>
            </a:r>
            <a:r>
              <a:rPr lang="en-US" dirty="0" err="1"/>
              <a:t>Subdvision</a:t>
            </a:r>
            <a:r>
              <a:rPr lang="en-US" dirty="0"/>
              <a:t> Polygon Counts 1</a:t>
            </a:r>
          </a:p>
        </p:txBody>
      </p:sp>
      <p:sp>
        <p:nvSpPr>
          <p:cNvPr id="3" name="Content Placeholder 2">
            <a:extLst>
              <a:ext uri="{FF2B5EF4-FFF2-40B4-BE49-F238E27FC236}">
                <a16:creationId xmlns:a16="http://schemas.microsoft.com/office/drawing/2014/main" id="{09A14267-1C8C-4CDC-AA0F-C5A088D2FCA2}"/>
              </a:ext>
            </a:extLst>
          </p:cNvPr>
          <p:cNvSpPr>
            <a:spLocks noGrp="1"/>
          </p:cNvSpPr>
          <p:nvPr>
            <p:ph idx="1"/>
          </p:nvPr>
        </p:nvSpPr>
        <p:spPr/>
        <p:txBody>
          <a:bodyPr/>
          <a:lstStyle/>
          <a:p>
            <a:r>
              <a:rPr lang="en-US" b="1" dirty="0"/>
              <a:t>Suppose we start with a cube modeled by a mesh of 6 quadrilaterals. </a:t>
            </a:r>
            <a:r>
              <a:rPr lang="en-US" b="1" dirty="0" err="1"/>
              <a:t>Catmull</a:t>
            </a:r>
            <a:r>
              <a:rPr lang="en-US" b="1" dirty="0"/>
              <a:t>-Clark subdivision </a:t>
            </a:r>
            <a:r>
              <a:rPr lang="en-US" b="1" dirty="0" err="1"/>
              <a:t>applirf</a:t>
            </a:r>
            <a:r>
              <a:rPr lang="en-US" b="1" dirty="0"/>
              <a:t> subdivision to the entire mesh 3 times, how many quads?</a:t>
            </a:r>
          </a:p>
          <a:p>
            <a:r>
              <a:rPr lang="en-US" dirty="0"/>
              <a:t>Starting with one quad, quadrupling N times yields, 4^N,</a:t>
            </a:r>
          </a:p>
          <a:p>
            <a:r>
              <a:rPr lang="en-US" dirty="0"/>
              <a:t>How many faces did we start with, say M.</a:t>
            </a:r>
          </a:p>
          <a:p>
            <a:r>
              <a:rPr lang="en-US" dirty="0"/>
              <a:t>M * (4 ^ N) </a:t>
            </a:r>
          </a:p>
          <a:p>
            <a:r>
              <a:rPr lang="en-US" dirty="0"/>
              <a:t>6*(4^3) = 6 * 64 = 384</a:t>
            </a:r>
          </a:p>
        </p:txBody>
      </p:sp>
    </p:spTree>
    <p:extLst>
      <p:ext uri="{BB962C8B-B14F-4D97-AF65-F5344CB8AC3E}">
        <p14:creationId xmlns:p14="http://schemas.microsoft.com/office/powerpoint/2010/main" val="290072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AD96-C72D-4D10-A40E-17B8278B9646}"/>
              </a:ext>
            </a:extLst>
          </p:cNvPr>
          <p:cNvSpPr>
            <a:spLocks noGrp="1"/>
          </p:cNvSpPr>
          <p:nvPr>
            <p:ph type="title"/>
          </p:nvPr>
        </p:nvSpPr>
        <p:spPr/>
        <p:txBody>
          <a:bodyPr/>
          <a:lstStyle/>
          <a:p>
            <a:r>
              <a:rPr lang="en-US" dirty="0"/>
              <a:t>Quaternions</a:t>
            </a:r>
          </a:p>
        </p:txBody>
      </p:sp>
      <p:sp>
        <p:nvSpPr>
          <p:cNvPr id="3" name="Content Placeholder 2">
            <a:extLst>
              <a:ext uri="{FF2B5EF4-FFF2-40B4-BE49-F238E27FC236}">
                <a16:creationId xmlns:a16="http://schemas.microsoft.com/office/drawing/2014/main" id="{13A33FCB-5985-4819-BB9D-A75B0AAC0D65}"/>
              </a:ext>
            </a:extLst>
          </p:cNvPr>
          <p:cNvSpPr>
            <a:spLocks noGrp="1"/>
          </p:cNvSpPr>
          <p:nvPr>
            <p:ph idx="1"/>
          </p:nvPr>
        </p:nvSpPr>
        <p:spPr/>
        <p:txBody>
          <a:bodyPr>
            <a:normAutofit lnSpcReduction="10000"/>
          </a:bodyPr>
          <a:lstStyle/>
          <a:p>
            <a:r>
              <a:rPr lang="en-US" b="1" dirty="0"/>
              <a:t>Which of the following is NOT true of quaternions?</a:t>
            </a:r>
          </a:p>
          <a:p>
            <a:pPr lvl="1"/>
            <a:r>
              <a:rPr lang="en-US" dirty="0"/>
              <a:t>Concatenating two rotations represented as quaternions requires a single quaternion multiplication.</a:t>
            </a:r>
          </a:p>
          <a:p>
            <a:pPr lvl="2"/>
            <a:r>
              <a:rPr lang="en-US" dirty="0"/>
              <a:t>Definitely true (review literature, a little complicated of a proof). </a:t>
            </a:r>
          </a:p>
          <a:p>
            <a:pPr lvl="1"/>
            <a:r>
              <a:rPr lang="en-US" dirty="0"/>
              <a:t>Transforming a point with a quaternion requires 2 quaternion multiplications.</a:t>
            </a:r>
          </a:p>
          <a:p>
            <a:pPr lvl="2"/>
            <a:r>
              <a:rPr lang="en-US" dirty="0"/>
              <a:t>True, the equation, p=</a:t>
            </a:r>
            <a:r>
              <a:rPr lang="en-US" dirty="0" err="1"/>
              <a:t>q∗vq</a:t>
            </a:r>
            <a:r>
              <a:rPr lang="en-US" dirty="0"/>
              <a:t>, (where q* is the conjugate quaternion) is used to transform a point or vector, so there are </a:t>
            </a:r>
            <a:r>
              <a:rPr lang="en-US"/>
              <a:t>two multiplies.</a:t>
            </a:r>
            <a:endParaRPr lang="en-US" dirty="0"/>
          </a:p>
          <a:p>
            <a:pPr lvl="1"/>
            <a:r>
              <a:rPr lang="en-US" dirty="0"/>
              <a:t>Any 3D rotation matrix can be represented by a quaternion.</a:t>
            </a:r>
          </a:p>
          <a:p>
            <a:pPr lvl="2"/>
            <a:r>
              <a:rPr lang="en-US" dirty="0"/>
              <a:t>Definitely true, there is a general conversion operator.</a:t>
            </a:r>
          </a:p>
          <a:p>
            <a:pPr lvl="1"/>
            <a:r>
              <a:rPr lang="en-US" dirty="0"/>
              <a:t>A single quaternion can describe a rotation around any of the X, Y, or Z axes but not around an arbitrary axis.</a:t>
            </a:r>
          </a:p>
          <a:p>
            <a:pPr lvl="2"/>
            <a:r>
              <a:rPr lang="en-US" dirty="0"/>
              <a:t>Definitely not true, a matrix can, and thus a quaternion can.</a:t>
            </a:r>
          </a:p>
        </p:txBody>
      </p:sp>
    </p:spTree>
    <p:extLst>
      <p:ext uri="{BB962C8B-B14F-4D97-AF65-F5344CB8AC3E}">
        <p14:creationId xmlns:p14="http://schemas.microsoft.com/office/powerpoint/2010/main" val="235230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DADD-9927-486C-8CE7-1BC34E9E4287}"/>
              </a:ext>
            </a:extLst>
          </p:cNvPr>
          <p:cNvSpPr>
            <a:spLocks noGrp="1"/>
          </p:cNvSpPr>
          <p:nvPr>
            <p:ph type="title"/>
          </p:nvPr>
        </p:nvSpPr>
        <p:spPr/>
        <p:txBody>
          <a:bodyPr/>
          <a:lstStyle/>
          <a:p>
            <a:r>
              <a:rPr lang="en-US" dirty="0"/>
              <a:t>The de </a:t>
            </a:r>
            <a:r>
              <a:rPr lang="en-US" dirty="0" err="1"/>
              <a:t>Casteljau</a:t>
            </a:r>
            <a:r>
              <a:rPr lang="en-US" dirty="0"/>
              <a:t>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5E86C4-23F8-48A2-A942-527DB58BA403}"/>
                  </a:ext>
                </a:extLst>
              </p:cNvPr>
              <p:cNvSpPr>
                <a:spLocks noGrp="1"/>
              </p:cNvSpPr>
              <p:nvPr>
                <p:ph idx="1"/>
              </p:nvPr>
            </p:nvSpPr>
            <p:spPr/>
            <p:txBody>
              <a:bodyPr>
                <a:normAutofit fontScale="92500" lnSpcReduction="20000"/>
              </a:bodyPr>
              <a:lstStyle/>
              <a:p>
                <a:r>
                  <a:rPr lang="en-US" b="1" dirty="0"/>
                  <a:t>b</a:t>
                </a:r>
                <a:r>
                  <a:rPr lang="en-US" b="1" baseline="-25000" dirty="0"/>
                  <a:t>0</a:t>
                </a:r>
                <a:r>
                  <a:rPr lang="en-US" b="1" dirty="0"/>
                  <a:t>=(-8,8), b</a:t>
                </a:r>
                <a:r>
                  <a:rPr lang="en-US" b="1" baseline="-25000" dirty="0"/>
                  <a:t>1</a:t>
                </a:r>
                <a:r>
                  <a:rPr lang="en-US" b="1" dirty="0"/>
                  <a:t>=(-4,-8), b</a:t>
                </a:r>
                <a:r>
                  <a:rPr lang="en-US" b="1" baseline="-25000" dirty="0"/>
                  <a:t>2</a:t>
                </a:r>
                <a:r>
                  <a:rPr lang="en-US" b="1" dirty="0"/>
                  <a:t>=(4,8), b</a:t>
                </a:r>
                <a:r>
                  <a:rPr lang="en-US" b="1" baseline="-25000" dirty="0"/>
                  <a:t>3</a:t>
                </a:r>
                <a:r>
                  <a:rPr lang="en-US" b="1" dirty="0"/>
                  <a:t>=(8,-8)</a:t>
                </a:r>
              </a:p>
              <a:p>
                <a:r>
                  <a:rPr lang="en-US" b="1" dirty="0"/>
                  <a:t>Given 4 control points, generate position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𝒃</m:t>
                        </m:r>
                      </m:e>
                      <m:sub>
                        <m:r>
                          <a:rPr lang="en-US" b="1" i="1" smtClean="0">
                            <a:latin typeface="Cambria Math" panose="02040503050406030204" pitchFamily="18" charset="0"/>
                          </a:rPr>
                          <m:t>𝟎</m:t>
                        </m:r>
                      </m:sub>
                      <m:sup>
                        <m:r>
                          <a:rPr lang="en-US" b="1" i="1" smtClean="0">
                            <a:latin typeface="Cambria Math" panose="02040503050406030204" pitchFamily="18" charset="0"/>
                          </a:rPr>
                          <m:t>𝟐</m:t>
                        </m:r>
                      </m:sup>
                    </m:sSubSup>
                  </m:oMath>
                </a14:m>
                <a:endParaRPr lang="en-US" b="1" dirty="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0</m:t>
                        </m:r>
                      </m:sub>
                      <m:sup>
                        <m:r>
                          <a:rPr lang="en-US" b="0" i="1" smtClean="0">
                            <a:latin typeface="Cambria Math" panose="02040503050406030204" pitchFamily="18" charset="0"/>
                          </a:rPr>
                          <m:t>1</m:t>
                        </m:r>
                      </m:sup>
                    </m:sSubSup>
                  </m:oMath>
                </a14:m>
                <a:r>
                  <a:rPr lang="en-US" dirty="0"/>
                  <a:t> = lerp(t=.25, b</a:t>
                </a:r>
                <a:r>
                  <a:rPr lang="en-US" baseline="-25000" dirty="0"/>
                  <a:t>0,</a:t>
                </a:r>
                <a:r>
                  <a:rPr lang="en-US" dirty="0"/>
                  <a:t> b</a:t>
                </a:r>
                <a:r>
                  <a:rPr lang="en-US" baseline="-25000" dirty="0"/>
                  <a:t>1</a:t>
                </a:r>
                <a:r>
                  <a:rPr lang="en-US" dirty="0"/>
                  <a:t>)</a:t>
                </a:r>
              </a:p>
              <a:p>
                <a:r>
                  <a:rPr lang="en-US" dirty="0"/>
                  <a:t>lerp(</a:t>
                </a:r>
                <a:r>
                  <a:rPr lang="en-US" dirty="0" err="1"/>
                  <a:t>t,a,b</a:t>
                </a:r>
                <a:r>
                  <a:rPr lang="en-US" dirty="0"/>
                  <a:t>) = a*(1-t) + b*t</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0</m:t>
                        </m:r>
                      </m:sub>
                      <m:sup>
                        <m:r>
                          <a:rPr lang="en-US" i="1">
                            <a:latin typeface="Cambria Math" panose="02040503050406030204" pitchFamily="18" charset="0"/>
                          </a:rPr>
                          <m:t>1</m:t>
                        </m:r>
                      </m:sup>
                    </m:sSubSup>
                  </m:oMath>
                </a14:m>
                <a:r>
                  <a:rPr lang="en-US" dirty="0"/>
                  <a:t> = (-7,4) = (-8,8)*(1-.25)) + (-4,-8)*0.25</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b="0" i="1" smtClean="0">
                            <a:latin typeface="Cambria Math" panose="02040503050406030204" pitchFamily="18" charset="0"/>
                          </a:rPr>
                          <m:t>1</m:t>
                        </m:r>
                      </m:sub>
                      <m:sup>
                        <m:r>
                          <a:rPr lang="en-US" i="1">
                            <a:latin typeface="Cambria Math" panose="02040503050406030204" pitchFamily="18" charset="0"/>
                          </a:rPr>
                          <m:t>1</m:t>
                        </m:r>
                      </m:sup>
                    </m:sSubSup>
                  </m:oMath>
                </a14:m>
                <a:r>
                  <a:rPr lang="en-US" dirty="0"/>
                  <a:t> = lerp(t=.25, b</a:t>
                </a:r>
                <a:r>
                  <a:rPr lang="en-US" baseline="-25000" dirty="0"/>
                  <a:t>1,</a:t>
                </a:r>
                <a:r>
                  <a:rPr lang="en-US" dirty="0"/>
                  <a:t> b</a:t>
                </a:r>
                <a:r>
                  <a:rPr lang="en-US" baseline="-25000" dirty="0"/>
                  <a:t>2</a:t>
                </a:r>
                <a:r>
                  <a:rPr lang="en-US" dirty="0"/>
                  <a:t>)</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b="0" i="1" smtClean="0">
                            <a:latin typeface="Cambria Math" panose="02040503050406030204" pitchFamily="18" charset="0"/>
                          </a:rPr>
                          <m:t>1</m:t>
                        </m:r>
                      </m:sub>
                      <m:sup>
                        <m:r>
                          <a:rPr lang="en-US" i="1">
                            <a:latin typeface="Cambria Math" panose="02040503050406030204" pitchFamily="18" charset="0"/>
                          </a:rPr>
                          <m:t>1</m:t>
                        </m:r>
                      </m:sup>
                    </m:sSubSup>
                  </m:oMath>
                </a14:m>
                <a:r>
                  <a:rPr lang="en-US" dirty="0"/>
                  <a:t> = (-2,-4) = (-4,-8)*(1-.25)) + (4,8)*0.25</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oMath>
                </a14:m>
                <a:r>
                  <a:rPr lang="en-US" dirty="0"/>
                  <a:t> = lerp(t=.25,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0</m:t>
                        </m:r>
                      </m:sub>
                      <m:sup>
                        <m:r>
                          <a:rPr lang="en-US" i="1">
                            <a:latin typeface="Cambria Math" panose="02040503050406030204" pitchFamily="18" charset="0"/>
                          </a:rPr>
                          <m:t>1</m:t>
                        </m:r>
                      </m:sup>
                    </m:sSubSup>
                  </m:oMath>
                </a14:m>
                <a:r>
                  <a:rPr lang="en-US" baseline="-25000" dirty="0"/>
                  <a:t>,</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1</m:t>
                        </m:r>
                      </m:sub>
                      <m:sup>
                        <m:r>
                          <a:rPr lang="en-US" i="1">
                            <a:latin typeface="Cambria Math" panose="02040503050406030204" pitchFamily="18" charset="0"/>
                          </a:rPr>
                          <m:t>1</m:t>
                        </m:r>
                      </m:sup>
                    </m:sSubSup>
                  </m:oMath>
                </a14:m>
                <a:r>
                  <a:rPr lang="en-US" dirty="0"/>
                  <a:t>)</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oMath>
                </a14:m>
                <a:r>
                  <a:rPr lang="en-US" dirty="0"/>
                  <a:t> = (-7,4)*(1-.25)) + (-2,-4)*0.25</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0</m:t>
                        </m:r>
                      </m:sub>
                      <m:sup>
                        <m:r>
                          <a:rPr lang="en-US" i="1">
                            <a:latin typeface="Cambria Math" panose="02040503050406030204" pitchFamily="18" charset="0"/>
                          </a:rPr>
                          <m:t>2</m:t>
                        </m:r>
                      </m:sup>
                    </m:sSubSup>
                  </m:oMath>
                </a14:m>
                <a:r>
                  <a:rPr lang="en-US" dirty="0"/>
                  <a:t> = (-7*(3/4) + -2*(1/4), 4*.75 + -4*.25) =&gt; ((-23/4), 2) </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025E86C4-23F8-48A2-A942-527DB58BA403}"/>
                  </a:ext>
                </a:extLst>
              </p:cNvPr>
              <p:cNvSpPr>
                <a:spLocks noGrp="1" noRot="1" noChangeAspect="1" noMove="1" noResize="1" noEditPoints="1" noAdjustHandles="1" noChangeArrowheads="1" noChangeShapeType="1" noTextEdit="1"/>
              </p:cNvSpPr>
              <p:nvPr>
                <p:ph idx="1"/>
              </p:nvPr>
            </p:nvSpPr>
            <p:spPr>
              <a:blipFill>
                <a:blip r:embed="rId2"/>
                <a:stretch>
                  <a:fillRect l="-928" t="-392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99DA17D-68E6-4EBA-B7CB-4EE667B7D8F1}"/>
              </a:ext>
            </a:extLst>
          </p:cNvPr>
          <p:cNvPicPr>
            <a:picLocks noChangeAspect="1"/>
          </p:cNvPicPr>
          <p:nvPr/>
        </p:nvPicPr>
        <p:blipFill>
          <a:blip r:embed="rId3"/>
          <a:stretch>
            <a:fillRect/>
          </a:stretch>
        </p:blipFill>
        <p:spPr>
          <a:xfrm>
            <a:off x="8471042" y="1825625"/>
            <a:ext cx="2533650" cy="1828800"/>
          </a:xfrm>
          <a:prstGeom prst="rect">
            <a:avLst/>
          </a:prstGeom>
        </p:spPr>
      </p:pic>
    </p:spTree>
    <p:extLst>
      <p:ext uri="{BB962C8B-B14F-4D97-AF65-F5344CB8AC3E}">
        <p14:creationId xmlns:p14="http://schemas.microsoft.com/office/powerpoint/2010/main" val="147411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D06F-C617-41A2-9F04-CB1226205F65}"/>
              </a:ext>
            </a:extLst>
          </p:cNvPr>
          <p:cNvSpPr>
            <a:spLocks noGrp="1"/>
          </p:cNvSpPr>
          <p:nvPr>
            <p:ph type="title"/>
          </p:nvPr>
        </p:nvSpPr>
        <p:spPr/>
        <p:txBody>
          <a:bodyPr/>
          <a:lstStyle/>
          <a:p>
            <a:r>
              <a:rPr lang="en-US" dirty="0"/>
              <a:t>Bezier properties</a:t>
            </a:r>
          </a:p>
        </p:txBody>
      </p:sp>
      <p:sp>
        <p:nvSpPr>
          <p:cNvPr id="3" name="Content Placeholder 2">
            <a:extLst>
              <a:ext uri="{FF2B5EF4-FFF2-40B4-BE49-F238E27FC236}">
                <a16:creationId xmlns:a16="http://schemas.microsoft.com/office/drawing/2014/main" id="{AC257150-0F66-448A-8B92-B3403C08AA40}"/>
              </a:ext>
            </a:extLst>
          </p:cNvPr>
          <p:cNvSpPr>
            <a:spLocks noGrp="1"/>
          </p:cNvSpPr>
          <p:nvPr>
            <p:ph idx="1"/>
          </p:nvPr>
        </p:nvSpPr>
        <p:spPr/>
        <p:txBody>
          <a:bodyPr/>
          <a:lstStyle/>
          <a:p>
            <a:r>
              <a:rPr lang="en-US" b="1" dirty="0"/>
              <a:t>Suppose you have a 2D Bezier curve defined by the control points b</a:t>
            </a:r>
            <a:r>
              <a:rPr lang="en-US" b="1" baseline="-25000" dirty="0"/>
              <a:t>0</a:t>
            </a:r>
            <a:r>
              <a:rPr lang="en-US" b="1" dirty="0"/>
              <a:t>, b</a:t>
            </a:r>
            <a:r>
              <a:rPr lang="en-US" b="1" baseline="-25000" dirty="0"/>
              <a:t>1</a:t>
            </a:r>
            <a:r>
              <a:rPr lang="en-US" b="1" dirty="0"/>
              <a:t>, and b</a:t>
            </a:r>
            <a:r>
              <a:rPr lang="en-US" b="1" baseline="-25000" dirty="0"/>
              <a:t>2</a:t>
            </a:r>
            <a:r>
              <a:rPr lang="en-US" b="1" dirty="0"/>
              <a:t>. Which of the follow is NOT true of that curve?</a:t>
            </a:r>
          </a:p>
          <a:p>
            <a:pPr lvl="1"/>
            <a:r>
              <a:rPr lang="en-US" dirty="0"/>
              <a:t>Changing the order to b2, b1,b0, wouldn’t change the points which the curve goes through, nor the midpoint, so, true.</a:t>
            </a:r>
          </a:p>
          <a:p>
            <a:pPr lvl="1"/>
            <a:r>
              <a:rPr lang="en-US" dirty="0"/>
              <a:t>Bezier curves always pass through the first and last points, so, definitely true.</a:t>
            </a:r>
          </a:p>
          <a:p>
            <a:pPr lvl="1"/>
            <a:r>
              <a:rPr lang="en-US" dirty="0"/>
              <a:t>It is indeed bounded by the control points, true</a:t>
            </a:r>
          </a:p>
          <a:p>
            <a:pPr lvl="1"/>
            <a:r>
              <a:rPr lang="en-US" dirty="0"/>
              <a:t>3 Points defines a quadratic, so, definitely not true</a:t>
            </a:r>
          </a:p>
          <a:p>
            <a:endParaRPr lang="en-US" dirty="0"/>
          </a:p>
        </p:txBody>
      </p:sp>
    </p:spTree>
    <p:extLst>
      <p:ext uri="{BB962C8B-B14F-4D97-AF65-F5344CB8AC3E}">
        <p14:creationId xmlns:p14="http://schemas.microsoft.com/office/powerpoint/2010/main" val="30441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FEC0-80CB-4579-905C-65A214701530}"/>
              </a:ext>
            </a:extLst>
          </p:cNvPr>
          <p:cNvSpPr>
            <a:spLocks noGrp="1"/>
          </p:cNvSpPr>
          <p:nvPr>
            <p:ph type="title"/>
          </p:nvPr>
        </p:nvSpPr>
        <p:spPr/>
        <p:txBody>
          <a:bodyPr/>
          <a:lstStyle/>
          <a:p>
            <a:r>
              <a:rPr lang="en-US" dirty="0"/>
              <a:t> Half Edge Data Structure 1</a:t>
            </a:r>
          </a:p>
        </p:txBody>
      </p:sp>
      <p:sp>
        <p:nvSpPr>
          <p:cNvPr id="4" name="Rectangle 3">
            <a:extLst>
              <a:ext uri="{FF2B5EF4-FFF2-40B4-BE49-F238E27FC236}">
                <a16:creationId xmlns:a16="http://schemas.microsoft.com/office/drawing/2014/main" id="{14B2C0C6-C40F-495F-938C-17385CAD3705}"/>
              </a:ext>
            </a:extLst>
          </p:cNvPr>
          <p:cNvSpPr/>
          <p:nvPr/>
        </p:nvSpPr>
        <p:spPr>
          <a:xfrm>
            <a:off x="4742328" y="3244334"/>
            <a:ext cx="2707344" cy="369332"/>
          </a:xfrm>
          <a:prstGeom prst="rect">
            <a:avLst/>
          </a:prstGeom>
        </p:spPr>
        <p:txBody>
          <a:bodyPr wrap="none">
            <a:spAutoFit/>
          </a:bodyPr>
          <a:lstStyle/>
          <a:p>
            <a:r>
              <a:rPr lang="en-US" dirty="0">
                <a:solidFill>
                  <a:srgbClr val="FFFFFF"/>
                </a:solidFill>
                <a:latin typeface="-apple-system"/>
              </a:rPr>
              <a:t> Half Edge Data Structure 1</a:t>
            </a:r>
            <a:endParaRPr lang="en-US" dirty="0"/>
          </a:p>
        </p:txBody>
      </p:sp>
      <p:sp>
        <p:nvSpPr>
          <p:cNvPr id="8" name="Content Placeholder 7">
            <a:extLst>
              <a:ext uri="{FF2B5EF4-FFF2-40B4-BE49-F238E27FC236}">
                <a16:creationId xmlns:a16="http://schemas.microsoft.com/office/drawing/2014/main" id="{EEAA4F71-8EB2-408E-B2FB-02C676D5DF3C}"/>
              </a:ext>
            </a:extLst>
          </p:cNvPr>
          <p:cNvSpPr>
            <a:spLocks noGrp="1"/>
          </p:cNvSpPr>
          <p:nvPr>
            <p:ph idx="1"/>
          </p:nvPr>
        </p:nvSpPr>
        <p:spPr>
          <a:xfrm>
            <a:off x="838200" y="1825625"/>
            <a:ext cx="10515600" cy="4351338"/>
          </a:xfrm>
        </p:spPr>
        <p:txBody>
          <a:bodyPr/>
          <a:lstStyle/>
          <a:p>
            <a:r>
              <a:rPr lang="en-US" b="1" dirty="0"/>
              <a:t>Finding the four vertices found in O(1)</a:t>
            </a:r>
          </a:p>
          <a:p>
            <a:r>
              <a:rPr lang="en-US" b="1" dirty="0"/>
              <a:t>How?</a:t>
            </a:r>
          </a:p>
          <a:p>
            <a:r>
              <a:rPr lang="en-US" dirty="0"/>
              <a:t>V_s = </a:t>
            </a:r>
            <a:r>
              <a:rPr lang="en-US" dirty="0" err="1"/>
              <a:t>e.opp</a:t>
            </a:r>
            <a:r>
              <a:rPr lang="en-US" dirty="0"/>
              <a:t>-&gt;end;</a:t>
            </a:r>
          </a:p>
          <a:p>
            <a:r>
              <a:rPr lang="en-US" dirty="0" err="1"/>
              <a:t>V_t</a:t>
            </a:r>
            <a:r>
              <a:rPr lang="en-US" dirty="0"/>
              <a:t> = </a:t>
            </a:r>
            <a:r>
              <a:rPr lang="en-US" dirty="0" err="1"/>
              <a:t>e.end</a:t>
            </a:r>
            <a:r>
              <a:rPr lang="en-US" dirty="0"/>
              <a:t>;</a:t>
            </a:r>
          </a:p>
          <a:p>
            <a:r>
              <a:rPr lang="en-US" dirty="0" err="1"/>
              <a:t>V_l</a:t>
            </a:r>
            <a:r>
              <a:rPr lang="en-US" dirty="0"/>
              <a:t> = </a:t>
            </a:r>
            <a:r>
              <a:rPr lang="en-US" dirty="0" err="1"/>
              <a:t>e.next</a:t>
            </a:r>
            <a:r>
              <a:rPr lang="en-US" dirty="0"/>
              <a:t>-&gt;end;</a:t>
            </a:r>
          </a:p>
          <a:p>
            <a:r>
              <a:rPr lang="en-US" dirty="0" err="1"/>
              <a:t>V_r</a:t>
            </a:r>
            <a:r>
              <a:rPr lang="en-US" dirty="0"/>
              <a:t> = </a:t>
            </a:r>
            <a:r>
              <a:rPr lang="en-US" dirty="0" err="1"/>
              <a:t>e.opp</a:t>
            </a:r>
            <a:r>
              <a:rPr lang="en-US" dirty="0"/>
              <a:t>-&gt;next-&gt;end;</a:t>
            </a:r>
          </a:p>
        </p:txBody>
      </p:sp>
      <p:pic>
        <p:nvPicPr>
          <p:cNvPr id="9" name="Content Placeholder 6">
            <a:extLst>
              <a:ext uri="{FF2B5EF4-FFF2-40B4-BE49-F238E27FC236}">
                <a16:creationId xmlns:a16="http://schemas.microsoft.com/office/drawing/2014/main" id="{9E738CE3-6DB5-4379-8BD5-D327D0952377}"/>
              </a:ext>
            </a:extLst>
          </p:cNvPr>
          <p:cNvPicPr>
            <a:picLocks noChangeAspect="1"/>
          </p:cNvPicPr>
          <p:nvPr/>
        </p:nvPicPr>
        <p:blipFill>
          <a:blip r:embed="rId2"/>
          <a:stretch>
            <a:fillRect/>
          </a:stretch>
        </p:blipFill>
        <p:spPr>
          <a:xfrm>
            <a:off x="7791450" y="3019425"/>
            <a:ext cx="3562350" cy="3838575"/>
          </a:xfrm>
          <a:prstGeom prst="rect">
            <a:avLst/>
          </a:prstGeom>
        </p:spPr>
      </p:pic>
      <p:pic>
        <p:nvPicPr>
          <p:cNvPr id="11" name="Picture 10">
            <a:extLst>
              <a:ext uri="{FF2B5EF4-FFF2-40B4-BE49-F238E27FC236}">
                <a16:creationId xmlns:a16="http://schemas.microsoft.com/office/drawing/2014/main" id="{D1C3C059-3DAC-4140-A4C3-FD5CCF745477}"/>
              </a:ext>
            </a:extLst>
          </p:cNvPr>
          <p:cNvPicPr>
            <a:picLocks noChangeAspect="1"/>
          </p:cNvPicPr>
          <p:nvPr/>
        </p:nvPicPr>
        <p:blipFill>
          <a:blip r:embed="rId3"/>
          <a:stretch>
            <a:fillRect/>
          </a:stretch>
        </p:blipFill>
        <p:spPr>
          <a:xfrm>
            <a:off x="8563106" y="927049"/>
            <a:ext cx="2448915" cy="2208320"/>
          </a:xfrm>
          <a:prstGeom prst="rect">
            <a:avLst/>
          </a:prstGeom>
        </p:spPr>
      </p:pic>
    </p:spTree>
    <p:extLst>
      <p:ext uri="{BB962C8B-B14F-4D97-AF65-F5344CB8AC3E}">
        <p14:creationId xmlns:p14="http://schemas.microsoft.com/office/powerpoint/2010/main" val="17970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83AC-874B-487E-AD30-F4EB7B20EF80}"/>
              </a:ext>
            </a:extLst>
          </p:cNvPr>
          <p:cNvSpPr>
            <a:spLocks noGrp="1"/>
          </p:cNvSpPr>
          <p:nvPr>
            <p:ph type="title"/>
          </p:nvPr>
        </p:nvSpPr>
        <p:spPr/>
        <p:txBody>
          <a:bodyPr/>
          <a:lstStyle/>
          <a:p>
            <a:r>
              <a:rPr lang="en-US" dirty="0"/>
              <a:t>Euler Integration</a:t>
            </a:r>
          </a:p>
        </p:txBody>
      </p:sp>
      <p:sp>
        <p:nvSpPr>
          <p:cNvPr id="3" name="Content Placeholder 2">
            <a:extLst>
              <a:ext uri="{FF2B5EF4-FFF2-40B4-BE49-F238E27FC236}">
                <a16:creationId xmlns:a16="http://schemas.microsoft.com/office/drawing/2014/main" id="{04E8F6EC-F0FD-4FF3-B12B-F9791DA3037A}"/>
              </a:ext>
            </a:extLst>
          </p:cNvPr>
          <p:cNvSpPr>
            <a:spLocks noGrp="1"/>
          </p:cNvSpPr>
          <p:nvPr>
            <p:ph idx="1"/>
          </p:nvPr>
        </p:nvSpPr>
        <p:spPr/>
        <p:txBody>
          <a:bodyPr/>
          <a:lstStyle/>
          <a:p>
            <a:r>
              <a:rPr lang="en-US" b="1" dirty="0"/>
              <a:t>Suppose Euler integration is used to generate particle positions in a simple Newtonian physics particle simulation. Which of the following would be associated with larger error in the computed positions?</a:t>
            </a:r>
          </a:p>
          <a:p>
            <a:endParaRPr lang="en-US" b="1" dirty="0"/>
          </a:p>
          <a:p>
            <a:r>
              <a:rPr lang="en-US" dirty="0"/>
              <a:t>Important Concept: Euler Integration determines total distance by adding up time intervals with constant velocity.  The (incorrect) assumption is that the acceleration only changes the velocity when one of these time intervals ends</a:t>
            </a:r>
          </a:p>
        </p:txBody>
      </p:sp>
    </p:spTree>
    <p:extLst>
      <p:ext uri="{BB962C8B-B14F-4D97-AF65-F5344CB8AC3E}">
        <p14:creationId xmlns:p14="http://schemas.microsoft.com/office/powerpoint/2010/main" val="201138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B5ED-1097-4C63-BA8A-63AB96F89A5B}"/>
              </a:ext>
            </a:extLst>
          </p:cNvPr>
          <p:cNvSpPr>
            <a:spLocks noGrp="1"/>
          </p:cNvSpPr>
          <p:nvPr>
            <p:ph type="title"/>
          </p:nvPr>
        </p:nvSpPr>
        <p:spPr/>
        <p:txBody>
          <a:bodyPr/>
          <a:lstStyle/>
          <a:p>
            <a:r>
              <a:rPr lang="en-US" dirty="0"/>
              <a:t>Euler Integration</a:t>
            </a:r>
          </a:p>
        </p:txBody>
      </p:sp>
      <p:sp>
        <p:nvSpPr>
          <p:cNvPr id="3" name="Content Placeholder 2">
            <a:extLst>
              <a:ext uri="{FF2B5EF4-FFF2-40B4-BE49-F238E27FC236}">
                <a16:creationId xmlns:a16="http://schemas.microsoft.com/office/drawing/2014/main" id="{A7A216F0-5F59-456C-8FF0-3F2E370FEA02}"/>
              </a:ext>
            </a:extLst>
          </p:cNvPr>
          <p:cNvSpPr>
            <a:spLocks noGrp="1"/>
          </p:cNvSpPr>
          <p:nvPr>
            <p:ph idx="1"/>
          </p:nvPr>
        </p:nvSpPr>
        <p:spPr/>
        <p:txBody>
          <a:bodyPr>
            <a:normAutofit fontScale="92500" lnSpcReduction="20000"/>
          </a:bodyPr>
          <a:lstStyle/>
          <a:p>
            <a:r>
              <a:rPr lang="en-US" b="1" dirty="0"/>
              <a:t>A larger timestep</a:t>
            </a:r>
          </a:p>
          <a:p>
            <a:pPr lvl="1"/>
            <a:r>
              <a:rPr lang="en-US" dirty="0"/>
              <a:t>This is true because larger time steps mean the particle will be assumed to move at a constant velocity for a longer time, thus incurring more error in distance calculated from the incorrect assumption</a:t>
            </a:r>
          </a:p>
          <a:p>
            <a:r>
              <a:rPr lang="en-US" b="1" dirty="0"/>
              <a:t>A smaller timestep</a:t>
            </a:r>
          </a:p>
          <a:p>
            <a:pPr lvl="1"/>
            <a:r>
              <a:rPr lang="en-US" dirty="0"/>
              <a:t>This is not true (opposite of above)</a:t>
            </a:r>
          </a:p>
          <a:p>
            <a:r>
              <a:rPr lang="en-US" b="1" dirty="0"/>
              <a:t>Particles with larger acceleration</a:t>
            </a:r>
          </a:p>
          <a:p>
            <a:pPr lvl="1"/>
            <a:r>
              <a:rPr lang="en-US" dirty="0"/>
              <a:t>This is true because larger accelerations mean the particle’s velocity should have changed more during the time step (but it is assumed constant)</a:t>
            </a:r>
          </a:p>
          <a:p>
            <a:r>
              <a:rPr lang="en-US" b="1" dirty="0"/>
              <a:t>Both a smaller timestep and larger acceleration</a:t>
            </a:r>
          </a:p>
          <a:p>
            <a:pPr lvl="1"/>
            <a:r>
              <a:rPr lang="en-US" dirty="0"/>
              <a:t>No, because the smaller time step was not true</a:t>
            </a:r>
          </a:p>
          <a:p>
            <a:r>
              <a:rPr lang="en-US" b="1" dirty="0"/>
              <a:t>Both larger acceleration particles and a larger timestep</a:t>
            </a:r>
          </a:p>
          <a:p>
            <a:pPr lvl="1"/>
            <a:r>
              <a:rPr lang="en-US" dirty="0"/>
              <a:t>This is the final answer (both components are true)</a:t>
            </a:r>
          </a:p>
        </p:txBody>
      </p:sp>
    </p:spTree>
    <p:extLst>
      <p:ext uri="{BB962C8B-B14F-4D97-AF65-F5344CB8AC3E}">
        <p14:creationId xmlns:p14="http://schemas.microsoft.com/office/powerpoint/2010/main" val="246429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2964-CA2D-4189-9855-1C607CA6E95A}"/>
              </a:ext>
            </a:extLst>
          </p:cNvPr>
          <p:cNvSpPr>
            <a:spLocks noGrp="1"/>
          </p:cNvSpPr>
          <p:nvPr>
            <p:ph type="title"/>
          </p:nvPr>
        </p:nvSpPr>
        <p:spPr/>
        <p:txBody>
          <a:bodyPr/>
          <a:lstStyle/>
          <a:p>
            <a:r>
              <a:rPr lang="en-US" dirty="0"/>
              <a:t>Euler Angles</a:t>
            </a:r>
          </a:p>
        </p:txBody>
      </p:sp>
      <p:sp>
        <p:nvSpPr>
          <p:cNvPr id="5" name="Content Placeholder 4">
            <a:extLst>
              <a:ext uri="{FF2B5EF4-FFF2-40B4-BE49-F238E27FC236}">
                <a16:creationId xmlns:a16="http://schemas.microsoft.com/office/drawing/2014/main" id="{9C4582E1-3D96-4693-BB3D-FE1DE00C2C66}"/>
              </a:ext>
            </a:extLst>
          </p:cNvPr>
          <p:cNvSpPr>
            <a:spLocks noGrp="1"/>
          </p:cNvSpPr>
          <p:nvPr>
            <p:ph idx="1"/>
          </p:nvPr>
        </p:nvSpPr>
        <p:spPr>
          <a:xfrm>
            <a:off x="838200" y="1825625"/>
            <a:ext cx="10515600" cy="4351338"/>
          </a:xfrm>
        </p:spPr>
        <p:txBody>
          <a:bodyPr/>
          <a:lstStyle/>
          <a:p>
            <a:r>
              <a:rPr lang="en-US" b="1" dirty="0"/>
              <a:t>Changing the order of rotation can affect the result.</a:t>
            </a:r>
          </a:p>
          <a:p>
            <a:pPr lvl="1"/>
            <a:r>
              <a:rPr lang="en-US" b="1" dirty="0"/>
              <a:t>True</a:t>
            </a:r>
          </a:p>
          <a:p>
            <a:pPr lvl="1"/>
            <a:r>
              <a:rPr lang="en-US" dirty="0"/>
              <a:t>Consider a die, flip and rotate</a:t>
            </a:r>
          </a:p>
          <a:p>
            <a:pPr lvl="1"/>
            <a:r>
              <a:rPr lang="en-US" dirty="0"/>
              <a:t>Flip left face up get 2, rotate about Y still 2</a:t>
            </a:r>
          </a:p>
          <a:p>
            <a:pPr lvl="1"/>
            <a:r>
              <a:rPr lang="en-US" dirty="0"/>
              <a:t>Rotate about Y get bottom image</a:t>
            </a:r>
          </a:p>
          <a:p>
            <a:pPr lvl="1"/>
            <a:r>
              <a:rPr lang="en-US" dirty="0"/>
              <a:t>Flip left face up get 3</a:t>
            </a:r>
          </a:p>
          <a:p>
            <a:endParaRPr lang="en-US" dirty="0"/>
          </a:p>
        </p:txBody>
      </p:sp>
      <p:pic>
        <p:nvPicPr>
          <p:cNvPr id="2052" name="Picture 4" descr="https://i.stack.imgur.com/Ij8xC.jpg">
            <a:extLst>
              <a:ext uri="{FF2B5EF4-FFF2-40B4-BE49-F238E27FC236}">
                <a16:creationId xmlns:a16="http://schemas.microsoft.com/office/drawing/2014/main" id="{3AD04964-B8D4-416E-8C53-FA950AEFC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406" y="2420932"/>
            <a:ext cx="3799852" cy="21374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ter image description here">
            <a:extLst>
              <a:ext uri="{FF2B5EF4-FFF2-40B4-BE49-F238E27FC236}">
                <a16:creationId xmlns:a16="http://schemas.microsoft.com/office/drawing/2014/main" id="{D0392A6D-B55C-4B89-BF14-6C93C42BD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406" y="4558349"/>
            <a:ext cx="3799852" cy="213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1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88C3-D294-48DD-A97A-3A422C148E99}"/>
              </a:ext>
            </a:extLst>
          </p:cNvPr>
          <p:cNvSpPr>
            <a:spLocks noGrp="1"/>
          </p:cNvSpPr>
          <p:nvPr>
            <p:ph type="title"/>
          </p:nvPr>
        </p:nvSpPr>
        <p:spPr/>
        <p:txBody>
          <a:bodyPr/>
          <a:lstStyle/>
          <a:p>
            <a:r>
              <a:rPr lang="en-US" dirty="0"/>
              <a:t>Euler Angles</a:t>
            </a:r>
          </a:p>
        </p:txBody>
      </p:sp>
      <p:sp>
        <p:nvSpPr>
          <p:cNvPr id="3" name="Content Placeholder 2">
            <a:extLst>
              <a:ext uri="{FF2B5EF4-FFF2-40B4-BE49-F238E27FC236}">
                <a16:creationId xmlns:a16="http://schemas.microsoft.com/office/drawing/2014/main" id="{1685C33B-7DB5-415C-B3DF-47375EC65C83}"/>
              </a:ext>
            </a:extLst>
          </p:cNvPr>
          <p:cNvSpPr>
            <a:spLocks noGrp="1"/>
          </p:cNvSpPr>
          <p:nvPr>
            <p:ph idx="1"/>
          </p:nvPr>
        </p:nvSpPr>
        <p:spPr/>
        <p:txBody>
          <a:bodyPr/>
          <a:lstStyle/>
          <a:p>
            <a:r>
              <a:rPr lang="en-US" b="1" dirty="0"/>
              <a:t>An Euler angle representation of an orientation uses less data than a quaternion representation</a:t>
            </a:r>
            <a:r>
              <a:rPr lang="en-US" dirty="0"/>
              <a:t>.</a:t>
            </a:r>
          </a:p>
          <a:p>
            <a:pPr lvl="1"/>
            <a:r>
              <a:rPr lang="en-US" b="1" dirty="0"/>
              <a:t>True</a:t>
            </a:r>
            <a:r>
              <a:rPr lang="en-US" dirty="0"/>
              <a:t>	</a:t>
            </a:r>
          </a:p>
          <a:p>
            <a:pPr lvl="1"/>
            <a:r>
              <a:rPr lang="en-US" dirty="0"/>
              <a:t>Euler is three angles, 3 </a:t>
            </a:r>
            <a:r>
              <a:rPr lang="en-US" dirty="0" err="1"/>
              <a:t>vec</a:t>
            </a:r>
            <a:r>
              <a:rPr lang="en-US" dirty="0"/>
              <a:t>, </a:t>
            </a:r>
            <a:r>
              <a:rPr lang="en-US" dirty="0" err="1"/>
              <a:t>Quat</a:t>
            </a:r>
            <a:r>
              <a:rPr lang="en-US" dirty="0"/>
              <a:t> is a 4 element vector</a:t>
            </a:r>
          </a:p>
          <a:p>
            <a:pPr lvl="1"/>
            <a:endParaRPr lang="en-US" dirty="0"/>
          </a:p>
          <a:p>
            <a:r>
              <a:rPr lang="en-US" b="1" dirty="0"/>
              <a:t>Any orientation expressed as a quaternion can be expressed using Euler angles.</a:t>
            </a:r>
          </a:p>
          <a:p>
            <a:pPr lvl="1"/>
            <a:r>
              <a:rPr lang="en-US" b="1" dirty="0"/>
              <a:t>True</a:t>
            </a:r>
          </a:p>
          <a:p>
            <a:pPr lvl="1"/>
            <a:r>
              <a:rPr lang="en-US" dirty="0"/>
              <a:t>While sequences of rotations are subject to gimbal lock, any static orientation can be represented with Euler or </a:t>
            </a:r>
            <a:r>
              <a:rPr lang="en-US" dirty="0" err="1"/>
              <a:t>Quat</a:t>
            </a:r>
            <a:endParaRPr lang="en-US" dirty="0"/>
          </a:p>
          <a:p>
            <a:endParaRPr lang="en-US" dirty="0"/>
          </a:p>
        </p:txBody>
      </p:sp>
    </p:spTree>
    <p:extLst>
      <p:ext uri="{BB962C8B-B14F-4D97-AF65-F5344CB8AC3E}">
        <p14:creationId xmlns:p14="http://schemas.microsoft.com/office/powerpoint/2010/main" val="286376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A903-9E70-4CAB-B3C2-72DD1F5CA2AA}"/>
              </a:ext>
            </a:extLst>
          </p:cNvPr>
          <p:cNvSpPr>
            <a:spLocks noGrp="1"/>
          </p:cNvSpPr>
          <p:nvPr>
            <p:ph type="title"/>
          </p:nvPr>
        </p:nvSpPr>
        <p:spPr/>
        <p:txBody>
          <a:bodyPr/>
          <a:lstStyle/>
          <a:p>
            <a:r>
              <a:rPr lang="en-US" dirty="0"/>
              <a:t>Euler Angles</a:t>
            </a:r>
          </a:p>
        </p:txBody>
      </p:sp>
      <p:sp>
        <p:nvSpPr>
          <p:cNvPr id="3" name="Content Placeholder 2">
            <a:extLst>
              <a:ext uri="{FF2B5EF4-FFF2-40B4-BE49-F238E27FC236}">
                <a16:creationId xmlns:a16="http://schemas.microsoft.com/office/drawing/2014/main" id="{AFBA2F00-B8D3-40A1-B649-7AEE0228FE52}"/>
              </a:ext>
            </a:extLst>
          </p:cNvPr>
          <p:cNvSpPr>
            <a:spLocks noGrp="1"/>
          </p:cNvSpPr>
          <p:nvPr>
            <p:ph idx="1"/>
          </p:nvPr>
        </p:nvSpPr>
        <p:spPr/>
        <p:txBody>
          <a:bodyPr/>
          <a:lstStyle/>
          <a:p>
            <a:r>
              <a:rPr lang="en-US" b="1" dirty="0"/>
              <a:t>The three axes used for the Euler angle representation must be unique. For example, using the X axis, then the Y axis and then the X axis would not work.</a:t>
            </a:r>
          </a:p>
          <a:p>
            <a:pPr lvl="1"/>
            <a:r>
              <a:rPr lang="en-US" b="1" dirty="0"/>
              <a:t>False</a:t>
            </a:r>
          </a:p>
          <a:p>
            <a:pPr lvl="1"/>
            <a:r>
              <a:rPr lang="en-US" dirty="0"/>
              <a:t>There are six possibilities of choosing the rotation axes for proper Euler angles. In all of them, the first and third rotation axes are the same. </a:t>
            </a:r>
          </a:p>
          <a:p>
            <a:pPr lvl="1"/>
            <a:r>
              <a:rPr lang="en-US" dirty="0"/>
              <a:t>Note, the last axis has been modified by the first and second rotation potentially</a:t>
            </a:r>
          </a:p>
          <a:p>
            <a:pPr lvl="1"/>
            <a:endParaRPr lang="en-US" dirty="0"/>
          </a:p>
          <a:p>
            <a:endParaRPr lang="en-US" dirty="0"/>
          </a:p>
        </p:txBody>
      </p:sp>
    </p:spTree>
    <p:extLst>
      <p:ext uri="{BB962C8B-B14F-4D97-AF65-F5344CB8AC3E}">
        <p14:creationId xmlns:p14="http://schemas.microsoft.com/office/powerpoint/2010/main" val="47999943"/>
      </p:ext>
    </p:extLst>
  </p:cSld>
  <p:clrMapOvr>
    <a:masterClrMapping/>
  </p:clrMapOvr>
</p:sld>
</file>

<file path=ppt/theme/theme1.xml><?xml version="1.0" encoding="utf-8"?>
<a:theme xmlns:a="http://schemas.openxmlformats.org/drawingml/2006/main" name="Sampl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SampleSlides</Template>
  <TotalTime>14501</TotalTime>
  <Words>883</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vt:lpstr>
      <vt:lpstr>Arial</vt:lpstr>
      <vt:lpstr>Calibri</vt:lpstr>
      <vt:lpstr>Cambria</vt:lpstr>
      <vt:lpstr>Cambria Math</vt:lpstr>
      <vt:lpstr>Lato</vt:lpstr>
      <vt:lpstr>Lato Medium</vt:lpstr>
      <vt:lpstr>SampleSlides</vt:lpstr>
      <vt:lpstr>PowerPoint Presentation</vt:lpstr>
      <vt:lpstr>The de Casteljau Algorithm</vt:lpstr>
      <vt:lpstr>Bezier properties</vt:lpstr>
      <vt:lpstr> Half Edge Data Structure 1</vt:lpstr>
      <vt:lpstr>Euler Integration</vt:lpstr>
      <vt:lpstr>Euler Integration</vt:lpstr>
      <vt:lpstr>Euler Angles</vt:lpstr>
      <vt:lpstr>Euler Angles</vt:lpstr>
      <vt:lpstr>Euler Angles</vt:lpstr>
      <vt:lpstr>Catmull-Clark Subdvision Polygon Counts 1</vt:lpstr>
      <vt:lpstr>Quaternions</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Schumacher;shaffer1@illinois.edu</dc:creator>
  <cp:lastModifiedBy>Sid Oderberg</cp:lastModifiedBy>
  <cp:revision>161</cp:revision>
  <dcterms:created xsi:type="dcterms:W3CDTF">2017-05-11T14:02:37Z</dcterms:created>
  <dcterms:modified xsi:type="dcterms:W3CDTF">2018-12-04T16:25:21Z</dcterms:modified>
</cp:coreProperties>
</file>