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60" r:id="rId5"/>
    <p:sldId id="261" r:id="rId6"/>
    <p:sldId id="263" r:id="rId7"/>
    <p:sldId id="264" r:id="rId8"/>
    <p:sldId id="266" r:id="rId9"/>
    <p:sldId id="267" r:id="rId10"/>
    <p:sldId id="269" r:id="rId11"/>
    <p:sldId id="270"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86" d="100"/>
          <a:sy n="86" d="100"/>
        </p:scale>
        <p:origin x="562" y="6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63108BB-A4FF-4F5F-8BE0-C590AD363C7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B6FCC9A8-F02C-4061-8E87-9F85A92A657C}"/>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1995FD67-C28F-45AE-88E8-2B39848C46EE}"/>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A871F469-C1DA-40C4-98A6-860C072FBA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6A29EEC-2008-4CAA-A362-346D42C23EC6}"/>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62814709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EABAAA-0F02-41F8-BD5F-3302E8131483}"/>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23E52B91-9BBB-437B-B67A-CA093D1CB3DD}"/>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B6F3CD5-09D8-4A55-8C2B-D39BBD44B3CC}"/>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0ACA9F65-929A-4059-8594-19651BC79EF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648832E3-0F52-44F6-B123-9C80B987B3F3}"/>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6932190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47A6B913-C803-4A46-857B-B8B3D0706816}"/>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B82EFF2E-E132-48AC-8896-B243F7F7171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D540F8-FCBF-421D-BF10-AD4DC860923B}"/>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2DF63B97-9E06-418C-B5C5-72E9AB6882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D9ECA37-CB57-4CE4-9FDD-0F48436D52AB}"/>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349851206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F17BD8-E406-4DD5-8793-DBBD9B9DF85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D8F53E8-6B51-4191-80B2-A5AA7BE02701}"/>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7FBA9D5E-AC89-4712-8C6B-5CE0B7CBB408}"/>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D7E07E6B-C6B7-434D-8CBA-3D85A23A695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F5AC135-E747-4D80-9860-D02F29206B31}"/>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2552532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FB628B3-9A69-4930-9754-1719F869D375}"/>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FD6760CD-651E-4A7B-ADDD-B1ECA3509A2D}"/>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8D6AFC6D-6FBF-4929-910A-EC617A7D036B}"/>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2F10FD42-6946-41C4-88ED-58A508B5284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61AE3A2-7F7C-4B7C-827A-C10B7BDCF45C}"/>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96829073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C043D5-7A9B-4255-B1EB-3D2D09C07450}"/>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4821672-1741-4A80-A365-F021FFBA5369}"/>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8CA8123A-54DC-4B67-8707-0DB3D217B4AA}"/>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4851E61D-7446-4482-B2D2-5A22D2C78C96}"/>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6" name="Footer Placeholder 5">
            <a:extLst>
              <a:ext uri="{FF2B5EF4-FFF2-40B4-BE49-F238E27FC236}">
                <a16:creationId xmlns:a16="http://schemas.microsoft.com/office/drawing/2014/main" id="{45DD8480-4865-40B5-A619-7A2B61762DA5}"/>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6EBB96D-D939-4550-96B5-4E54AADE6471}"/>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83415584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9A144B-F6ED-4AD9-9C4D-15CDBA38BBC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59650A14-4D8B-48B0-8693-1A57829BACF1}"/>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85929FAA-58CB-4157-9210-8049B4B6915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CBD7102D-1B62-40F2-8763-B82D8E65E44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117BB41D-A9DE-46EB-906D-C4AA446F8B89}"/>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23FB90F1-7922-40DD-ABDE-AF5B2B676AAF}"/>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8" name="Footer Placeholder 7">
            <a:extLst>
              <a:ext uri="{FF2B5EF4-FFF2-40B4-BE49-F238E27FC236}">
                <a16:creationId xmlns:a16="http://schemas.microsoft.com/office/drawing/2014/main" id="{4953BCC9-3BF4-4ED7-9463-3E94A53C083C}"/>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84ED1F4-B44F-4BC8-B5D8-5D88BAF23C03}"/>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5210058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E3A91D-952D-427B-9047-F2DD528E8DDD}"/>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86F91C6-332C-4DBE-ABFB-FDAB5A55AFE9}"/>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4" name="Footer Placeholder 3">
            <a:extLst>
              <a:ext uri="{FF2B5EF4-FFF2-40B4-BE49-F238E27FC236}">
                <a16:creationId xmlns:a16="http://schemas.microsoft.com/office/drawing/2014/main" id="{A2845E63-5107-4267-BA16-C7F83AD8D452}"/>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EE341A9A-CF83-4F02-9775-4E8B9DB91AD7}"/>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4881471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3D22B2B9-D5AE-4D9F-989C-5AA96100D4EA}"/>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3" name="Footer Placeholder 2">
            <a:extLst>
              <a:ext uri="{FF2B5EF4-FFF2-40B4-BE49-F238E27FC236}">
                <a16:creationId xmlns:a16="http://schemas.microsoft.com/office/drawing/2014/main" id="{FF268F9A-12FB-4DBF-898A-768FFE1E1A69}"/>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D92A0B9-B87C-4FC3-9434-41EC029E7CF8}"/>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8110606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7779112-BEB7-4154-8EE8-9E2B4FB9A684}"/>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7A7D6809-A9B5-40BB-85A4-F2E3D1F0281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D3114C95-A063-4514-8FAF-F27A8636FB32}"/>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9AACC3D-D4B6-4C61-8B0D-78E8FC54EA31}"/>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6" name="Footer Placeholder 5">
            <a:extLst>
              <a:ext uri="{FF2B5EF4-FFF2-40B4-BE49-F238E27FC236}">
                <a16:creationId xmlns:a16="http://schemas.microsoft.com/office/drawing/2014/main" id="{5D58AA5B-147A-44A7-AF97-9C09D42BD3D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7CFF779B-FCBA-456E-9142-3D9F73B33DCE}"/>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24606654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7638E2B-DB80-4C36-90BC-05509B21A8E9}"/>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E83B9ABD-0ECC-4305-AFA8-B90A1CA6045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E16D163D-1FE4-4BA2-8A46-EEEFABAF755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E2A77CD3-33EB-4CD0-94B6-B5B5185BC413}"/>
              </a:ext>
            </a:extLst>
          </p:cNvPr>
          <p:cNvSpPr>
            <a:spLocks noGrp="1"/>
          </p:cNvSpPr>
          <p:nvPr>
            <p:ph type="dt" sz="half" idx="10"/>
          </p:nvPr>
        </p:nvSpPr>
        <p:spPr/>
        <p:txBody>
          <a:bodyPr/>
          <a:lstStyle/>
          <a:p>
            <a:fld id="{E4C14EA4-8D2D-4589-8816-26556EF1DBDF}" type="datetimeFigureOut">
              <a:rPr lang="en-US" smtClean="0"/>
              <a:t>10/19/2018</a:t>
            </a:fld>
            <a:endParaRPr lang="en-US"/>
          </a:p>
        </p:txBody>
      </p:sp>
      <p:sp>
        <p:nvSpPr>
          <p:cNvPr id="6" name="Footer Placeholder 5">
            <a:extLst>
              <a:ext uri="{FF2B5EF4-FFF2-40B4-BE49-F238E27FC236}">
                <a16:creationId xmlns:a16="http://schemas.microsoft.com/office/drawing/2014/main" id="{11565814-8E6B-424B-AB61-7DB82E9D9A5A}"/>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678D889-8D59-40BB-84CE-3BB835B0A362}"/>
              </a:ext>
            </a:extLst>
          </p:cNvPr>
          <p:cNvSpPr>
            <a:spLocks noGrp="1"/>
          </p:cNvSpPr>
          <p:nvPr>
            <p:ph type="sldNum" sz="quarter" idx="12"/>
          </p:nvPr>
        </p:nvSpPr>
        <p:spPr/>
        <p:txBody>
          <a:bodyPr/>
          <a:lstStyle/>
          <a:p>
            <a:fld id="{E5D18AE4-7AEB-4880-B25C-FB3E98C66C4D}" type="slidenum">
              <a:rPr lang="en-US" smtClean="0"/>
              <a:t>‹#›</a:t>
            </a:fld>
            <a:endParaRPr lang="en-US"/>
          </a:p>
        </p:txBody>
      </p:sp>
    </p:spTree>
    <p:extLst>
      <p:ext uri="{BB962C8B-B14F-4D97-AF65-F5344CB8AC3E}">
        <p14:creationId xmlns:p14="http://schemas.microsoft.com/office/powerpoint/2010/main" val="14373228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CA34EE76-1887-4E49-ABD1-89F849214CD7}"/>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1CB77221-E3B3-435E-BD4C-2D23BC840F80}"/>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A14BF0E-8573-4B5F-A2EC-A87D44DE6C5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4C14EA4-8D2D-4589-8816-26556EF1DBDF}" type="datetimeFigureOut">
              <a:rPr lang="en-US" smtClean="0"/>
              <a:t>10/19/2018</a:t>
            </a:fld>
            <a:endParaRPr lang="en-US"/>
          </a:p>
        </p:txBody>
      </p:sp>
      <p:sp>
        <p:nvSpPr>
          <p:cNvPr id="5" name="Footer Placeholder 4">
            <a:extLst>
              <a:ext uri="{FF2B5EF4-FFF2-40B4-BE49-F238E27FC236}">
                <a16:creationId xmlns:a16="http://schemas.microsoft.com/office/drawing/2014/main" id="{6146C8B4-7237-437E-85E9-6190B19FB7A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AF8F7FD1-6F53-48B3-A1C7-ED8288D1F482}"/>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5D18AE4-7AEB-4880-B25C-FB3E98C66C4D}" type="slidenum">
              <a:rPr lang="en-US" smtClean="0"/>
              <a:t>‹#›</a:t>
            </a:fld>
            <a:endParaRPr lang="en-US"/>
          </a:p>
        </p:txBody>
      </p:sp>
    </p:spTree>
    <p:extLst>
      <p:ext uri="{BB962C8B-B14F-4D97-AF65-F5344CB8AC3E}">
        <p14:creationId xmlns:p14="http://schemas.microsoft.com/office/powerpoint/2010/main" val="77719940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90C52E0-7421-482F-A8AE-2707ED1FF13C}"/>
              </a:ext>
            </a:extLst>
          </p:cNvPr>
          <p:cNvSpPr>
            <a:spLocks noGrp="1"/>
          </p:cNvSpPr>
          <p:nvPr>
            <p:ph type="ctrTitle"/>
          </p:nvPr>
        </p:nvSpPr>
        <p:spPr/>
        <p:txBody>
          <a:bodyPr/>
          <a:lstStyle/>
          <a:p>
            <a:r>
              <a:rPr lang="en-US" dirty="0"/>
              <a:t>CS 418 Practice Exam 2</a:t>
            </a:r>
          </a:p>
        </p:txBody>
      </p:sp>
      <p:sp>
        <p:nvSpPr>
          <p:cNvPr id="3" name="Subtitle 2">
            <a:extLst>
              <a:ext uri="{FF2B5EF4-FFF2-40B4-BE49-F238E27FC236}">
                <a16:creationId xmlns:a16="http://schemas.microsoft.com/office/drawing/2014/main" id="{41869ECC-48CF-4091-BFDB-951CD5458EDE}"/>
              </a:ext>
            </a:extLst>
          </p:cNvPr>
          <p:cNvSpPr>
            <a:spLocks noGrp="1"/>
          </p:cNvSpPr>
          <p:nvPr>
            <p:ph type="subTitle" idx="1"/>
          </p:nvPr>
        </p:nvSpPr>
        <p:spPr/>
        <p:txBody>
          <a:bodyPr>
            <a:normAutofit lnSpcReduction="10000"/>
          </a:bodyPr>
          <a:lstStyle/>
          <a:p>
            <a:endParaRPr lang="en-US" dirty="0"/>
          </a:p>
          <a:p>
            <a:endParaRPr lang="en-US" dirty="0"/>
          </a:p>
          <a:p>
            <a:endParaRPr lang="en-US" dirty="0"/>
          </a:p>
          <a:p>
            <a:pPr algn="l"/>
            <a:r>
              <a:rPr lang="en-US" dirty="0"/>
              <a:t>Slides by Sidney Oderberg</a:t>
            </a:r>
          </a:p>
        </p:txBody>
      </p:sp>
    </p:spTree>
    <p:extLst>
      <p:ext uri="{BB962C8B-B14F-4D97-AF65-F5344CB8AC3E}">
        <p14:creationId xmlns:p14="http://schemas.microsoft.com/office/powerpoint/2010/main" val="223693781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3A9D6E9-08BC-4313-BAA3-366F50093A9C}"/>
              </a:ext>
            </a:extLst>
          </p:cNvPr>
          <p:cNvSpPr>
            <a:spLocks noGrp="1"/>
          </p:cNvSpPr>
          <p:nvPr>
            <p:ph type="title"/>
          </p:nvPr>
        </p:nvSpPr>
        <p:spPr/>
        <p:txBody>
          <a:bodyPr/>
          <a:lstStyle/>
          <a:p>
            <a:r>
              <a:rPr lang="en-US" dirty="0"/>
              <a:t>Question 5</a:t>
            </a:r>
          </a:p>
        </p:txBody>
      </p:sp>
      <p:pic>
        <p:nvPicPr>
          <p:cNvPr id="6" name="Content Placeholder 5">
            <a:extLst>
              <a:ext uri="{FF2B5EF4-FFF2-40B4-BE49-F238E27FC236}">
                <a16:creationId xmlns:a16="http://schemas.microsoft.com/office/drawing/2014/main" id="{D3D8B232-FF9A-4356-B2BA-176749DD1EE9}"/>
              </a:ext>
            </a:extLst>
          </p:cNvPr>
          <p:cNvPicPr>
            <a:picLocks noGrp="1" noChangeAspect="1"/>
          </p:cNvPicPr>
          <p:nvPr>
            <p:ph idx="1"/>
          </p:nvPr>
        </p:nvPicPr>
        <p:blipFill>
          <a:blip r:embed="rId2"/>
          <a:stretch>
            <a:fillRect/>
          </a:stretch>
        </p:blipFill>
        <p:spPr>
          <a:xfrm>
            <a:off x="1066800" y="1288410"/>
            <a:ext cx="9359230" cy="4964753"/>
          </a:xfrm>
          <a:prstGeom prst="rect">
            <a:avLst/>
          </a:prstGeom>
        </p:spPr>
      </p:pic>
    </p:spTree>
    <p:extLst>
      <p:ext uri="{BB962C8B-B14F-4D97-AF65-F5344CB8AC3E}">
        <p14:creationId xmlns:p14="http://schemas.microsoft.com/office/powerpoint/2010/main" val="1762424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A9ED46-E901-43ED-9431-0FF16C3CB7D1}"/>
              </a:ext>
            </a:extLst>
          </p:cNvPr>
          <p:cNvSpPr>
            <a:spLocks noGrp="1"/>
          </p:cNvSpPr>
          <p:nvPr>
            <p:ph type="title"/>
          </p:nvPr>
        </p:nvSpPr>
        <p:spPr/>
        <p:txBody>
          <a:bodyPr/>
          <a:lstStyle/>
          <a:p>
            <a:r>
              <a:rPr lang="en-US" dirty="0"/>
              <a:t>Answer</a:t>
            </a:r>
          </a:p>
        </p:txBody>
      </p:sp>
      <p:sp>
        <p:nvSpPr>
          <p:cNvPr id="6" name="TextBox 5">
            <a:extLst>
              <a:ext uri="{FF2B5EF4-FFF2-40B4-BE49-F238E27FC236}">
                <a16:creationId xmlns:a16="http://schemas.microsoft.com/office/drawing/2014/main" id="{CD05AD2D-B0C2-46C0-B765-A250E30E3663}"/>
              </a:ext>
            </a:extLst>
          </p:cNvPr>
          <p:cNvSpPr txBox="1"/>
          <p:nvPr/>
        </p:nvSpPr>
        <p:spPr>
          <a:xfrm>
            <a:off x="1278384" y="3869958"/>
            <a:ext cx="9551541" cy="923330"/>
          </a:xfrm>
          <a:prstGeom prst="rect">
            <a:avLst/>
          </a:prstGeom>
          <a:noFill/>
        </p:spPr>
        <p:txBody>
          <a:bodyPr wrap="square" rtlCol="0">
            <a:spAutoFit/>
          </a:bodyPr>
          <a:lstStyle/>
          <a:p>
            <a:r>
              <a:rPr lang="en-US" dirty="0"/>
              <a:t>To go from the first image to the second image, the first image is mirrored along a diagonal going from the bottom left to the top right.  This means the texture coordinates in the top left and bottom right switch, while those in the bottom left and top right stay the same.</a:t>
            </a:r>
          </a:p>
        </p:txBody>
      </p:sp>
      <p:pic>
        <p:nvPicPr>
          <p:cNvPr id="8" name="Content Placeholder 7">
            <a:extLst>
              <a:ext uri="{FF2B5EF4-FFF2-40B4-BE49-F238E27FC236}">
                <a16:creationId xmlns:a16="http://schemas.microsoft.com/office/drawing/2014/main" id="{D738E0AA-E8B2-4D35-9A6C-6CBCE3180812}"/>
              </a:ext>
            </a:extLst>
          </p:cNvPr>
          <p:cNvPicPr>
            <a:picLocks noGrp="1" noChangeAspect="1"/>
          </p:cNvPicPr>
          <p:nvPr>
            <p:ph idx="1"/>
          </p:nvPr>
        </p:nvPicPr>
        <p:blipFill>
          <a:blip r:embed="rId2"/>
          <a:stretch>
            <a:fillRect/>
          </a:stretch>
        </p:blipFill>
        <p:spPr>
          <a:xfrm>
            <a:off x="838200" y="1795716"/>
            <a:ext cx="10515600" cy="1306005"/>
          </a:xfrm>
          <a:prstGeom prst="rect">
            <a:avLst/>
          </a:prstGeom>
        </p:spPr>
      </p:pic>
    </p:spTree>
    <p:extLst>
      <p:ext uri="{BB962C8B-B14F-4D97-AF65-F5344CB8AC3E}">
        <p14:creationId xmlns:p14="http://schemas.microsoft.com/office/powerpoint/2010/main" val="4260246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645A9FF-2780-4214-9FE1-BCBB0BB0E65A}"/>
              </a:ext>
            </a:extLst>
          </p:cNvPr>
          <p:cNvSpPr>
            <a:spLocks noGrp="1"/>
          </p:cNvSpPr>
          <p:nvPr>
            <p:ph type="title"/>
          </p:nvPr>
        </p:nvSpPr>
        <p:spPr/>
        <p:txBody>
          <a:bodyPr/>
          <a:lstStyle/>
          <a:p>
            <a:r>
              <a:rPr lang="en-US" dirty="0"/>
              <a:t>Question 1</a:t>
            </a:r>
          </a:p>
        </p:txBody>
      </p:sp>
      <p:pic>
        <p:nvPicPr>
          <p:cNvPr id="6" name="Content Placeholder 5">
            <a:extLst>
              <a:ext uri="{FF2B5EF4-FFF2-40B4-BE49-F238E27FC236}">
                <a16:creationId xmlns:a16="http://schemas.microsoft.com/office/drawing/2014/main" id="{9537D133-A4FA-42E9-A3EF-48D799C67858}"/>
              </a:ext>
            </a:extLst>
          </p:cNvPr>
          <p:cNvPicPr>
            <a:picLocks noGrp="1" noChangeAspect="1"/>
          </p:cNvPicPr>
          <p:nvPr>
            <p:ph idx="1"/>
          </p:nvPr>
        </p:nvPicPr>
        <p:blipFill>
          <a:blip r:embed="rId2"/>
          <a:stretch>
            <a:fillRect/>
          </a:stretch>
        </p:blipFill>
        <p:spPr>
          <a:xfrm>
            <a:off x="838200" y="1858142"/>
            <a:ext cx="10515600" cy="2564035"/>
          </a:xfrm>
          <a:prstGeom prst="rect">
            <a:avLst/>
          </a:prstGeom>
        </p:spPr>
      </p:pic>
    </p:spTree>
    <p:extLst>
      <p:ext uri="{BB962C8B-B14F-4D97-AF65-F5344CB8AC3E}">
        <p14:creationId xmlns:p14="http://schemas.microsoft.com/office/powerpoint/2010/main" val="288146691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C7A21B-A52E-4691-8985-4962FBE16AD8}"/>
              </a:ext>
            </a:extLst>
          </p:cNvPr>
          <p:cNvSpPr>
            <a:spLocks noGrp="1"/>
          </p:cNvSpPr>
          <p:nvPr>
            <p:ph type="title"/>
          </p:nvPr>
        </p:nvSpPr>
        <p:spPr/>
        <p:txBody>
          <a:bodyPr/>
          <a:lstStyle/>
          <a:p>
            <a:r>
              <a:rPr lang="en-US" dirty="0"/>
              <a:t>Answer</a:t>
            </a:r>
          </a:p>
        </p:txBody>
      </p:sp>
      <p:sp>
        <p:nvSpPr>
          <p:cNvPr id="5" name="TextBox 4">
            <a:extLst>
              <a:ext uri="{FF2B5EF4-FFF2-40B4-BE49-F238E27FC236}">
                <a16:creationId xmlns:a16="http://schemas.microsoft.com/office/drawing/2014/main" id="{5513E00B-73AE-4D07-B287-0F1BDFDB3B9C}"/>
              </a:ext>
            </a:extLst>
          </p:cNvPr>
          <p:cNvSpPr txBox="1"/>
          <p:nvPr/>
        </p:nvSpPr>
        <p:spPr>
          <a:xfrm>
            <a:off x="7124700" y="3568160"/>
            <a:ext cx="3629025" cy="2031325"/>
          </a:xfrm>
          <a:prstGeom prst="rect">
            <a:avLst/>
          </a:prstGeom>
          <a:noFill/>
        </p:spPr>
        <p:txBody>
          <a:bodyPr wrap="square" rtlCol="0">
            <a:spAutoFit/>
          </a:bodyPr>
          <a:lstStyle/>
          <a:p>
            <a:r>
              <a:rPr lang="en-US" dirty="0"/>
              <a:t>The image to the left shows how to get (</a:t>
            </a:r>
            <a:r>
              <a:rPr lang="en-US" dirty="0" err="1"/>
              <a:t>s,t</a:t>
            </a:r>
            <a:r>
              <a:rPr lang="en-US" dirty="0"/>
              <a:t>) from (</a:t>
            </a:r>
            <a:r>
              <a:rPr lang="en-US" dirty="0" err="1"/>
              <a:t>u,v</a:t>
            </a:r>
            <a:r>
              <a:rPr lang="en-US" dirty="0"/>
              <a:t>) for Nearest Neighbor Filtering.</a:t>
            </a:r>
          </a:p>
          <a:p>
            <a:endParaRPr lang="en-US" dirty="0"/>
          </a:p>
          <a:p>
            <a:r>
              <a:rPr lang="en-US" dirty="0"/>
              <a:t>0.25 x 64 – 0.5 = 15.5 -&gt; 16</a:t>
            </a:r>
          </a:p>
          <a:p>
            <a:r>
              <a:rPr lang="en-US" dirty="0"/>
              <a:t>0.75 x 64 – 0.5 = 47.5 -&gt; 48</a:t>
            </a:r>
          </a:p>
          <a:p>
            <a:endParaRPr lang="en-US" dirty="0"/>
          </a:p>
        </p:txBody>
      </p:sp>
      <p:pic>
        <p:nvPicPr>
          <p:cNvPr id="7" name="Content Placeholder 6">
            <a:extLst>
              <a:ext uri="{FF2B5EF4-FFF2-40B4-BE49-F238E27FC236}">
                <a16:creationId xmlns:a16="http://schemas.microsoft.com/office/drawing/2014/main" id="{84EE8796-E5FE-46CD-AE5D-4E3A1B4CF936}"/>
              </a:ext>
            </a:extLst>
          </p:cNvPr>
          <p:cNvPicPr>
            <a:picLocks noGrp="1" noChangeAspect="1"/>
          </p:cNvPicPr>
          <p:nvPr>
            <p:ph idx="1"/>
          </p:nvPr>
        </p:nvPicPr>
        <p:blipFill>
          <a:blip r:embed="rId2"/>
          <a:stretch>
            <a:fillRect/>
          </a:stretch>
        </p:blipFill>
        <p:spPr>
          <a:xfrm>
            <a:off x="838200" y="2064797"/>
            <a:ext cx="10515600" cy="1225044"/>
          </a:xfrm>
          <a:prstGeom prst="rect">
            <a:avLst/>
          </a:prstGeom>
        </p:spPr>
      </p:pic>
      <p:pic>
        <p:nvPicPr>
          <p:cNvPr id="8" name="Picture 7">
            <a:extLst>
              <a:ext uri="{FF2B5EF4-FFF2-40B4-BE49-F238E27FC236}">
                <a16:creationId xmlns:a16="http://schemas.microsoft.com/office/drawing/2014/main" id="{4212E036-4558-4FC7-AFED-3B248F8B3D9B}"/>
              </a:ext>
            </a:extLst>
          </p:cNvPr>
          <p:cNvPicPr>
            <a:picLocks noChangeAspect="1"/>
          </p:cNvPicPr>
          <p:nvPr/>
        </p:nvPicPr>
        <p:blipFill>
          <a:blip r:embed="rId3"/>
          <a:stretch>
            <a:fillRect/>
          </a:stretch>
        </p:blipFill>
        <p:spPr>
          <a:xfrm>
            <a:off x="771525" y="3702050"/>
            <a:ext cx="6134100" cy="1990725"/>
          </a:xfrm>
          <a:prstGeom prst="rect">
            <a:avLst/>
          </a:prstGeom>
        </p:spPr>
      </p:pic>
    </p:spTree>
    <p:extLst>
      <p:ext uri="{BB962C8B-B14F-4D97-AF65-F5344CB8AC3E}">
        <p14:creationId xmlns:p14="http://schemas.microsoft.com/office/powerpoint/2010/main" val="12135942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EE3F54-DB3A-466C-8684-5F92EB77FA4F}"/>
              </a:ext>
            </a:extLst>
          </p:cNvPr>
          <p:cNvSpPr>
            <a:spLocks noGrp="1"/>
          </p:cNvSpPr>
          <p:nvPr>
            <p:ph type="title"/>
          </p:nvPr>
        </p:nvSpPr>
        <p:spPr/>
        <p:txBody>
          <a:bodyPr/>
          <a:lstStyle/>
          <a:p>
            <a:r>
              <a:rPr lang="en-US" dirty="0"/>
              <a:t>Question 2</a:t>
            </a:r>
          </a:p>
        </p:txBody>
      </p:sp>
      <p:pic>
        <p:nvPicPr>
          <p:cNvPr id="6" name="Content Placeholder 5">
            <a:extLst>
              <a:ext uri="{FF2B5EF4-FFF2-40B4-BE49-F238E27FC236}">
                <a16:creationId xmlns:a16="http://schemas.microsoft.com/office/drawing/2014/main" id="{82E17B1B-26C6-4852-A726-E3B2509081C5}"/>
              </a:ext>
            </a:extLst>
          </p:cNvPr>
          <p:cNvPicPr>
            <a:picLocks noGrp="1" noChangeAspect="1"/>
          </p:cNvPicPr>
          <p:nvPr>
            <p:ph idx="1"/>
          </p:nvPr>
        </p:nvPicPr>
        <p:blipFill>
          <a:blip r:embed="rId2"/>
          <a:stretch>
            <a:fillRect/>
          </a:stretch>
        </p:blipFill>
        <p:spPr>
          <a:xfrm>
            <a:off x="838200" y="1914691"/>
            <a:ext cx="10515600" cy="2192005"/>
          </a:xfrm>
          <a:prstGeom prst="rect">
            <a:avLst/>
          </a:prstGeom>
        </p:spPr>
      </p:pic>
    </p:spTree>
    <p:extLst>
      <p:ext uri="{BB962C8B-B14F-4D97-AF65-F5344CB8AC3E}">
        <p14:creationId xmlns:p14="http://schemas.microsoft.com/office/powerpoint/2010/main" val="42464436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5D686A-03A4-4B8E-BEC6-5EAAD24B99BB}"/>
              </a:ext>
            </a:extLst>
          </p:cNvPr>
          <p:cNvSpPr>
            <a:spLocks noGrp="1"/>
          </p:cNvSpPr>
          <p:nvPr>
            <p:ph type="title"/>
          </p:nvPr>
        </p:nvSpPr>
        <p:spPr/>
        <p:txBody>
          <a:bodyPr/>
          <a:lstStyle/>
          <a:p>
            <a:r>
              <a:rPr lang="en-US" dirty="0"/>
              <a:t>Answer</a:t>
            </a:r>
          </a:p>
        </p:txBody>
      </p:sp>
      <p:sp>
        <p:nvSpPr>
          <p:cNvPr id="5" name="TextBox 4">
            <a:extLst>
              <a:ext uri="{FF2B5EF4-FFF2-40B4-BE49-F238E27FC236}">
                <a16:creationId xmlns:a16="http://schemas.microsoft.com/office/drawing/2014/main" id="{71CF492D-B0C9-4F9F-99EF-C796A5E631EA}"/>
              </a:ext>
            </a:extLst>
          </p:cNvPr>
          <p:cNvSpPr txBox="1"/>
          <p:nvPr/>
        </p:nvSpPr>
        <p:spPr>
          <a:xfrm>
            <a:off x="6096000" y="3714750"/>
            <a:ext cx="4362450" cy="2585323"/>
          </a:xfrm>
          <a:prstGeom prst="rect">
            <a:avLst/>
          </a:prstGeom>
          <a:noFill/>
        </p:spPr>
        <p:txBody>
          <a:bodyPr wrap="square" rtlCol="0">
            <a:spAutoFit/>
          </a:bodyPr>
          <a:lstStyle/>
          <a:p>
            <a:r>
              <a:rPr lang="en-US" dirty="0"/>
              <a:t>The HSV color space is another way to represent the RGB color space.  The RGB color space doesn’t include all the colors we can see because it is created linearly combining three colors from the horseshoe shape shown at the left.  There are clearly colors outside of the triangle that represents all the colors of RGB, so HSV is also limited to those colors.</a:t>
            </a:r>
          </a:p>
        </p:txBody>
      </p:sp>
      <p:pic>
        <p:nvPicPr>
          <p:cNvPr id="7" name="Content Placeholder 6">
            <a:extLst>
              <a:ext uri="{FF2B5EF4-FFF2-40B4-BE49-F238E27FC236}">
                <a16:creationId xmlns:a16="http://schemas.microsoft.com/office/drawing/2014/main" id="{4407007C-85C8-4725-97DE-624A9B75767F}"/>
              </a:ext>
            </a:extLst>
          </p:cNvPr>
          <p:cNvPicPr>
            <a:picLocks noGrp="1" noChangeAspect="1"/>
          </p:cNvPicPr>
          <p:nvPr>
            <p:ph idx="1"/>
          </p:nvPr>
        </p:nvPicPr>
        <p:blipFill>
          <a:blip r:embed="rId2"/>
          <a:stretch>
            <a:fillRect/>
          </a:stretch>
        </p:blipFill>
        <p:spPr>
          <a:xfrm>
            <a:off x="838200" y="1977048"/>
            <a:ext cx="10515600" cy="1286242"/>
          </a:xfrm>
          <a:prstGeom prst="rect">
            <a:avLst/>
          </a:prstGeom>
        </p:spPr>
      </p:pic>
      <p:pic>
        <p:nvPicPr>
          <p:cNvPr id="8" name="Picture 7">
            <a:extLst>
              <a:ext uri="{FF2B5EF4-FFF2-40B4-BE49-F238E27FC236}">
                <a16:creationId xmlns:a16="http://schemas.microsoft.com/office/drawing/2014/main" id="{CE661D7B-F915-4842-A09D-C623420334A6}"/>
              </a:ext>
            </a:extLst>
          </p:cNvPr>
          <p:cNvPicPr>
            <a:picLocks noChangeAspect="1"/>
          </p:cNvPicPr>
          <p:nvPr/>
        </p:nvPicPr>
        <p:blipFill>
          <a:blip r:embed="rId3"/>
          <a:stretch>
            <a:fillRect/>
          </a:stretch>
        </p:blipFill>
        <p:spPr>
          <a:xfrm>
            <a:off x="1933574" y="3259740"/>
            <a:ext cx="2943225" cy="3192471"/>
          </a:xfrm>
          <a:prstGeom prst="rect">
            <a:avLst/>
          </a:prstGeom>
        </p:spPr>
      </p:pic>
    </p:spTree>
    <p:extLst>
      <p:ext uri="{BB962C8B-B14F-4D97-AF65-F5344CB8AC3E}">
        <p14:creationId xmlns:p14="http://schemas.microsoft.com/office/powerpoint/2010/main" val="201157790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313D27-DE24-4FF0-8ED9-345396CB5C87}"/>
              </a:ext>
            </a:extLst>
          </p:cNvPr>
          <p:cNvSpPr>
            <a:spLocks noGrp="1"/>
          </p:cNvSpPr>
          <p:nvPr>
            <p:ph type="title"/>
          </p:nvPr>
        </p:nvSpPr>
        <p:spPr/>
        <p:txBody>
          <a:bodyPr/>
          <a:lstStyle/>
          <a:p>
            <a:r>
              <a:rPr lang="en-US" dirty="0"/>
              <a:t>Question 3</a:t>
            </a:r>
          </a:p>
        </p:txBody>
      </p:sp>
      <p:pic>
        <p:nvPicPr>
          <p:cNvPr id="8" name="Content Placeholder 7">
            <a:extLst>
              <a:ext uri="{FF2B5EF4-FFF2-40B4-BE49-F238E27FC236}">
                <a16:creationId xmlns:a16="http://schemas.microsoft.com/office/drawing/2014/main" id="{465C4415-36E2-4014-B102-5DC355BC26B5}"/>
              </a:ext>
            </a:extLst>
          </p:cNvPr>
          <p:cNvPicPr>
            <a:picLocks noGrp="1" noChangeAspect="1"/>
          </p:cNvPicPr>
          <p:nvPr>
            <p:ph idx="1"/>
          </p:nvPr>
        </p:nvPicPr>
        <p:blipFill>
          <a:blip r:embed="rId2"/>
          <a:stretch>
            <a:fillRect/>
          </a:stretch>
        </p:blipFill>
        <p:spPr>
          <a:xfrm>
            <a:off x="838200" y="1690688"/>
            <a:ext cx="10515600" cy="2410452"/>
          </a:xfrm>
          <a:prstGeom prst="rect">
            <a:avLst/>
          </a:prstGeom>
        </p:spPr>
      </p:pic>
    </p:spTree>
    <p:extLst>
      <p:ext uri="{BB962C8B-B14F-4D97-AF65-F5344CB8AC3E}">
        <p14:creationId xmlns:p14="http://schemas.microsoft.com/office/powerpoint/2010/main" val="240911535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F17BC9-44D6-4DB7-BA31-D6E0C9FA9DC2}"/>
              </a:ext>
            </a:extLst>
          </p:cNvPr>
          <p:cNvSpPr>
            <a:spLocks noGrp="1"/>
          </p:cNvSpPr>
          <p:nvPr>
            <p:ph type="title"/>
          </p:nvPr>
        </p:nvSpPr>
        <p:spPr/>
        <p:txBody>
          <a:bodyPr/>
          <a:lstStyle/>
          <a:p>
            <a:r>
              <a:rPr lang="en-US" dirty="0"/>
              <a:t>Answer</a:t>
            </a:r>
          </a:p>
        </p:txBody>
      </p:sp>
      <p:pic>
        <p:nvPicPr>
          <p:cNvPr id="7" name="Content Placeholder 6">
            <a:extLst>
              <a:ext uri="{FF2B5EF4-FFF2-40B4-BE49-F238E27FC236}">
                <a16:creationId xmlns:a16="http://schemas.microsoft.com/office/drawing/2014/main" id="{7D90E4A3-1738-4FBB-9488-52B52BC6396D}"/>
              </a:ext>
            </a:extLst>
          </p:cNvPr>
          <p:cNvPicPr>
            <a:picLocks noGrp="1" noChangeAspect="1"/>
          </p:cNvPicPr>
          <p:nvPr>
            <p:ph idx="1"/>
          </p:nvPr>
        </p:nvPicPr>
        <p:blipFill>
          <a:blip r:embed="rId2"/>
          <a:stretch>
            <a:fillRect/>
          </a:stretch>
        </p:blipFill>
        <p:spPr>
          <a:xfrm>
            <a:off x="838200" y="1918442"/>
            <a:ext cx="10515600" cy="1289154"/>
          </a:xfrm>
          <a:prstGeom prst="rect">
            <a:avLst/>
          </a:prstGeom>
        </p:spPr>
      </p:pic>
      <p:pic>
        <p:nvPicPr>
          <p:cNvPr id="8" name="Picture 7">
            <a:extLst>
              <a:ext uri="{FF2B5EF4-FFF2-40B4-BE49-F238E27FC236}">
                <a16:creationId xmlns:a16="http://schemas.microsoft.com/office/drawing/2014/main" id="{B168BD35-C59D-42BC-A268-1904D559CC9C}"/>
              </a:ext>
            </a:extLst>
          </p:cNvPr>
          <p:cNvPicPr>
            <a:picLocks noChangeAspect="1"/>
          </p:cNvPicPr>
          <p:nvPr/>
        </p:nvPicPr>
        <p:blipFill>
          <a:blip r:embed="rId3"/>
          <a:stretch>
            <a:fillRect/>
          </a:stretch>
        </p:blipFill>
        <p:spPr>
          <a:xfrm>
            <a:off x="1314450" y="3435350"/>
            <a:ext cx="4691062" cy="2725216"/>
          </a:xfrm>
          <a:prstGeom prst="rect">
            <a:avLst/>
          </a:prstGeom>
        </p:spPr>
      </p:pic>
      <p:sp>
        <p:nvSpPr>
          <p:cNvPr id="9" name="TextBox 8">
            <a:extLst>
              <a:ext uri="{FF2B5EF4-FFF2-40B4-BE49-F238E27FC236}">
                <a16:creationId xmlns:a16="http://schemas.microsoft.com/office/drawing/2014/main" id="{31A6C55A-8369-4E9B-B840-9EE56A509F9F}"/>
              </a:ext>
            </a:extLst>
          </p:cNvPr>
          <p:cNvSpPr txBox="1"/>
          <p:nvPr/>
        </p:nvSpPr>
        <p:spPr>
          <a:xfrm>
            <a:off x="6934200" y="4157365"/>
            <a:ext cx="3190875" cy="923330"/>
          </a:xfrm>
          <a:prstGeom prst="rect">
            <a:avLst/>
          </a:prstGeom>
          <a:noFill/>
        </p:spPr>
        <p:txBody>
          <a:bodyPr wrap="square" rtlCol="0">
            <a:spAutoFit/>
          </a:bodyPr>
          <a:lstStyle/>
          <a:p>
            <a:r>
              <a:rPr lang="en-US" dirty="0"/>
              <a:t>Bilinear filtering finds the closest four </a:t>
            </a:r>
            <a:r>
              <a:rPr lang="en-US" dirty="0" err="1"/>
              <a:t>texels</a:t>
            </a:r>
            <a:r>
              <a:rPr lang="en-US" dirty="0"/>
              <a:t> to get an average.</a:t>
            </a:r>
          </a:p>
        </p:txBody>
      </p:sp>
      <p:cxnSp>
        <p:nvCxnSpPr>
          <p:cNvPr id="11" name="Straight Arrow Connector 10">
            <a:extLst>
              <a:ext uri="{FF2B5EF4-FFF2-40B4-BE49-F238E27FC236}">
                <a16:creationId xmlns:a16="http://schemas.microsoft.com/office/drawing/2014/main" id="{680E2B34-01A4-4E34-990C-56E17977E131}"/>
              </a:ext>
            </a:extLst>
          </p:cNvPr>
          <p:cNvCxnSpPr/>
          <p:nvPr/>
        </p:nvCxnSpPr>
        <p:spPr>
          <a:xfrm flipH="1">
            <a:off x="6172200" y="4619030"/>
            <a:ext cx="590550"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26962091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9024C08-0212-4401-AF3C-9A915D9A4CCF}"/>
              </a:ext>
            </a:extLst>
          </p:cNvPr>
          <p:cNvSpPr>
            <a:spLocks noGrp="1"/>
          </p:cNvSpPr>
          <p:nvPr>
            <p:ph type="title"/>
          </p:nvPr>
        </p:nvSpPr>
        <p:spPr/>
        <p:txBody>
          <a:bodyPr/>
          <a:lstStyle/>
          <a:p>
            <a:r>
              <a:rPr lang="en-US" dirty="0"/>
              <a:t>Question 4</a:t>
            </a:r>
          </a:p>
        </p:txBody>
      </p:sp>
      <p:pic>
        <p:nvPicPr>
          <p:cNvPr id="10" name="Content Placeholder 9">
            <a:extLst>
              <a:ext uri="{FF2B5EF4-FFF2-40B4-BE49-F238E27FC236}">
                <a16:creationId xmlns:a16="http://schemas.microsoft.com/office/drawing/2014/main" id="{4AB106EA-3D5D-4D3B-BBE7-E20AC8DF810E}"/>
              </a:ext>
            </a:extLst>
          </p:cNvPr>
          <p:cNvPicPr>
            <a:picLocks noGrp="1" noChangeAspect="1"/>
          </p:cNvPicPr>
          <p:nvPr>
            <p:ph idx="1"/>
          </p:nvPr>
        </p:nvPicPr>
        <p:blipFill>
          <a:blip r:embed="rId2"/>
          <a:stretch>
            <a:fillRect/>
          </a:stretch>
        </p:blipFill>
        <p:spPr>
          <a:xfrm>
            <a:off x="838200" y="1792987"/>
            <a:ext cx="10515600" cy="3025963"/>
          </a:xfrm>
          <a:prstGeom prst="rect">
            <a:avLst/>
          </a:prstGeom>
        </p:spPr>
      </p:pic>
    </p:spTree>
    <p:extLst>
      <p:ext uri="{BB962C8B-B14F-4D97-AF65-F5344CB8AC3E}">
        <p14:creationId xmlns:p14="http://schemas.microsoft.com/office/powerpoint/2010/main" val="175787500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69A5883-89C2-4934-9C14-FC3A37394ADB}"/>
              </a:ext>
            </a:extLst>
          </p:cNvPr>
          <p:cNvSpPr>
            <a:spLocks noGrp="1"/>
          </p:cNvSpPr>
          <p:nvPr>
            <p:ph type="title"/>
          </p:nvPr>
        </p:nvSpPr>
        <p:spPr/>
        <p:txBody>
          <a:bodyPr/>
          <a:lstStyle/>
          <a:p>
            <a:r>
              <a:rPr lang="en-US" dirty="0"/>
              <a:t>Answer</a:t>
            </a:r>
          </a:p>
        </p:txBody>
      </p:sp>
      <p:sp>
        <p:nvSpPr>
          <p:cNvPr id="5" name="TextBox 4">
            <a:extLst>
              <a:ext uri="{FF2B5EF4-FFF2-40B4-BE49-F238E27FC236}">
                <a16:creationId xmlns:a16="http://schemas.microsoft.com/office/drawing/2014/main" id="{944F9C85-B83D-47AB-B60A-BE413A4A0D2A}"/>
              </a:ext>
            </a:extLst>
          </p:cNvPr>
          <p:cNvSpPr txBox="1"/>
          <p:nvPr/>
        </p:nvSpPr>
        <p:spPr>
          <a:xfrm>
            <a:off x="1600200" y="3886200"/>
            <a:ext cx="8667750" cy="1477328"/>
          </a:xfrm>
          <a:prstGeom prst="rect">
            <a:avLst/>
          </a:prstGeom>
          <a:noFill/>
        </p:spPr>
        <p:txBody>
          <a:bodyPr wrap="square" rtlCol="0">
            <a:spAutoFit/>
          </a:bodyPr>
          <a:lstStyle/>
          <a:p>
            <a:r>
              <a:rPr lang="en-US" dirty="0"/>
              <a:t>To make the object appear shinier, the specular component of the </a:t>
            </a:r>
            <a:r>
              <a:rPr lang="en-US" dirty="0" err="1"/>
              <a:t>Phong</a:t>
            </a:r>
            <a:r>
              <a:rPr lang="en-US" dirty="0"/>
              <a:t> model needs to be increased.  Decreasing the alpha exponent (answer (a)) will cause the specular highlight to be bigger but this is not the same as making the object shinier.  Answers (c) and (e) only affect the diffuse component, so they don’t make the object shinier.  Answer (d) will have the opposite effect, so answer (b) is the most direct way to increase the shininess.</a:t>
            </a:r>
          </a:p>
        </p:txBody>
      </p:sp>
      <p:pic>
        <p:nvPicPr>
          <p:cNvPr id="7" name="Content Placeholder 6">
            <a:extLst>
              <a:ext uri="{FF2B5EF4-FFF2-40B4-BE49-F238E27FC236}">
                <a16:creationId xmlns:a16="http://schemas.microsoft.com/office/drawing/2014/main" id="{5E0907C2-C1F7-4F3D-9E2D-E1AAA1BEE9D0}"/>
              </a:ext>
            </a:extLst>
          </p:cNvPr>
          <p:cNvPicPr>
            <a:picLocks noGrp="1" noChangeAspect="1"/>
          </p:cNvPicPr>
          <p:nvPr>
            <p:ph idx="1"/>
          </p:nvPr>
        </p:nvPicPr>
        <p:blipFill>
          <a:blip r:embed="rId2"/>
          <a:stretch>
            <a:fillRect/>
          </a:stretch>
        </p:blipFill>
        <p:spPr>
          <a:xfrm>
            <a:off x="838200" y="1946627"/>
            <a:ext cx="10515600" cy="1289933"/>
          </a:xfrm>
          <a:prstGeom prst="rect">
            <a:avLst/>
          </a:prstGeom>
        </p:spPr>
      </p:pic>
    </p:spTree>
    <p:extLst>
      <p:ext uri="{BB962C8B-B14F-4D97-AF65-F5344CB8AC3E}">
        <p14:creationId xmlns:p14="http://schemas.microsoft.com/office/powerpoint/2010/main" val="32778478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158</TotalTime>
  <Words>298</Words>
  <Application>Microsoft Office PowerPoint</Application>
  <PresentationFormat>Widescreen</PresentationFormat>
  <Paragraphs>23</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Calibri</vt:lpstr>
      <vt:lpstr>Calibri Light</vt:lpstr>
      <vt:lpstr>Office Theme</vt:lpstr>
      <vt:lpstr>CS 418 Practice Exam 2</vt:lpstr>
      <vt:lpstr>Question 1</vt:lpstr>
      <vt:lpstr>Answer</vt:lpstr>
      <vt:lpstr>Question 2</vt:lpstr>
      <vt:lpstr>Answer</vt:lpstr>
      <vt:lpstr>Question 3</vt:lpstr>
      <vt:lpstr>Answer</vt:lpstr>
      <vt:lpstr>Question 4</vt:lpstr>
      <vt:lpstr>Answer</vt:lpstr>
      <vt:lpstr>Question 5</vt:lpstr>
      <vt:lpstr>Answer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CS 418 Practice Exam 1</dc:title>
  <dc:creator>Sid Oderberg</dc:creator>
  <cp:lastModifiedBy>Sid Oderberg</cp:lastModifiedBy>
  <cp:revision>47</cp:revision>
  <dcterms:created xsi:type="dcterms:W3CDTF">2018-09-19T20:08:48Z</dcterms:created>
  <dcterms:modified xsi:type="dcterms:W3CDTF">2018-10-19T21:36:01Z</dcterms:modified>
</cp:coreProperties>
</file>