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4" r:id="rId8"/>
    <p:sldId id="266" r:id="rId9"/>
    <p:sldId id="267" r:id="rId10"/>
    <p:sldId id="269" r:id="rId11"/>
    <p:sldId id="270" r:id="rId12"/>
    <p:sldId id="271" r:id="rId13"/>
    <p:sldId id="272" r:id="rId14"/>
    <p:sldId id="273"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2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108BB-A4FF-4F5F-8BE0-C590AD363C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FCC9A8-F02C-4061-8E87-9F85A92A65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95FD67-C28F-45AE-88E8-2B39848C46EE}"/>
              </a:ext>
            </a:extLst>
          </p:cNvPr>
          <p:cNvSpPr>
            <a:spLocks noGrp="1"/>
          </p:cNvSpPr>
          <p:nvPr>
            <p:ph type="dt" sz="half" idx="10"/>
          </p:nvPr>
        </p:nvSpPr>
        <p:spPr/>
        <p:txBody>
          <a:bodyPr/>
          <a:lstStyle/>
          <a:p>
            <a:fld id="{E4C14EA4-8D2D-4589-8816-26556EF1DBDF}" type="datetimeFigureOut">
              <a:rPr lang="en-US" smtClean="0"/>
              <a:t>9/19/2018</a:t>
            </a:fld>
            <a:endParaRPr lang="en-US"/>
          </a:p>
        </p:txBody>
      </p:sp>
      <p:sp>
        <p:nvSpPr>
          <p:cNvPr id="5" name="Footer Placeholder 4">
            <a:extLst>
              <a:ext uri="{FF2B5EF4-FFF2-40B4-BE49-F238E27FC236}">
                <a16:creationId xmlns:a16="http://schemas.microsoft.com/office/drawing/2014/main" id="{A871F469-C1DA-40C4-98A6-860C072FBA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A29EEC-2008-4CAA-A362-346D42C23EC6}"/>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62814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ABAAA-0F02-41F8-BD5F-3302E81314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E52B91-9BBB-437B-B67A-CA093D1CB3D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6F3CD5-09D8-4A55-8C2B-D39BBD44B3CC}"/>
              </a:ext>
            </a:extLst>
          </p:cNvPr>
          <p:cNvSpPr>
            <a:spLocks noGrp="1"/>
          </p:cNvSpPr>
          <p:nvPr>
            <p:ph type="dt" sz="half" idx="10"/>
          </p:nvPr>
        </p:nvSpPr>
        <p:spPr/>
        <p:txBody>
          <a:bodyPr/>
          <a:lstStyle/>
          <a:p>
            <a:fld id="{E4C14EA4-8D2D-4589-8816-26556EF1DBDF}" type="datetimeFigureOut">
              <a:rPr lang="en-US" smtClean="0"/>
              <a:t>9/19/2018</a:t>
            </a:fld>
            <a:endParaRPr lang="en-US"/>
          </a:p>
        </p:txBody>
      </p:sp>
      <p:sp>
        <p:nvSpPr>
          <p:cNvPr id="5" name="Footer Placeholder 4">
            <a:extLst>
              <a:ext uri="{FF2B5EF4-FFF2-40B4-BE49-F238E27FC236}">
                <a16:creationId xmlns:a16="http://schemas.microsoft.com/office/drawing/2014/main" id="{0ACA9F65-929A-4059-8594-19651BC79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8832E3-0F52-44F6-B123-9C80B987B3F3}"/>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69321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A6B913-C803-4A46-857B-B8B3D07068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2EFF2E-E132-48AC-8896-B243F7F717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D540F8-FCBF-421D-BF10-AD4DC860923B}"/>
              </a:ext>
            </a:extLst>
          </p:cNvPr>
          <p:cNvSpPr>
            <a:spLocks noGrp="1"/>
          </p:cNvSpPr>
          <p:nvPr>
            <p:ph type="dt" sz="half" idx="10"/>
          </p:nvPr>
        </p:nvSpPr>
        <p:spPr/>
        <p:txBody>
          <a:bodyPr/>
          <a:lstStyle/>
          <a:p>
            <a:fld id="{E4C14EA4-8D2D-4589-8816-26556EF1DBDF}" type="datetimeFigureOut">
              <a:rPr lang="en-US" smtClean="0"/>
              <a:t>9/19/2018</a:t>
            </a:fld>
            <a:endParaRPr lang="en-US"/>
          </a:p>
        </p:txBody>
      </p:sp>
      <p:sp>
        <p:nvSpPr>
          <p:cNvPr id="5" name="Footer Placeholder 4">
            <a:extLst>
              <a:ext uri="{FF2B5EF4-FFF2-40B4-BE49-F238E27FC236}">
                <a16:creationId xmlns:a16="http://schemas.microsoft.com/office/drawing/2014/main" id="{2DF63B97-9E06-418C-B5C5-72E9AB688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9ECA37-CB57-4CE4-9FDD-0F48436D52AB}"/>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3498512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7BD8-E406-4DD5-8793-DBBD9B9DF8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8F53E8-6B51-4191-80B2-A5AA7BE0270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BA9D5E-AC89-4712-8C6B-5CE0B7CBB408}"/>
              </a:ext>
            </a:extLst>
          </p:cNvPr>
          <p:cNvSpPr>
            <a:spLocks noGrp="1"/>
          </p:cNvSpPr>
          <p:nvPr>
            <p:ph type="dt" sz="half" idx="10"/>
          </p:nvPr>
        </p:nvSpPr>
        <p:spPr/>
        <p:txBody>
          <a:bodyPr/>
          <a:lstStyle/>
          <a:p>
            <a:fld id="{E4C14EA4-8D2D-4589-8816-26556EF1DBDF}" type="datetimeFigureOut">
              <a:rPr lang="en-US" smtClean="0"/>
              <a:t>9/19/2018</a:t>
            </a:fld>
            <a:endParaRPr lang="en-US"/>
          </a:p>
        </p:txBody>
      </p:sp>
      <p:sp>
        <p:nvSpPr>
          <p:cNvPr id="5" name="Footer Placeholder 4">
            <a:extLst>
              <a:ext uri="{FF2B5EF4-FFF2-40B4-BE49-F238E27FC236}">
                <a16:creationId xmlns:a16="http://schemas.microsoft.com/office/drawing/2014/main" id="{D7E07E6B-C6B7-434D-8CBA-3D85A23A69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5AC135-E747-4D80-9860-D02F29206B31}"/>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2255253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628B3-9A69-4930-9754-1719F869D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6760CD-651E-4A7B-ADDD-B1ECA3509A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D6AFC6D-6FBF-4929-910A-EC617A7D036B}"/>
              </a:ext>
            </a:extLst>
          </p:cNvPr>
          <p:cNvSpPr>
            <a:spLocks noGrp="1"/>
          </p:cNvSpPr>
          <p:nvPr>
            <p:ph type="dt" sz="half" idx="10"/>
          </p:nvPr>
        </p:nvSpPr>
        <p:spPr/>
        <p:txBody>
          <a:bodyPr/>
          <a:lstStyle/>
          <a:p>
            <a:fld id="{E4C14EA4-8D2D-4589-8816-26556EF1DBDF}" type="datetimeFigureOut">
              <a:rPr lang="en-US" smtClean="0"/>
              <a:t>9/19/2018</a:t>
            </a:fld>
            <a:endParaRPr lang="en-US"/>
          </a:p>
        </p:txBody>
      </p:sp>
      <p:sp>
        <p:nvSpPr>
          <p:cNvPr id="5" name="Footer Placeholder 4">
            <a:extLst>
              <a:ext uri="{FF2B5EF4-FFF2-40B4-BE49-F238E27FC236}">
                <a16:creationId xmlns:a16="http://schemas.microsoft.com/office/drawing/2014/main" id="{2F10FD42-6946-41C4-88ED-58A508B528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1AE3A2-7F7C-4B7C-827A-C10B7BDCF45C}"/>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196829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043D5-7A9B-4255-B1EB-3D2D09C074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821672-1741-4A80-A365-F021FFBA536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A8123A-54DC-4B67-8707-0DB3D217B4A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51E61D-7446-4482-B2D2-5A22D2C78C96}"/>
              </a:ext>
            </a:extLst>
          </p:cNvPr>
          <p:cNvSpPr>
            <a:spLocks noGrp="1"/>
          </p:cNvSpPr>
          <p:nvPr>
            <p:ph type="dt" sz="half" idx="10"/>
          </p:nvPr>
        </p:nvSpPr>
        <p:spPr/>
        <p:txBody>
          <a:bodyPr/>
          <a:lstStyle/>
          <a:p>
            <a:fld id="{E4C14EA4-8D2D-4589-8816-26556EF1DBDF}" type="datetimeFigureOut">
              <a:rPr lang="en-US" smtClean="0"/>
              <a:t>9/19/2018</a:t>
            </a:fld>
            <a:endParaRPr lang="en-US"/>
          </a:p>
        </p:txBody>
      </p:sp>
      <p:sp>
        <p:nvSpPr>
          <p:cNvPr id="6" name="Footer Placeholder 5">
            <a:extLst>
              <a:ext uri="{FF2B5EF4-FFF2-40B4-BE49-F238E27FC236}">
                <a16:creationId xmlns:a16="http://schemas.microsoft.com/office/drawing/2014/main" id="{45DD8480-4865-40B5-A619-7A2B61762D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EBB96D-D939-4550-96B5-4E54AADE6471}"/>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2834155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A144B-F6ED-4AD9-9C4D-15CDBA38BB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650A14-4D8B-48B0-8693-1A57829BAC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929FAA-58CB-4157-9210-8049B4B6915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D7102D-1B62-40F2-8763-B82D8E65E4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17BB41D-A9DE-46EB-906D-C4AA446F8B8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FB90F1-7922-40DD-ABDE-AF5B2B676AAF}"/>
              </a:ext>
            </a:extLst>
          </p:cNvPr>
          <p:cNvSpPr>
            <a:spLocks noGrp="1"/>
          </p:cNvSpPr>
          <p:nvPr>
            <p:ph type="dt" sz="half" idx="10"/>
          </p:nvPr>
        </p:nvSpPr>
        <p:spPr/>
        <p:txBody>
          <a:bodyPr/>
          <a:lstStyle/>
          <a:p>
            <a:fld id="{E4C14EA4-8D2D-4589-8816-26556EF1DBDF}" type="datetimeFigureOut">
              <a:rPr lang="en-US" smtClean="0"/>
              <a:t>9/19/2018</a:t>
            </a:fld>
            <a:endParaRPr lang="en-US"/>
          </a:p>
        </p:txBody>
      </p:sp>
      <p:sp>
        <p:nvSpPr>
          <p:cNvPr id="8" name="Footer Placeholder 7">
            <a:extLst>
              <a:ext uri="{FF2B5EF4-FFF2-40B4-BE49-F238E27FC236}">
                <a16:creationId xmlns:a16="http://schemas.microsoft.com/office/drawing/2014/main" id="{4953BCC9-3BF4-4ED7-9463-3E94A53C08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4ED1F4-B44F-4BC8-B5D8-5D88BAF23C03}"/>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521005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3A91D-952D-427B-9047-F2DD528E8D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6F91C6-332C-4DBE-ABFB-FDAB5A55AFE9}"/>
              </a:ext>
            </a:extLst>
          </p:cNvPr>
          <p:cNvSpPr>
            <a:spLocks noGrp="1"/>
          </p:cNvSpPr>
          <p:nvPr>
            <p:ph type="dt" sz="half" idx="10"/>
          </p:nvPr>
        </p:nvSpPr>
        <p:spPr/>
        <p:txBody>
          <a:bodyPr/>
          <a:lstStyle/>
          <a:p>
            <a:fld id="{E4C14EA4-8D2D-4589-8816-26556EF1DBDF}" type="datetimeFigureOut">
              <a:rPr lang="en-US" smtClean="0"/>
              <a:t>9/19/2018</a:t>
            </a:fld>
            <a:endParaRPr lang="en-US"/>
          </a:p>
        </p:txBody>
      </p:sp>
      <p:sp>
        <p:nvSpPr>
          <p:cNvPr id="4" name="Footer Placeholder 3">
            <a:extLst>
              <a:ext uri="{FF2B5EF4-FFF2-40B4-BE49-F238E27FC236}">
                <a16:creationId xmlns:a16="http://schemas.microsoft.com/office/drawing/2014/main" id="{A2845E63-5107-4267-BA16-C7F83AD8D4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341A9A-CF83-4F02-9775-4E8B9DB91AD7}"/>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2488147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22B2B9-D5AE-4D9F-989C-5AA96100D4EA}"/>
              </a:ext>
            </a:extLst>
          </p:cNvPr>
          <p:cNvSpPr>
            <a:spLocks noGrp="1"/>
          </p:cNvSpPr>
          <p:nvPr>
            <p:ph type="dt" sz="half" idx="10"/>
          </p:nvPr>
        </p:nvSpPr>
        <p:spPr/>
        <p:txBody>
          <a:bodyPr/>
          <a:lstStyle/>
          <a:p>
            <a:fld id="{E4C14EA4-8D2D-4589-8816-26556EF1DBDF}" type="datetimeFigureOut">
              <a:rPr lang="en-US" smtClean="0"/>
              <a:t>9/19/2018</a:t>
            </a:fld>
            <a:endParaRPr lang="en-US"/>
          </a:p>
        </p:txBody>
      </p:sp>
      <p:sp>
        <p:nvSpPr>
          <p:cNvPr id="3" name="Footer Placeholder 2">
            <a:extLst>
              <a:ext uri="{FF2B5EF4-FFF2-40B4-BE49-F238E27FC236}">
                <a16:creationId xmlns:a16="http://schemas.microsoft.com/office/drawing/2014/main" id="{FF268F9A-12FB-4DBF-898A-768FFE1E1A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92A0B9-B87C-4FC3-9434-41EC029E7CF8}"/>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181106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79112-BEB7-4154-8EE8-9E2B4FB9A6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7D6809-A9B5-40BB-85A4-F2E3D1F028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114C95-A063-4514-8FAF-F27A8636FB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AACC3D-D4B6-4C61-8B0D-78E8FC54EA31}"/>
              </a:ext>
            </a:extLst>
          </p:cNvPr>
          <p:cNvSpPr>
            <a:spLocks noGrp="1"/>
          </p:cNvSpPr>
          <p:nvPr>
            <p:ph type="dt" sz="half" idx="10"/>
          </p:nvPr>
        </p:nvSpPr>
        <p:spPr/>
        <p:txBody>
          <a:bodyPr/>
          <a:lstStyle/>
          <a:p>
            <a:fld id="{E4C14EA4-8D2D-4589-8816-26556EF1DBDF}" type="datetimeFigureOut">
              <a:rPr lang="en-US" smtClean="0"/>
              <a:t>9/19/2018</a:t>
            </a:fld>
            <a:endParaRPr lang="en-US"/>
          </a:p>
        </p:txBody>
      </p:sp>
      <p:sp>
        <p:nvSpPr>
          <p:cNvPr id="6" name="Footer Placeholder 5">
            <a:extLst>
              <a:ext uri="{FF2B5EF4-FFF2-40B4-BE49-F238E27FC236}">
                <a16:creationId xmlns:a16="http://schemas.microsoft.com/office/drawing/2014/main" id="{5D58AA5B-147A-44A7-AF97-9C09D42BD3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FF779B-FCBA-456E-9142-3D9F73B33DCE}"/>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2460665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38E2B-DB80-4C36-90BC-05509B21A8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3B9ABD-0ECC-4305-AFA8-B90A1CA604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6D163D-1FE4-4BA2-8A46-EEEFABAF75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A77CD3-33EB-4CD0-94B6-B5B5185BC413}"/>
              </a:ext>
            </a:extLst>
          </p:cNvPr>
          <p:cNvSpPr>
            <a:spLocks noGrp="1"/>
          </p:cNvSpPr>
          <p:nvPr>
            <p:ph type="dt" sz="half" idx="10"/>
          </p:nvPr>
        </p:nvSpPr>
        <p:spPr/>
        <p:txBody>
          <a:bodyPr/>
          <a:lstStyle/>
          <a:p>
            <a:fld id="{E4C14EA4-8D2D-4589-8816-26556EF1DBDF}" type="datetimeFigureOut">
              <a:rPr lang="en-US" smtClean="0"/>
              <a:t>9/19/2018</a:t>
            </a:fld>
            <a:endParaRPr lang="en-US"/>
          </a:p>
        </p:txBody>
      </p:sp>
      <p:sp>
        <p:nvSpPr>
          <p:cNvPr id="6" name="Footer Placeholder 5">
            <a:extLst>
              <a:ext uri="{FF2B5EF4-FFF2-40B4-BE49-F238E27FC236}">
                <a16:creationId xmlns:a16="http://schemas.microsoft.com/office/drawing/2014/main" id="{11565814-8E6B-424B-AB61-7DB82E9D9A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8D889-8D59-40BB-84CE-3BB835B0A362}"/>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1437322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34EE76-1887-4E49-ABD1-89F849214C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B77221-E3B3-435E-BD4C-2D23BC840F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14BF0E-8573-4B5F-A2EC-A87D44DE6C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C14EA4-8D2D-4589-8816-26556EF1DBDF}" type="datetimeFigureOut">
              <a:rPr lang="en-US" smtClean="0"/>
              <a:t>9/19/2018</a:t>
            </a:fld>
            <a:endParaRPr lang="en-US"/>
          </a:p>
        </p:txBody>
      </p:sp>
      <p:sp>
        <p:nvSpPr>
          <p:cNvPr id="5" name="Footer Placeholder 4">
            <a:extLst>
              <a:ext uri="{FF2B5EF4-FFF2-40B4-BE49-F238E27FC236}">
                <a16:creationId xmlns:a16="http://schemas.microsoft.com/office/drawing/2014/main" id="{6146C8B4-7237-437E-85E9-6190B19FB7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8F7FD1-6F53-48B3-A1C7-ED8288D1F4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D18AE4-7AEB-4880-B25C-FB3E98C66C4D}" type="slidenum">
              <a:rPr lang="en-US" smtClean="0"/>
              <a:t>‹#›</a:t>
            </a:fld>
            <a:endParaRPr lang="en-US"/>
          </a:p>
        </p:txBody>
      </p:sp>
    </p:spTree>
    <p:extLst>
      <p:ext uri="{BB962C8B-B14F-4D97-AF65-F5344CB8AC3E}">
        <p14:creationId xmlns:p14="http://schemas.microsoft.com/office/powerpoint/2010/main" val="777199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52E0-7421-482F-A8AE-2707ED1FF13C}"/>
              </a:ext>
            </a:extLst>
          </p:cNvPr>
          <p:cNvSpPr>
            <a:spLocks noGrp="1"/>
          </p:cNvSpPr>
          <p:nvPr>
            <p:ph type="ctrTitle"/>
          </p:nvPr>
        </p:nvSpPr>
        <p:spPr/>
        <p:txBody>
          <a:bodyPr/>
          <a:lstStyle/>
          <a:p>
            <a:r>
              <a:rPr lang="en-US" dirty="0"/>
              <a:t>CS 418 Practice Exam 1</a:t>
            </a:r>
          </a:p>
        </p:txBody>
      </p:sp>
      <p:sp>
        <p:nvSpPr>
          <p:cNvPr id="3" name="Subtitle 2">
            <a:extLst>
              <a:ext uri="{FF2B5EF4-FFF2-40B4-BE49-F238E27FC236}">
                <a16:creationId xmlns:a16="http://schemas.microsoft.com/office/drawing/2014/main" id="{41869ECC-48CF-4091-BFDB-951CD5458EDE}"/>
              </a:ext>
            </a:extLst>
          </p:cNvPr>
          <p:cNvSpPr>
            <a:spLocks noGrp="1"/>
          </p:cNvSpPr>
          <p:nvPr>
            <p:ph type="subTitle" idx="1"/>
          </p:nvPr>
        </p:nvSpPr>
        <p:spPr/>
        <p:txBody>
          <a:bodyPr>
            <a:normAutofit lnSpcReduction="10000"/>
          </a:bodyPr>
          <a:lstStyle/>
          <a:p>
            <a:endParaRPr lang="en-US" dirty="0"/>
          </a:p>
          <a:p>
            <a:endParaRPr lang="en-US" dirty="0"/>
          </a:p>
          <a:p>
            <a:endParaRPr lang="en-US" dirty="0"/>
          </a:p>
          <a:p>
            <a:pPr algn="l"/>
            <a:r>
              <a:rPr lang="en-US" dirty="0"/>
              <a:t>Slides by Sidney Oderberg</a:t>
            </a:r>
          </a:p>
        </p:txBody>
      </p:sp>
    </p:spTree>
    <p:extLst>
      <p:ext uri="{BB962C8B-B14F-4D97-AF65-F5344CB8AC3E}">
        <p14:creationId xmlns:p14="http://schemas.microsoft.com/office/powerpoint/2010/main" val="2236937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9D6E9-08BC-4313-BAA3-366F50093A9C}"/>
              </a:ext>
            </a:extLst>
          </p:cNvPr>
          <p:cNvSpPr>
            <a:spLocks noGrp="1"/>
          </p:cNvSpPr>
          <p:nvPr>
            <p:ph type="title"/>
          </p:nvPr>
        </p:nvSpPr>
        <p:spPr/>
        <p:txBody>
          <a:bodyPr/>
          <a:lstStyle/>
          <a:p>
            <a:r>
              <a:rPr lang="en-US" dirty="0"/>
              <a:t>Question 5</a:t>
            </a:r>
          </a:p>
        </p:txBody>
      </p:sp>
      <p:pic>
        <p:nvPicPr>
          <p:cNvPr id="4" name="Content Placeholder 3">
            <a:extLst>
              <a:ext uri="{FF2B5EF4-FFF2-40B4-BE49-F238E27FC236}">
                <a16:creationId xmlns:a16="http://schemas.microsoft.com/office/drawing/2014/main" id="{A72320B6-A9A2-4AC3-B0DE-9DE9F568FE5F}"/>
              </a:ext>
            </a:extLst>
          </p:cNvPr>
          <p:cNvPicPr>
            <a:picLocks noGrp="1" noChangeAspect="1"/>
          </p:cNvPicPr>
          <p:nvPr>
            <p:ph idx="1"/>
          </p:nvPr>
        </p:nvPicPr>
        <p:blipFill>
          <a:blip r:embed="rId2"/>
          <a:stretch>
            <a:fillRect/>
          </a:stretch>
        </p:blipFill>
        <p:spPr>
          <a:xfrm>
            <a:off x="5011621" y="306795"/>
            <a:ext cx="5284904" cy="5951131"/>
          </a:xfrm>
          <a:prstGeom prst="rect">
            <a:avLst/>
          </a:prstGeom>
        </p:spPr>
      </p:pic>
    </p:spTree>
    <p:extLst>
      <p:ext uri="{BB962C8B-B14F-4D97-AF65-F5344CB8AC3E}">
        <p14:creationId xmlns:p14="http://schemas.microsoft.com/office/powerpoint/2010/main" val="1762424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9ED46-E901-43ED-9431-0FF16C3CB7D1}"/>
              </a:ext>
            </a:extLst>
          </p:cNvPr>
          <p:cNvSpPr>
            <a:spLocks noGrp="1"/>
          </p:cNvSpPr>
          <p:nvPr>
            <p:ph type="title"/>
          </p:nvPr>
        </p:nvSpPr>
        <p:spPr/>
        <p:txBody>
          <a:bodyPr/>
          <a:lstStyle/>
          <a:p>
            <a:r>
              <a:rPr lang="en-US" dirty="0"/>
              <a:t>Answer</a:t>
            </a:r>
          </a:p>
        </p:txBody>
      </p:sp>
      <p:pic>
        <p:nvPicPr>
          <p:cNvPr id="4" name="Content Placeholder 3">
            <a:extLst>
              <a:ext uri="{FF2B5EF4-FFF2-40B4-BE49-F238E27FC236}">
                <a16:creationId xmlns:a16="http://schemas.microsoft.com/office/drawing/2014/main" id="{BCB161FB-6B4E-45A4-BE82-4CD320365868}"/>
              </a:ext>
            </a:extLst>
          </p:cNvPr>
          <p:cNvPicPr>
            <a:picLocks noGrp="1" noChangeAspect="1"/>
          </p:cNvPicPr>
          <p:nvPr>
            <p:ph idx="1"/>
          </p:nvPr>
        </p:nvPicPr>
        <p:blipFill>
          <a:blip r:embed="rId2"/>
          <a:stretch>
            <a:fillRect/>
          </a:stretch>
        </p:blipFill>
        <p:spPr>
          <a:xfrm>
            <a:off x="3333749" y="360981"/>
            <a:ext cx="7391400" cy="2682701"/>
          </a:xfrm>
          <a:prstGeom prst="rect">
            <a:avLst/>
          </a:prstGeom>
        </p:spPr>
      </p:pic>
      <p:pic>
        <p:nvPicPr>
          <p:cNvPr id="5" name="Picture 4">
            <a:extLst>
              <a:ext uri="{FF2B5EF4-FFF2-40B4-BE49-F238E27FC236}">
                <a16:creationId xmlns:a16="http://schemas.microsoft.com/office/drawing/2014/main" id="{2F3FADF4-0CD3-418A-9C53-1AF7C7F60D74}"/>
              </a:ext>
            </a:extLst>
          </p:cNvPr>
          <p:cNvPicPr>
            <a:picLocks noChangeAspect="1"/>
          </p:cNvPicPr>
          <p:nvPr/>
        </p:nvPicPr>
        <p:blipFill>
          <a:blip r:embed="rId3"/>
          <a:stretch>
            <a:fillRect/>
          </a:stretch>
        </p:blipFill>
        <p:spPr>
          <a:xfrm>
            <a:off x="523874" y="3641358"/>
            <a:ext cx="3743325" cy="2094822"/>
          </a:xfrm>
          <a:prstGeom prst="rect">
            <a:avLst/>
          </a:prstGeom>
        </p:spPr>
      </p:pic>
      <p:sp>
        <p:nvSpPr>
          <p:cNvPr id="6" name="TextBox 5">
            <a:extLst>
              <a:ext uri="{FF2B5EF4-FFF2-40B4-BE49-F238E27FC236}">
                <a16:creationId xmlns:a16="http://schemas.microsoft.com/office/drawing/2014/main" id="{CD05AD2D-B0C2-46C0-B765-A250E30E3663}"/>
              </a:ext>
            </a:extLst>
          </p:cNvPr>
          <p:cNvSpPr txBox="1"/>
          <p:nvPr/>
        </p:nvSpPr>
        <p:spPr>
          <a:xfrm>
            <a:off x="4676775" y="3869958"/>
            <a:ext cx="6153150" cy="1477328"/>
          </a:xfrm>
          <a:prstGeom prst="rect">
            <a:avLst/>
          </a:prstGeom>
          <a:noFill/>
        </p:spPr>
        <p:txBody>
          <a:bodyPr wrap="square" rtlCol="0">
            <a:spAutoFit/>
          </a:bodyPr>
          <a:lstStyle/>
          <a:p>
            <a:r>
              <a:rPr lang="en-US" dirty="0"/>
              <a:t>Recall the formation of y-axis rotations from lecture (left).  It’s important to remember that the negative on the sin is on the bottom left sin, whereas for  x and z rotations it’s on the top right sin.  Plugging 90 degrees in for theta will yield the correct answer.</a:t>
            </a:r>
          </a:p>
        </p:txBody>
      </p:sp>
    </p:spTree>
    <p:extLst>
      <p:ext uri="{BB962C8B-B14F-4D97-AF65-F5344CB8AC3E}">
        <p14:creationId xmlns:p14="http://schemas.microsoft.com/office/powerpoint/2010/main" val="4260246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D22BD-F81C-4E21-B922-4AA198FDF1DE}"/>
              </a:ext>
            </a:extLst>
          </p:cNvPr>
          <p:cNvSpPr>
            <a:spLocks noGrp="1"/>
          </p:cNvSpPr>
          <p:nvPr>
            <p:ph type="title"/>
          </p:nvPr>
        </p:nvSpPr>
        <p:spPr/>
        <p:txBody>
          <a:bodyPr/>
          <a:lstStyle/>
          <a:p>
            <a:r>
              <a:rPr lang="en-US" dirty="0"/>
              <a:t>Question 6</a:t>
            </a:r>
          </a:p>
        </p:txBody>
      </p:sp>
      <p:pic>
        <p:nvPicPr>
          <p:cNvPr id="7" name="Content Placeholder 6">
            <a:extLst>
              <a:ext uri="{FF2B5EF4-FFF2-40B4-BE49-F238E27FC236}">
                <a16:creationId xmlns:a16="http://schemas.microsoft.com/office/drawing/2014/main" id="{8D127508-AFF6-488C-8600-46AC56BE909D}"/>
              </a:ext>
            </a:extLst>
          </p:cNvPr>
          <p:cNvPicPr>
            <a:picLocks noGrp="1" noChangeAspect="1"/>
          </p:cNvPicPr>
          <p:nvPr>
            <p:ph idx="1"/>
          </p:nvPr>
        </p:nvPicPr>
        <p:blipFill>
          <a:blip r:embed="rId2"/>
          <a:stretch>
            <a:fillRect/>
          </a:stretch>
        </p:blipFill>
        <p:spPr>
          <a:xfrm>
            <a:off x="361949" y="1581150"/>
            <a:ext cx="11662051" cy="3002112"/>
          </a:xfrm>
          <a:prstGeom prst="rect">
            <a:avLst/>
          </a:prstGeom>
        </p:spPr>
      </p:pic>
    </p:spTree>
    <p:extLst>
      <p:ext uri="{BB962C8B-B14F-4D97-AF65-F5344CB8AC3E}">
        <p14:creationId xmlns:p14="http://schemas.microsoft.com/office/powerpoint/2010/main" val="3798787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CC8BA-29B7-435D-96AF-0C7EB9C0B205}"/>
              </a:ext>
            </a:extLst>
          </p:cNvPr>
          <p:cNvSpPr>
            <a:spLocks noGrp="1"/>
          </p:cNvSpPr>
          <p:nvPr>
            <p:ph type="title"/>
          </p:nvPr>
        </p:nvSpPr>
        <p:spPr/>
        <p:txBody>
          <a:bodyPr/>
          <a:lstStyle/>
          <a:p>
            <a:r>
              <a:rPr lang="en-US" dirty="0"/>
              <a:t>Answer</a:t>
            </a:r>
          </a:p>
        </p:txBody>
      </p:sp>
      <p:pic>
        <p:nvPicPr>
          <p:cNvPr id="4" name="Content Placeholder 3">
            <a:extLst>
              <a:ext uri="{FF2B5EF4-FFF2-40B4-BE49-F238E27FC236}">
                <a16:creationId xmlns:a16="http://schemas.microsoft.com/office/drawing/2014/main" id="{4427BC72-7A0F-49D4-A4C1-771F4F05FF3E}"/>
              </a:ext>
            </a:extLst>
          </p:cNvPr>
          <p:cNvPicPr>
            <a:picLocks noGrp="1" noChangeAspect="1"/>
          </p:cNvPicPr>
          <p:nvPr>
            <p:ph idx="1"/>
          </p:nvPr>
        </p:nvPicPr>
        <p:blipFill>
          <a:blip r:embed="rId2"/>
          <a:stretch>
            <a:fillRect/>
          </a:stretch>
        </p:blipFill>
        <p:spPr>
          <a:xfrm>
            <a:off x="714375" y="1347788"/>
            <a:ext cx="10515600" cy="1417580"/>
          </a:xfrm>
          <a:prstGeom prst="rect">
            <a:avLst/>
          </a:prstGeom>
        </p:spPr>
      </p:pic>
      <p:sp>
        <p:nvSpPr>
          <p:cNvPr id="5" name="TextBox 4">
            <a:extLst>
              <a:ext uri="{FF2B5EF4-FFF2-40B4-BE49-F238E27FC236}">
                <a16:creationId xmlns:a16="http://schemas.microsoft.com/office/drawing/2014/main" id="{9604DBEC-4BCF-4EEB-ACD1-4836FF1C3D9D}"/>
              </a:ext>
            </a:extLst>
          </p:cNvPr>
          <p:cNvSpPr txBox="1"/>
          <p:nvPr/>
        </p:nvSpPr>
        <p:spPr>
          <a:xfrm>
            <a:off x="7000874" y="2894738"/>
            <a:ext cx="3724275" cy="3693319"/>
          </a:xfrm>
          <a:prstGeom prst="rect">
            <a:avLst/>
          </a:prstGeom>
          <a:noFill/>
        </p:spPr>
        <p:txBody>
          <a:bodyPr wrap="square" rtlCol="0">
            <a:spAutoFit/>
          </a:bodyPr>
          <a:lstStyle/>
          <a:p>
            <a:r>
              <a:rPr lang="en-US" dirty="0"/>
              <a:t>What you’ve got to know for this one is that the matrices are applied to the vertex from right to left.  So first the </a:t>
            </a:r>
            <a:r>
              <a:rPr lang="en-US" dirty="0" err="1"/>
              <a:t>modelMatrix</a:t>
            </a:r>
            <a:r>
              <a:rPr lang="en-US" dirty="0"/>
              <a:t> is multiplied with the vertex, and then the </a:t>
            </a:r>
            <a:r>
              <a:rPr lang="en-US" dirty="0" err="1"/>
              <a:t>viewMatrix</a:t>
            </a:r>
            <a:r>
              <a:rPr lang="en-US" dirty="0"/>
              <a:t>, and then the </a:t>
            </a:r>
            <a:r>
              <a:rPr lang="en-US" dirty="0" err="1"/>
              <a:t>orthoMatrix</a:t>
            </a:r>
            <a:r>
              <a:rPr lang="en-US" dirty="0"/>
              <a:t>.  Also necessary for this question is an understanding of the vertex pipeline.  The left image shows the model transform happening first, then viewing, and then perspective, which matches the correct answer (orthographic is a perspective transformation).</a:t>
            </a:r>
          </a:p>
        </p:txBody>
      </p:sp>
      <p:pic>
        <p:nvPicPr>
          <p:cNvPr id="6" name="Picture 5">
            <a:extLst>
              <a:ext uri="{FF2B5EF4-FFF2-40B4-BE49-F238E27FC236}">
                <a16:creationId xmlns:a16="http://schemas.microsoft.com/office/drawing/2014/main" id="{8DB581A4-C440-40EC-B8BB-280029CD1C99}"/>
              </a:ext>
            </a:extLst>
          </p:cNvPr>
          <p:cNvPicPr>
            <a:picLocks noChangeAspect="1"/>
          </p:cNvPicPr>
          <p:nvPr/>
        </p:nvPicPr>
        <p:blipFill>
          <a:blip r:embed="rId3"/>
          <a:stretch>
            <a:fillRect/>
          </a:stretch>
        </p:blipFill>
        <p:spPr>
          <a:xfrm>
            <a:off x="838200" y="3187758"/>
            <a:ext cx="5715000" cy="3107281"/>
          </a:xfrm>
          <a:prstGeom prst="rect">
            <a:avLst/>
          </a:prstGeom>
        </p:spPr>
      </p:pic>
    </p:spTree>
    <p:extLst>
      <p:ext uri="{BB962C8B-B14F-4D97-AF65-F5344CB8AC3E}">
        <p14:creationId xmlns:p14="http://schemas.microsoft.com/office/powerpoint/2010/main" val="652201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A75E0-B1E4-4E97-AB49-16450F2780B7}"/>
              </a:ext>
            </a:extLst>
          </p:cNvPr>
          <p:cNvSpPr>
            <a:spLocks noGrp="1"/>
          </p:cNvSpPr>
          <p:nvPr>
            <p:ph type="title"/>
          </p:nvPr>
        </p:nvSpPr>
        <p:spPr/>
        <p:txBody>
          <a:bodyPr/>
          <a:lstStyle/>
          <a:p>
            <a:r>
              <a:rPr lang="en-US" dirty="0"/>
              <a:t>Question 7</a:t>
            </a:r>
          </a:p>
        </p:txBody>
      </p:sp>
      <p:pic>
        <p:nvPicPr>
          <p:cNvPr id="5" name="Content Placeholder 4">
            <a:extLst>
              <a:ext uri="{FF2B5EF4-FFF2-40B4-BE49-F238E27FC236}">
                <a16:creationId xmlns:a16="http://schemas.microsoft.com/office/drawing/2014/main" id="{D03FE7B3-F443-4C59-AA38-0F0CD82EBB88}"/>
              </a:ext>
            </a:extLst>
          </p:cNvPr>
          <p:cNvPicPr>
            <a:picLocks noGrp="1" noChangeAspect="1"/>
          </p:cNvPicPr>
          <p:nvPr>
            <p:ph idx="1"/>
          </p:nvPr>
        </p:nvPicPr>
        <p:blipFill>
          <a:blip r:embed="rId2"/>
          <a:stretch>
            <a:fillRect/>
          </a:stretch>
        </p:blipFill>
        <p:spPr>
          <a:xfrm>
            <a:off x="2328378" y="1690688"/>
            <a:ext cx="7535243" cy="4351338"/>
          </a:xfrm>
          <a:prstGeom prst="rect">
            <a:avLst/>
          </a:prstGeom>
        </p:spPr>
      </p:pic>
    </p:spTree>
    <p:extLst>
      <p:ext uri="{BB962C8B-B14F-4D97-AF65-F5344CB8AC3E}">
        <p14:creationId xmlns:p14="http://schemas.microsoft.com/office/powerpoint/2010/main" val="2823082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B1D59-67BE-4FEC-814D-2155A0072DB0}"/>
              </a:ext>
            </a:extLst>
          </p:cNvPr>
          <p:cNvSpPr>
            <a:spLocks noGrp="1"/>
          </p:cNvSpPr>
          <p:nvPr>
            <p:ph type="title"/>
          </p:nvPr>
        </p:nvSpPr>
        <p:spPr/>
        <p:txBody>
          <a:bodyPr/>
          <a:lstStyle/>
          <a:p>
            <a:r>
              <a:rPr lang="en-US" dirty="0"/>
              <a:t>Answer</a:t>
            </a:r>
          </a:p>
        </p:txBody>
      </p:sp>
      <p:pic>
        <p:nvPicPr>
          <p:cNvPr id="5" name="Content Placeholder 4">
            <a:extLst>
              <a:ext uri="{FF2B5EF4-FFF2-40B4-BE49-F238E27FC236}">
                <a16:creationId xmlns:a16="http://schemas.microsoft.com/office/drawing/2014/main" id="{75E0AF77-4ABA-42EF-AFEE-67DDE1A3232C}"/>
              </a:ext>
            </a:extLst>
          </p:cNvPr>
          <p:cNvPicPr>
            <a:picLocks noGrp="1" noChangeAspect="1"/>
          </p:cNvPicPr>
          <p:nvPr>
            <p:ph idx="1"/>
          </p:nvPr>
        </p:nvPicPr>
        <p:blipFill>
          <a:blip r:embed="rId2"/>
          <a:stretch>
            <a:fillRect/>
          </a:stretch>
        </p:blipFill>
        <p:spPr>
          <a:xfrm>
            <a:off x="838200" y="1577181"/>
            <a:ext cx="10067925" cy="1685925"/>
          </a:xfrm>
          <a:prstGeom prst="rect">
            <a:avLst/>
          </a:prstGeom>
        </p:spPr>
      </p:pic>
      <p:sp>
        <p:nvSpPr>
          <p:cNvPr id="6" name="TextBox 5">
            <a:extLst>
              <a:ext uri="{FF2B5EF4-FFF2-40B4-BE49-F238E27FC236}">
                <a16:creationId xmlns:a16="http://schemas.microsoft.com/office/drawing/2014/main" id="{84422C1E-F501-4518-8ECF-3D2E45DF7811}"/>
              </a:ext>
            </a:extLst>
          </p:cNvPr>
          <p:cNvSpPr txBox="1"/>
          <p:nvPr/>
        </p:nvSpPr>
        <p:spPr>
          <a:xfrm>
            <a:off x="1276350" y="3800475"/>
            <a:ext cx="8915400" cy="1754326"/>
          </a:xfrm>
          <a:prstGeom prst="rect">
            <a:avLst/>
          </a:prstGeom>
          <a:noFill/>
        </p:spPr>
        <p:txBody>
          <a:bodyPr wrap="square" rtlCol="0">
            <a:spAutoFit/>
          </a:bodyPr>
          <a:lstStyle/>
          <a:p>
            <a:r>
              <a:rPr lang="en-US" dirty="0"/>
              <a:t>For questions like these, you can try options until one matches the right answer.  First you can eliminate some options.  The resulting transformation has values on the diagonal and in the rightmost column only, so this can be a hint that you’ll need to translate and scale.  Notice that two of the options have the same transformations, but multiplied in different orders.  The order does matter here, and if you do S(10,5) * T(0,10) you’ll end up scaling the translation.  The multiplication in (a) ends up with the right matrix.</a:t>
            </a:r>
          </a:p>
        </p:txBody>
      </p:sp>
    </p:spTree>
    <p:extLst>
      <p:ext uri="{BB962C8B-B14F-4D97-AF65-F5344CB8AC3E}">
        <p14:creationId xmlns:p14="http://schemas.microsoft.com/office/powerpoint/2010/main" val="1540054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5A9FF-2780-4214-9FE1-BCBB0BB0E65A}"/>
              </a:ext>
            </a:extLst>
          </p:cNvPr>
          <p:cNvSpPr>
            <a:spLocks noGrp="1"/>
          </p:cNvSpPr>
          <p:nvPr>
            <p:ph type="title"/>
          </p:nvPr>
        </p:nvSpPr>
        <p:spPr/>
        <p:txBody>
          <a:bodyPr/>
          <a:lstStyle/>
          <a:p>
            <a:r>
              <a:rPr lang="en-US" dirty="0"/>
              <a:t>Question 1</a:t>
            </a:r>
          </a:p>
        </p:txBody>
      </p:sp>
      <p:pic>
        <p:nvPicPr>
          <p:cNvPr id="4" name="Content Placeholder 3">
            <a:extLst>
              <a:ext uri="{FF2B5EF4-FFF2-40B4-BE49-F238E27FC236}">
                <a16:creationId xmlns:a16="http://schemas.microsoft.com/office/drawing/2014/main" id="{9C82F0A5-BCE5-4A0E-A614-A2C44D67C28F}"/>
              </a:ext>
            </a:extLst>
          </p:cNvPr>
          <p:cNvPicPr>
            <a:picLocks noGrp="1" noChangeAspect="1"/>
          </p:cNvPicPr>
          <p:nvPr>
            <p:ph idx="1"/>
          </p:nvPr>
        </p:nvPicPr>
        <p:blipFill>
          <a:blip r:embed="rId2"/>
          <a:stretch>
            <a:fillRect/>
          </a:stretch>
        </p:blipFill>
        <p:spPr>
          <a:xfrm>
            <a:off x="2054845" y="1349406"/>
            <a:ext cx="7356610" cy="4827557"/>
          </a:xfrm>
          <a:prstGeom prst="rect">
            <a:avLst/>
          </a:prstGeom>
        </p:spPr>
      </p:pic>
    </p:spTree>
    <p:extLst>
      <p:ext uri="{BB962C8B-B14F-4D97-AF65-F5344CB8AC3E}">
        <p14:creationId xmlns:p14="http://schemas.microsoft.com/office/powerpoint/2010/main" val="2881466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7A21B-A52E-4691-8985-4962FBE16AD8}"/>
              </a:ext>
            </a:extLst>
          </p:cNvPr>
          <p:cNvSpPr>
            <a:spLocks noGrp="1"/>
          </p:cNvSpPr>
          <p:nvPr>
            <p:ph type="title"/>
          </p:nvPr>
        </p:nvSpPr>
        <p:spPr/>
        <p:txBody>
          <a:bodyPr/>
          <a:lstStyle/>
          <a:p>
            <a:r>
              <a:rPr lang="en-US" dirty="0"/>
              <a:t>Answer</a:t>
            </a:r>
          </a:p>
        </p:txBody>
      </p:sp>
      <p:pic>
        <p:nvPicPr>
          <p:cNvPr id="4" name="Content Placeholder 3">
            <a:extLst>
              <a:ext uri="{FF2B5EF4-FFF2-40B4-BE49-F238E27FC236}">
                <a16:creationId xmlns:a16="http://schemas.microsoft.com/office/drawing/2014/main" id="{564390C3-D6B6-4EF0-8240-95D77E0C0736}"/>
              </a:ext>
            </a:extLst>
          </p:cNvPr>
          <p:cNvPicPr>
            <a:picLocks noGrp="1" noChangeAspect="1"/>
          </p:cNvPicPr>
          <p:nvPr>
            <p:ph idx="1"/>
          </p:nvPr>
        </p:nvPicPr>
        <p:blipFill>
          <a:blip r:embed="rId2"/>
          <a:stretch>
            <a:fillRect/>
          </a:stretch>
        </p:blipFill>
        <p:spPr>
          <a:xfrm>
            <a:off x="838200" y="1362075"/>
            <a:ext cx="10134600" cy="1800225"/>
          </a:xfrm>
          <a:prstGeom prst="rect">
            <a:avLst/>
          </a:prstGeom>
        </p:spPr>
      </p:pic>
      <p:sp>
        <p:nvSpPr>
          <p:cNvPr id="5" name="TextBox 4">
            <a:extLst>
              <a:ext uri="{FF2B5EF4-FFF2-40B4-BE49-F238E27FC236}">
                <a16:creationId xmlns:a16="http://schemas.microsoft.com/office/drawing/2014/main" id="{5513E00B-73AE-4D07-B287-0F1BDFDB3B9C}"/>
              </a:ext>
            </a:extLst>
          </p:cNvPr>
          <p:cNvSpPr txBox="1"/>
          <p:nvPr/>
        </p:nvSpPr>
        <p:spPr>
          <a:xfrm>
            <a:off x="1381125" y="3905249"/>
            <a:ext cx="9153525" cy="1200329"/>
          </a:xfrm>
          <a:prstGeom prst="rect">
            <a:avLst/>
          </a:prstGeom>
          <a:noFill/>
        </p:spPr>
        <p:txBody>
          <a:bodyPr wrap="square" rtlCol="0">
            <a:spAutoFit/>
          </a:bodyPr>
          <a:lstStyle/>
          <a:p>
            <a:r>
              <a:rPr lang="en-US" dirty="0"/>
              <a:t>Keep in mind that for triangle fans, each new vertex (beyond the first 2) creates a new triangle with the first vertex and the previous one.  In this question, V6 is first and each of the four triangles share that vertex.  V6, V5, and V4 make the first triangle (in the bottom right), V6, V4, and V3 make the second one, and so on.</a:t>
            </a:r>
          </a:p>
        </p:txBody>
      </p:sp>
    </p:spTree>
    <p:extLst>
      <p:ext uri="{BB962C8B-B14F-4D97-AF65-F5344CB8AC3E}">
        <p14:creationId xmlns:p14="http://schemas.microsoft.com/office/powerpoint/2010/main" val="1213594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3F54-DB3A-466C-8684-5F92EB77FA4F}"/>
              </a:ext>
            </a:extLst>
          </p:cNvPr>
          <p:cNvSpPr>
            <a:spLocks noGrp="1"/>
          </p:cNvSpPr>
          <p:nvPr>
            <p:ph type="title"/>
          </p:nvPr>
        </p:nvSpPr>
        <p:spPr/>
        <p:txBody>
          <a:bodyPr/>
          <a:lstStyle/>
          <a:p>
            <a:r>
              <a:rPr lang="en-US" dirty="0"/>
              <a:t>Question 2</a:t>
            </a:r>
          </a:p>
        </p:txBody>
      </p:sp>
      <p:pic>
        <p:nvPicPr>
          <p:cNvPr id="4" name="Content Placeholder 3">
            <a:extLst>
              <a:ext uri="{FF2B5EF4-FFF2-40B4-BE49-F238E27FC236}">
                <a16:creationId xmlns:a16="http://schemas.microsoft.com/office/drawing/2014/main" id="{E66A0880-AD8D-4DD0-BE58-D2AF734EFCDE}"/>
              </a:ext>
            </a:extLst>
          </p:cNvPr>
          <p:cNvPicPr>
            <a:picLocks noGrp="1" noChangeAspect="1"/>
          </p:cNvPicPr>
          <p:nvPr>
            <p:ph idx="1"/>
          </p:nvPr>
        </p:nvPicPr>
        <p:blipFill>
          <a:blip r:embed="rId2"/>
          <a:stretch>
            <a:fillRect/>
          </a:stretch>
        </p:blipFill>
        <p:spPr>
          <a:xfrm>
            <a:off x="1104900" y="1567656"/>
            <a:ext cx="9982200" cy="3990975"/>
          </a:xfrm>
          <a:prstGeom prst="rect">
            <a:avLst/>
          </a:prstGeom>
        </p:spPr>
      </p:pic>
    </p:spTree>
    <p:extLst>
      <p:ext uri="{BB962C8B-B14F-4D97-AF65-F5344CB8AC3E}">
        <p14:creationId xmlns:p14="http://schemas.microsoft.com/office/powerpoint/2010/main" val="4246443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D686A-03A4-4B8E-BEC6-5EAAD24B99BB}"/>
              </a:ext>
            </a:extLst>
          </p:cNvPr>
          <p:cNvSpPr>
            <a:spLocks noGrp="1"/>
          </p:cNvSpPr>
          <p:nvPr>
            <p:ph type="title"/>
          </p:nvPr>
        </p:nvSpPr>
        <p:spPr/>
        <p:txBody>
          <a:bodyPr/>
          <a:lstStyle/>
          <a:p>
            <a:r>
              <a:rPr lang="en-US" dirty="0"/>
              <a:t>Answer</a:t>
            </a:r>
          </a:p>
        </p:txBody>
      </p:sp>
      <p:pic>
        <p:nvPicPr>
          <p:cNvPr id="4" name="Content Placeholder 3">
            <a:extLst>
              <a:ext uri="{FF2B5EF4-FFF2-40B4-BE49-F238E27FC236}">
                <a16:creationId xmlns:a16="http://schemas.microsoft.com/office/drawing/2014/main" id="{0FF234B9-D468-45AC-88AA-E725B7B8C6B5}"/>
              </a:ext>
            </a:extLst>
          </p:cNvPr>
          <p:cNvPicPr>
            <a:picLocks noGrp="1" noChangeAspect="1"/>
          </p:cNvPicPr>
          <p:nvPr>
            <p:ph idx="1"/>
          </p:nvPr>
        </p:nvPicPr>
        <p:blipFill>
          <a:blip r:embed="rId2"/>
          <a:stretch>
            <a:fillRect/>
          </a:stretch>
        </p:blipFill>
        <p:spPr>
          <a:xfrm>
            <a:off x="919162" y="1609725"/>
            <a:ext cx="10048875" cy="1819275"/>
          </a:xfrm>
          <a:prstGeom prst="rect">
            <a:avLst/>
          </a:prstGeom>
        </p:spPr>
      </p:pic>
      <p:sp>
        <p:nvSpPr>
          <p:cNvPr id="5" name="TextBox 4">
            <a:extLst>
              <a:ext uri="{FF2B5EF4-FFF2-40B4-BE49-F238E27FC236}">
                <a16:creationId xmlns:a16="http://schemas.microsoft.com/office/drawing/2014/main" id="{71CF492D-B0C9-4F9F-99EF-C796A5E631EA}"/>
              </a:ext>
            </a:extLst>
          </p:cNvPr>
          <p:cNvSpPr txBox="1"/>
          <p:nvPr/>
        </p:nvSpPr>
        <p:spPr>
          <a:xfrm>
            <a:off x="2143125" y="4162425"/>
            <a:ext cx="7305675" cy="1200329"/>
          </a:xfrm>
          <a:prstGeom prst="rect">
            <a:avLst/>
          </a:prstGeom>
          <a:noFill/>
        </p:spPr>
        <p:txBody>
          <a:bodyPr wrap="square" rtlCol="0">
            <a:spAutoFit/>
          </a:bodyPr>
          <a:lstStyle/>
          <a:p>
            <a:r>
              <a:rPr lang="en-US" dirty="0"/>
              <a:t>The first three vertices make one triangle.  Then each vertex after that makes another new triangle.  So only the first two vertices did not result in a new triangle, hence we get N-2 triangles for N vertices.  The same applies to triangle fans.</a:t>
            </a:r>
          </a:p>
        </p:txBody>
      </p:sp>
    </p:spTree>
    <p:extLst>
      <p:ext uri="{BB962C8B-B14F-4D97-AF65-F5344CB8AC3E}">
        <p14:creationId xmlns:p14="http://schemas.microsoft.com/office/powerpoint/2010/main" val="2011577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13D27-DE24-4FF0-8ED9-345396CB5C87}"/>
              </a:ext>
            </a:extLst>
          </p:cNvPr>
          <p:cNvSpPr>
            <a:spLocks noGrp="1"/>
          </p:cNvSpPr>
          <p:nvPr>
            <p:ph type="title"/>
          </p:nvPr>
        </p:nvSpPr>
        <p:spPr/>
        <p:txBody>
          <a:bodyPr/>
          <a:lstStyle/>
          <a:p>
            <a:r>
              <a:rPr lang="en-US" dirty="0"/>
              <a:t>Question 3</a:t>
            </a:r>
          </a:p>
        </p:txBody>
      </p:sp>
      <p:pic>
        <p:nvPicPr>
          <p:cNvPr id="4" name="Content Placeholder 3">
            <a:extLst>
              <a:ext uri="{FF2B5EF4-FFF2-40B4-BE49-F238E27FC236}">
                <a16:creationId xmlns:a16="http://schemas.microsoft.com/office/drawing/2014/main" id="{F0910837-D9F2-4615-BF70-B319D3788C00}"/>
              </a:ext>
            </a:extLst>
          </p:cNvPr>
          <p:cNvPicPr>
            <a:picLocks noGrp="1" noChangeAspect="1"/>
          </p:cNvPicPr>
          <p:nvPr>
            <p:ph idx="1"/>
          </p:nvPr>
        </p:nvPicPr>
        <p:blipFill>
          <a:blip r:embed="rId2"/>
          <a:stretch>
            <a:fillRect/>
          </a:stretch>
        </p:blipFill>
        <p:spPr>
          <a:xfrm>
            <a:off x="1100137" y="1690688"/>
            <a:ext cx="9991725" cy="2857500"/>
          </a:xfrm>
          <a:prstGeom prst="rect">
            <a:avLst/>
          </a:prstGeom>
        </p:spPr>
      </p:pic>
    </p:spTree>
    <p:extLst>
      <p:ext uri="{BB962C8B-B14F-4D97-AF65-F5344CB8AC3E}">
        <p14:creationId xmlns:p14="http://schemas.microsoft.com/office/powerpoint/2010/main" val="2409115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17BC9-44D6-4DB7-BA31-D6E0C9FA9DC2}"/>
              </a:ext>
            </a:extLst>
          </p:cNvPr>
          <p:cNvSpPr>
            <a:spLocks noGrp="1"/>
          </p:cNvSpPr>
          <p:nvPr>
            <p:ph type="title"/>
          </p:nvPr>
        </p:nvSpPr>
        <p:spPr/>
        <p:txBody>
          <a:bodyPr/>
          <a:lstStyle/>
          <a:p>
            <a:r>
              <a:rPr lang="en-US" dirty="0"/>
              <a:t>Answer</a:t>
            </a:r>
          </a:p>
        </p:txBody>
      </p:sp>
      <p:pic>
        <p:nvPicPr>
          <p:cNvPr id="4" name="Content Placeholder 3">
            <a:extLst>
              <a:ext uri="{FF2B5EF4-FFF2-40B4-BE49-F238E27FC236}">
                <a16:creationId xmlns:a16="http://schemas.microsoft.com/office/drawing/2014/main" id="{FC125401-B489-4F09-920B-5853E91D1D7E}"/>
              </a:ext>
            </a:extLst>
          </p:cNvPr>
          <p:cNvPicPr>
            <a:picLocks noGrp="1" noChangeAspect="1"/>
          </p:cNvPicPr>
          <p:nvPr>
            <p:ph idx="1"/>
          </p:nvPr>
        </p:nvPicPr>
        <p:blipFill>
          <a:blip r:embed="rId2"/>
          <a:stretch>
            <a:fillRect/>
          </a:stretch>
        </p:blipFill>
        <p:spPr>
          <a:xfrm>
            <a:off x="1009650" y="1586706"/>
            <a:ext cx="10001250" cy="1743075"/>
          </a:xfrm>
          <a:prstGeom prst="rect">
            <a:avLst/>
          </a:prstGeom>
        </p:spPr>
      </p:pic>
      <p:sp>
        <p:nvSpPr>
          <p:cNvPr id="5" name="TextBox 4">
            <a:extLst>
              <a:ext uri="{FF2B5EF4-FFF2-40B4-BE49-F238E27FC236}">
                <a16:creationId xmlns:a16="http://schemas.microsoft.com/office/drawing/2014/main" id="{BBDF6294-024B-4141-B3AC-B51E5B11F240}"/>
              </a:ext>
            </a:extLst>
          </p:cNvPr>
          <p:cNvSpPr txBox="1"/>
          <p:nvPr/>
        </p:nvSpPr>
        <p:spPr>
          <a:xfrm>
            <a:off x="1952625" y="4114800"/>
            <a:ext cx="7639050" cy="1477328"/>
          </a:xfrm>
          <a:prstGeom prst="rect">
            <a:avLst/>
          </a:prstGeom>
          <a:noFill/>
        </p:spPr>
        <p:txBody>
          <a:bodyPr wrap="square" rtlCol="0">
            <a:spAutoFit/>
          </a:bodyPr>
          <a:lstStyle/>
          <a:p>
            <a:r>
              <a:rPr lang="en-US" dirty="0"/>
              <a:t>There needs to be a translation because in WebGL the origin (0,0) is in the center of the canvas (window coordinates), but the origin in the viewport coordinates is at the bottom left pixel.  Then there needs to be a scale transformation to fit the resolution of the screen.  There is no need for a rotation because the window and viewport coordinates are axis-aligned.</a:t>
            </a:r>
          </a:p>
        </p:txBody>
      </p:sp>
    </p:spTree>
    <p:extLst>
      <p:ext uri="{BB962C8B-B14F-4D97-AF65-F5344CB8AC3E}">
        <p14:creationId xmlns:p14="http://schemas.microsoft.com/office/powerpoint/2010/main" val="3269620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24C08-0212-4401-AF3C-9A915D9A4CCF}"/>
              </a:ext>
            </a:extLst>
          </p:cNvPr>
          <p:cNvSpPr>
            <a:spLocks noGrp="1"/>
          </p:cNvSpPr>
          <p:nvPr>
            <p:ph type="title"/>
          </p:nvPr>
        </p:nvSpPr>
        <p:spPr/>
        <p:txBody>
          <a:bodyPr/>
          <a:lstStyle/>
          <a:p>
            <a:r>
              <a:rPr lang="en-US" dirty="0"/>
              <a:t>Question 4</a:t>
            </a:r>
          </a:p>
        </p:txBody>
      </p:sp>
      <p:pic>
        <p:nvPicPr>
          <p:cNvPr id="4" name="Content Placeholder 3">
            <a:extLst>
              <a:ext uri="{FF2B5EF4-FFF2-40B4-BE49-F238E27FC236}">
                <a16:creationId xmlns:a16="http://schemas.microsoft.com/office/drawing/2014/main" id="{DF9C639F-F3EB-47A6-9710-F804B669DC07}"/>
              </a:ext>
            </a:extLst>
          </p:cNvPr>
          <p:cNvPicPr>
            <a:picLocks noGrp="1" noChangeAspect="1"/>
          </p:cNvPicPr>
          <p:nvPr>
            <p:ph idx="1"/>
          </p:nvPr>
        </p:nvPicPr>
        <p:blipFill>
          <a:blip r:embed="rId2"/>
          <a:stretch>
            <a:fillRect/>
          </a:stretch>
        </p:blipFill>
        <p:spPr>
          <a:xfrm>
            <a:off x="1028700" y="1624012"/>
            <a:ext cx="10134600" cy="3609975"/>
          </a:xfrm>
          <a:prstGeom prst="rect">
            <a:avLst/>
          </a:prstGeom>
        </p:spPr>
      </p:pic>
    </p:spTree>
    <p:extLst>
      <p:ext uri="{BB962C8B-B14F-4D97-AF65-F5344CB8AC3E}">
        <p14:creationId xmlns:p14="http://schemas.microsoft.com/office/powerpoint/2010/main" val="1757875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A5883-89C2-4934-9C14-FC3A37394ADB}"/>
              </a:ext>
            </a:extLst>
          </p:cNvPr>
          <p:cNvSpPr>
            <a:spLocks noGrp="1"/>
          </p:cNvSpPr>
          <p:nvPr>
            <p:ph type="title"/>
          </p:nvPr>
        </p:nvSpPr>
        <p:spPr/>
        <p:txBody>
          <a:bodyPr/>
          <a:lstStyle/>
          <a:p>
            <a:r>
              <a:rPr lang="en-US" dirty="0"/>
              <a:t>Answer</a:t>
            </a:r>
          </a:p>
        </p:txBody>
      </p:sp>
      <p:pic>
        <p:nvPicPr>
          <p:cNvPr id="4" name="Content Placeholder 3">
            <a:extLst>
              <a:ext uri="{FF2B5EF4-FFF2-40B4-BE49-F238E27FC236}">
                <a16:creationId xmlns:a16="http://schemas.microsoft.com/office/drawing/2014/main" id="{8E690D7A-F41B-48AC-ACA6-6D5A7996157D}"/>
              </a:ext>
            </a:extLst>
          </p:cNvPr>
          <p:cNvPicPr>
            <a:picLocks noGrp="1" noChangeAspect="1"/>
          </p:cNvPicPr>
          <p:nvPr>
            <p:ph idx="1"/>
          </p:nvPr>
        </p:nvPicPr>
        <p:blipFill>
          <a:blip r:embed="rId2"/>
          <a:stretch>
            <a:fillRect/>
          </a:stretch>
        </p:blipFill>
        <p:spPr>
          <a:xfrm>
            <a:off x="1114425" y="1676400"/>
            <a:ext cx="9963150" cy="1752600"/>
          </a:xfrm>
          <a:prstGeom prst="rect">
            <a:avLst/>
          </a:prstGeom>
        </p:spPr>
      </p:pic>
      <p:sp>
        <p:nvSpPr>
          <p:cNvPr id="5" name="TextBox 4">
            <a:extLst>
              <a:ext uri="{FF2B5EF4-FFF2-40B4-BE49-F238E27FC236}">
                <a16:creationId xmlns:a16="http://schemas.microsoft.com/office/drawing/2014/main" id="{944F9C85-B83D-47AB-B60A-BE413A4A0D2A}"/>
              </a:ext>
            </a:extLst>
          </p:cNvPr>
          <p:cNvSpPr txBox="1"/>
          <p:nvPr/>
        </p:nvSpPr>
        <p:spPr>
          <a:xfrm>
            <a:off x="1600200" y="3886200"/>
            <a:ext cx="8667750" cy="1477328"/>
          </a:xfrm>
          <a:prstGeom prst="rect">
            <a:avLst/>
          </a:prstGeom>
          <a:noFill/>
        </p:spPr>
        <p:txBody>
          <a:bodyPr wrap="square" rtlCol="0">
            <a:spAutoFit/>
          </a:bodyPr>
          <a:lstStyle/>
          <a:p>
            <a:r>
              <a:rPr lang="en-US" dirty="0"/>
              <a:t>It’s not (b) because that’s what </a:t>
            </a:r>
            <a:r>
              <a:rPr lang="en-US" b="1" dirty="0" err="1"/>
              <a:t>varying</a:t>
            </a:r>
            <a:r>
              <a:rPr lang="en-US" dirty="0" err="1"/>
              <a:t>s</a:t>
            </a:r>
            <a:r>
              <a:rPr lang="en-US" dirty="0"/>
              <a:t> do.  It’s not (c) because that describes </a:t>
            </a:r>
            <a:r>
              <a:rPr lang="en-US" b="1" dirty="0"/>
              <a:t>attributes.</a:t>
            </a:r>
            <a:r>
              <a:rPr lang="en-US" dirty="0"/>
              <a:t>  (d) is wrong because uniforms do not need to be matrices and they can be passed to the fragment shader.  This leaves (a), which is right because uniforms are initialized by the application (</a:t>
            </a:r>
            <a:r>
              <a:rPr lang="en-US" dirty="0" err="1"/>
              <a:t>Javascript</a:t>
            </a:r>
            <a:r>
              <a:rPr lang="en-US" dirty="0"/>
              <a:t>) and can be passed to either the fragment shader or the vertex shader.</a:t>
            </a:r>
          </a:p>
        </p:txBody>
      </p:sp>
    </p:spTree>
    <p:extLst>
      <p:ext uri="{BB962C8B-B14F-4D97-AF65-F5344CB8AC3E}">
        <p14:creationId xmlns:p14="http://schemas.microsoft.com/office/powerpoint/2010/main" val="3277847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548</Words>
  <Application>Microsoft Office PowerPoint</Application>
  <PresentationFormat>Widescreen</PresentationFormat>
  <Paragraphs>26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CS 418 Practice Exam 1</vt:lpstr>
      <vt:lpstr>Question 1</vt:lpstr>
      <vt:lpstr>Answer</vt:lpstr>
      <vt:lpstr>Question 2</vt:lpstr>
      <vt:lpstr>Answer</vt:lpstr>
      <vt:lpstr>Question 3</vt:lpstr>
      <vt:lpstr>Answer</vt:lpstr>
      <vt:lpstr>Question 4</vt:lpstr>
      <vt:lpstr>Answer</vt:lpstr>
      <vt:lpstr>Question 5</vt:lpstr>
      <vt:lpstr>Answer</vt:lpstr>
      <vt:lpstr>Question 6</vt:lpstr>
      <vt:lpstr>Answer</vt:lpstr>
      <vt:lpstr>Question 7</vt:lpstr>
      <vt:lpstr>Answer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418 Practice Exam 1</dc:title>
  <dc:creator>Sid Oderberg</dc:creator>
  <cp:lastModifiedBy>Sid Oderberg</cp:lastModifiedBy>
  <cp:revision>27</cp:revision>
  <dcterms:created xsi:type="dcterms:W3CDTF">2018-09-19T20:08:48Z</dcterms:created>
  <dcterms:modified xsi:type="dcterms:W3CDTF">2018-09-19T22:06:03Z</dcterms:modified>
</cp:coreProperties>
</file>