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7" r:id="rId16"/>
    <p:sldId id="278" r:id="rId17"/>
    <p:sldId id="281" r:id="rId18"/>
    <p:sldId id="282" r:id="rId19"/>
    <p:sldId id="267" r:id="rId20"/>
    <p:sldId id="26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5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3" autoAdjust="0"/>
    <p:restoredTop sz="94674"/>
  </p:normalViewPr>
  <p:slideViewPr>
    <p:cSldViewPr snapToGrid="0" snapToObjects="1">
      <p:cViewPr varScale="1">
        <p:scale>
          <a:sx n="86" d="100"/>
          <a:sy n="86" d="100"/>
        </p:scale>
        <p:origin x="422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4DAAA6-4117-4992-859F-BAA0EB4FC72C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86EC46-0A82-4490-B060-7233CBE14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662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9BBB3-3786-4A78-AD16-1B2FB9D377E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9032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9BBB3-3786-4A78-AD16-1B2FB9D377E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220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9BBB3-3786-4A78-AD16-1B2FB9D377E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2182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9BBB3-3786-4A78-AD16-1B2FB9D377E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083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Lato" panose="020F050202020403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A208-0694-964E-93B1-EAF2C4DF2BAD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4241-18B8-5046-A9FC-AB90B7CAF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414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fld id="{CF64A208-0694-964E-93B1-EAF2C4DF2BAD}" type="datetimeFigureOut">
              <a:rPr lang="en-US" smtClean="0"/>
              <a:pPr/>
              <a:t>10/17/2018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fld id="{1A7D4241-18B8-5046-A9FC-AB90B7CAF4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004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>
            <a:lvl1pPr>
              <a:defRPr>
                <a:latin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fld id="{CF64A208-0694-964E-93B1-EAF2C4DF2BAD}" type="datetimeFigureOut">
              <a:rPr lang="en-US" smtClean="0"/>
              <a:pPr/>
              <a:t>10/17/2018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fld id="{1A7D4241-18B8-5046-A9FC-AB90B7CAF4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539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A208-0694-964E-93B1-EAF2C4DF2BAD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4241-18B8-5046-A9FC-AB90B7CAF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028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Lato" panose="020F050202020403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fld id="{CF64A208-0694-964E-93B1-EAF2C4DF2BAD}" type="datetimeFigureOut">
              <a:rPr lang="en-US" smtClean="0"/>
              <a:pPr/>
              <a:t>10/17/2018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fld id="{1A7D4241-18B8-5046-A9FC-AB90B7CAF4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478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A208-0694-964E-93B1-EAF2C4DF2BAD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4241-18B8-5046-A9FC-AB90B7CAF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031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Lato" panose="020F050202020403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>
            <a:lvl1pPr>
              <a:defRPr>
                <a:latin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Lato" panose="020F050202020403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>
            <a:lvl1pPr>
              <a:defRPr>
                <a:latin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fld id="{CF64A208-0694-964E-93B1-EAF2C4DF2BAD}" type="datetimeFigureOut">
              <a:rPr lang="en-US" smtClean="0"/>
              <a:pPr/>
              <a:t>10/17/2018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fld id="{1A7D4241-18B8-5046-A9FC-AB90B7CAF4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493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fld id="{CF64A208-0694-964E-93B1-EAF2C4DF2BAD}" type="datetimeFigureOut">
              <a:rPr lang="en-US" smtClean="0"/>
              <a:pPr/>
              <a:t>10/17/2018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fld id="{1A7D4241-18B8-5046-A9FC-AB90B7CAF4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492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fld id="{CF64A208-0694-964E-93B1-EAF2C4DF2BAD}" type="datetimeFigureOut">
              <a:rPr lang="en-US" smtClean="0"/>
              <a:pPr/>
              <a:t>10/17/2018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fld id="{1A7D4241-18B8-5046-A9FC-AB90B7CAF4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113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>
                <a:latin typeface="Lato" panose="020F0502020204030203" pitchFamily="34" charset="0"/>
              </a:defRPr>
            </a:lvl1pPr>
            <a:lvl2pPr>
              <a:defRPr sz="2800">
                <a:latin typeface="Lato" panose="020F0502020204030203" pitchFamily="34" charset="0"/>
              </a:defRPr>
            </a:lvl2pPr>
            <a:lvl3pPr>
              <a:defRPr sz="2400">
                <a:latin typeface="Lato" panose="020F0502020204030203" pitchFamily="34" charset="0"/>
              </a:defRPr>
            </a:lvl3pPr>
            <a:lvl4pPr>
              <a:defRPr sz="2000">
                <a:latin typeface="Lato" panose="020F0502020204030203" pitchFamily="34" charset="0"/>
              </a:defRPr>
            </a:lvl4pPr>
            <a:lvl5pPr>
              <a:defRPr sz="2000">
                <a:latin typeface="Lato" panose="020F050202020403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Lato" panose="020F050202020403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fld id="{CF64A208-0694-964E-93B1-EAF2C4DF2BAD}" type="datetimeFigureOut">
              <a:rPr lang="en-US" smtClean="0"/>
              <a:pPr/>
              <a:t>10/17/2018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fld id="{1A7D4241-18B8-5046-A9FC-AB90B7CAF4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219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Lato" panose="020F0502020204030203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Lato" panose="020F050202020403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fld id="{CF64A208-0694-964E-93B1-EAF2C4DF2BAD}" type="datetimeFigureOut">
              <a:rPr lang="en-US" smtClean="0"/>
              <a:pPr/>
              <a:t>10/17/2018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fld id="{1A7D4241-18B8-5046-A9FC-AB90B7CAF4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261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64A208-0694-964E-93B1-EAF2C4DF2BAD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D4241-18B8-5046-A9FC-AB90B7CAF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513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2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3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4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5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8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gdcvault.com/play/1023519/Fast-Flexible-Physically-Based-Volumetric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524000" y="2479431"/>
            <a:ext cx="9144000" cy="84406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592"/>
                </a:solidFill>
                <a:latin typeface="Lato" charset="0"/>
                <a:ea typeface="Lato" charset="0"/>
                <a:cs typeface="Lato" charset="0"/>
              </a:rPr>
              <a:t>Lab 6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524000" y="3323491"/>
            <a:ext cx="9144000" cy="4923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Lato Medium" charset="0"/>
                <a:ea typeface="Lato Medium" charset="0"/>
                <a:cs typeface="Lato Medium" charset="0"/>
              </a:rPr>
              <a:t>CS 418: Interactive Computer Graphics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524000" y="3784275"/>
            <a:ext cx="9144000" cy="4923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Lato Medium" charset="0"/>
                <a:ea typeface="Lato Medium" charset="0"/>
                <a:cs typeface="Lato Medium" charset="0"/>
              </a:rPr>
              <a:t>UNIVERSITY OF ILLINOIS AT URBANA-CHAMPAIGN</a:t>
            </a:r>
          </a:p>
          <a:p>
            <a:endParaRPr lang="en-US" dirty="0">
              <a:solidFill>
                <a:schemeClr val="bg1">
                  <a:lumMod val="75000"/>
                </a:schemeClr>
              </a:solidFill>
              <a:latin typeface="Lato Medium" charset="0"/>
              <a:ea typeface="Lato Medium" charset="0"/>
              <a:cs typeface="Lato Medium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F8BAB2-8017-4A69-9401-14F88601F81E}"/>
              </a:ext>
            </a:extLst>
          </p:cNvPr>
          <p:cNvSpPr txBox="1"/>
          <p:nvPr/>
        </p:nvSpPr>
        <p:spPr>
          <a:xfrm>
            <a:off x="2107096" y="5797952"/>
            <a:ext cx="52627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Eric Shaffer</a:t>
            </a:r>
          </a:p>
        </p:txBody>
      </p:sp>
    </p:spTree>
    <p:extLst>
      <p:ext uri="{BB962C8B-B14F-4D97-AF65-F5344CB8AC3E}">
        <p14:creationId xmlns:p14="http://schemas.microsoft.com/office/powerpoint/2010/main" val="932174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34" name="AutoShape 762"/>
          <p:cNvSpPr>
            <a:spLocks noChangeArrowheads="1"/>
          </p:cNvSpPr>
          <p:nvPr/>
        </p:nvSpPr>
        <p:spPr bwMode="auto">
          <a:xfrm flipH="1" flipV="1">
            <a:off x="9186863" y="4225956"/>
            <a:ext cx="990600" cy="609600"/>
          </a:xfrm>
          <a:prstGeom prst="curvedRightArrow">
            <a:avLst>
              <a:gd name="adj1" fmla="val 20000"/>
              <a:gd name="adj2" fmla="val 40000"/>
              <a:gd name="adj3" fmla="val 541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Euler Angles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/>
              <a:t>Airplane orientation</a:t>
            </a:r>
          </a:p>
          <a:p>
            <a:pPr lvl="1">
              <a:lnSpc>
                <a:spcPct val="90000"/>
              </a:lnSpc>
            </a:pPr>
            <a:r>
              <a:rPr lang="en-US"/>
              <a:t>Roll</a:t>
            </a:r>
          </a:p>
          <a:p>
            <a:pPr lvl="2">
              <a:lnSpc>
                <a:spcPct val="90000"/>
              </a:lnSpc>
            </a:pPr>
            <a:r>
              <a:rPr lang="en-US"/>
              <a:t>rotation about x</a:t>
            </a:r>
          </a:p>
          <a:p>
            <a:pPr lvl="2">
              <a:lnSpc>
                <a:spcPct val="90000"/>
              </a:lnSpc>
            </a:pPr>
            <a:r>
              <a:rPr lang="en-US"/>
              <a:t>Turn wheel</a:t>
            </a:r>
          </a:p>
          <a:p>
            <a:pPr lvl="1">
              <a:lnSpc>
                <a:spcPct val="90000"/>
              </a:lnSpc>
            </a:pPr>
            <a:r>
              <a:rPr lang="en-US"/>
              <a:t>Pitch</a:t>
            </a:r>
          </a:p>
          <a:p>
            <a:pPr lvl="2">
              <a:lnSpc>
                <a:spcPct val="90000"/>
              </a:lnSpc>
            </a:pPr>
            <a:r>
              <a:rPr lang="en-US"/>
              <a:t>rotation about y</a:t>
            </a:r>
          </a:p>
          <a:p>
            <a:pPr lvl="2">
              <a:lnSpc>
                <a:spcPct val="90000"/>
              </a:lnSpc>
            </a:pPr>
            <a:r>
              <a:rPr lang="en-US"/>
              <a:t>Push/pull wheel</a:t>
            </a:r>
          </a:p>
          <a:p>
            <a:pPr lvl="1">
              <a:lnSpc>
                <a:spcPct val="90000"/>
              </a:lnSpc>
            </a:pPr>
            <a:r>
              <a:rPr lang="en-US"/>
              <a:t>Yaw</a:t>
            </a:r>
          </a:p>
          <a:p>
            <a:pPr lvl="2">
              <a:lnSpc>
                <a:spcPct val="90000"/>
              </a:lnSpc>
            </a:pPr>
            <a:r>
              <a:rPr lang="en-US"/>
              <a:t>rotation about z</a:t>
            </a:r>
          </a:p>
          <a:p>
            <a:pPr lvl="2">
              <a:lnSpc>
                <a:spcPct val="90000"/>
              </a:lnSpc>
            </a:pPr>
            <a:r>
              <a:rPr lang="en-US"/>
              <a:t>Rudder (foot pedals)</a:t>
            </a:r>
          </a:p>
          <a:p>
            <a:pPr>
              <a:lnSpc>
                <a:spcPct val="90000"/>
              </a:lnSpc>
            </a:pPr>
            <a:r>
              <a:rPr lang="en-US"/>
              <a:t>Airplane orientation</a:t>
            </a:r>
          </a:p>
          <a:p>
            <a:pPr lvl="1">
              <a:lnSpc>
                <a:spcPct val="90000"/>
              </a:lnSpc>
            </a:pPr>
            <a:r>
              <a:rPr lang="en-US"/>
              <a:t>Rx(roll) Ry(pitch) Rz(yaw)</a:t>
            </a:r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8637588" y="4073556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677" name="Line 5"/>
          <p:cNvSpPr>
            <a:spLocks noChangeShapeType="1"/>
          </p:cNvSpPr>
          <p:nvPr/>
        </p:nvSpPr>
        <p:spPr bwMode="auto">
          <a:xfrm flipV="1">
            <a:off x="8637588" y="3692556"/>
            <a:ext cx="609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678" name="Line 6"/>
          <p:cNvSpPr>
            <a:spLocks noChangeShapeType="1"/>
          </p:cNvSpPr>
          <p:nvPr/>
        </p:nvSpPr>
        <p:spPr bwMode="auto">
          <a:xfrm flipV="1">
            <a:off x="8637588" y="2625756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9430" name="Group 758"/>
          <p:cNvGrpSpPr>
            <a:grpSpLocks/>
          </p:cNvGrpSpPr>
          <p:nvPr/>
        </p:nvGrpSpPr>
        <p:grpSpPr bwMode="auto">
          <a:xfrm flipH="1">
            <a:off x="6675438" y="3848131"/>
            <a:ext cx="2876550" cy="927100"/>
            <a:chOff x="3218" y="2066"/>
            <a:chExt cx="1812" cy="584"/>
          </a:xfrm>
        </p:grpSpPr>
        <p:sp>
          <p:nvSpPr>
            <p:cNvPr id="28680" name="Freeform 8"/>
            <p:cNvSpPr>
              <a:spLocks/>
            </p:cNvSpPr>
            <p:nvPr/>
          </p:nvSpPr>
          <p:spPr bwMode="auto">
            <a:xfrm>
              <a:off x="3220" y="2068"/>
              <a:ext cx="1808" cy="578"/>
            </a:xfrm>
            <a:custGeom>
              <a:avLst/>
              <a:gdLst/>
              <a:ahLst/>
              <a:cxnLst>
                <a:cxn ang="0">
                  <a:pos x="1755" y="65"/>
                </a:cxn>
                <a:cxn ang="0">
                  <a:pos x="1702" y="182"/>
                </a:cxn>
                <a:cxn ang="0">
                  <a:pos x="1716" y="255"/>
                </a:cxn>
                <a:cxn ang="0">
                  <a:pos x="1769" y="302"/>
                </a:cxn>
                <a:cxn ang="0">
                  <a:pos x="1771" y="323"/>
                </a:cxn>
                <a:cxn ang="0">
                  <a:pos x="1598" y="335"/>
                </a:cxn>
                <a:cxn ang="0">
                  <a:pos x="1549" y="347"/>
                </a:cxn>
                <a:cxn ang="0">
                  <a:pos x="1504" y="359"/>
                </a:cxn>
                <a:cxn ang="0">
                  <a:pos x="1465" y="374"/>
                </a:cxn>
                <a:cxn ang="0">
                  <a:pos x="1355" y="398"/>
                </a:cxn>
                <a:cxn ang="0">
                  <a:pos x="1277" y="414"/>
                </a:cxn>
                <a:cxn ang="0">
                  <a:pos x="1216" y="427"/>
                </a:cxn>
                <a:cxn ang="0">
                  <a:pos x="1169" y="437"/>
                </a:cxn>
                <a:cxn ang="0">
                  <a:pos x="1371" y="445"/>
                </a:cxn>
                <a:cxn ang="0">
                  <a:pos x="1355" y="461"/>
                </a:cxn>
                <a:cxn ang="0">
                  <a:pos x="1273" y="474"/>
                </a:cxn>
                <a:cxn ang="0">
                  <a:pos x="1188" y="484"/>
                </a:cxn>
                <a:cxn ang="0">
                  <a:pos x="1065" y="496"/>
                </a:cxn>
                <a:cxn ang="0">
                  <a:pos x="1037" y="508"/>
                </a:cxn>
                <a:cxn ang="0">
                  <a:pos x="1028" y="541"/>
                </a:cxn>
                <a:cxn ang="0">
                  <a:pos x="971" y="557"/>
                </a:cxn>
                <a:cxn ang="0">
                  <a:pos x="869" y="576"/>
                </a:cxn>
                <a:cxn ang="0">
                  <a:pos x="845" y="494"/>
                </a:cxn>
                <a:cxn ang="0">
                  <a:pos x="851" y="482"/>
                </a:cxn>
                <a:cxn ang="0">
                  <a:pos x="782" y="492"/>
                </a:cxn>
                <a:cxn ang="0">
                  <a:pos x="767" y="525"/>
                </a:cxn>
                <a:cxn ang="0">
                  <a:pos x="726" y="541"/>
                </a:cxn>
                <a:cxn ang="0">
                  <a:pos x="682" y="557"/>
                </a:cxn>
                <a:cxn ang="0">
                  <a:pos x="622" y="563"/>
                </a:cxn>
                <a:cxn ang="0">
                  <a:pos x="580" y="549"/>
                </a:cxn>
                <a:cxn ang="0">
                  <a:pos x="524" y="486"/>
                </a:cxn>
                <a:cxn ang="0">
                  <a:pos x="290" y="480"/>
                </a:cxn>
                <a:cxn ang="0">
                  <a:pos x="180" y="468"/>
                </a:cxn>
                <a:cxn ang="0">
                  <a:pos x="96" y="447"/>
                </a:cxn>
                <a:cxn ang="0">
                  <a:pos x="43" y="427"/>
                </a:cxn>
                <a:cxn ang="0">
                  <a:pos x="0" y="392"/>
                </a:cxn>
                <a:cxn ang="0">
                  <a:pos x="49" y="341"/>
                </a:cxn>
                <a:cxn ang="0">
                  <a:pos x="129" y="298"/>
                </a:cxn>
                <a:cxn ang="0">
                  <a:pos x="198" y="265"/>
                </a:cxn>
                <a:cxn ang="0">
                  <a:pos x="273" y="251"/>
                </a:cxn>
                <a:cxn ang="0">
                  <a:pos x="375" y="263"/>
                </a:cxn>
                <a:cxn ang="0">
                  <a:pos x="414" y="261"/>
                </a:cxn>
                <a:cxn ang="0">
                  <a:pos x="471" y="286"/>
                </a:cxn>
                <a:cxn ang="0">
                  <a:pos x="600" y="286"/>
                </a:cxn>
                <a:cxn ang="0">
                  <a:pos x="724" y="267"/>
                </a:cxn>
                <a:cxn ang="0">
                  <a:pos x="800" y="278"/>
                </a:cxn>
                <a:cxn ang="0">
                  <a:pos x="859" y="253"/>
                </a:cxn>
                <a:cxn ang="0">
                  <a:pos x="935" y="227"/>
                </a:cxn>
                <a:cxn ang="0">
                  <a:pos x="1043" y="192"/>
                </a:cxn>
                <a:cxn ang="0">
                  <a:pos x="1161" y="190"/>
                </a:cxn>
                <a:cxn ang="0">
                  <a:pos x="1126" y="202"/>
                </a:cxn>
                <a:cxn ang="0">
                  <a:pos x="1145" y="272"/>
                </a:cxn>
                <a:cxn ang="0">
                  <a:pos x="1336" y="261"/>
                </a:cxn>
                <a:cxn ang="0">
                  <a:pos x="1428" y="223"/>
                </a:cxn>
                <a:cxn ang="0">
                  <a:pos x="1506" y="167"/>
                </a:cxn>
                <a:cxn ang="0">
                  <a:pos x="1634" y="53"/>
                </a:cxn>
                <a:cxn ang="0">
                  <a:pos x="1700" y="6"/>
                </a:cxn>
              </a:cxnLst>
              <a:rect l="0" t="0" r="r" b="b"/>
              <a:pathLst>
                <a:path w="1808" h="578">
                  <a:moveTo>
                    <a:pt x="1777" y="2"/>
                  </a:moveTo>
                  <a:lnTo>
                    <a:pt x="1777" y="14"/>
                  </a:lnTo>
                  <a:lnTo>
                    <a:pt x="1775" y="18"/>
                  </a:lnTo>
                  <a:lnTo>
                    <a:pt x="1773" y="25"/>
                  </a:lnTo>
                  <a:lnTo>
                    <a:pt x="1771" y="29"/>
                  </a:lnTo>
                  <a:lnTo>
                    <a:pt x="1769" y="33"/>
                  </a:lnTo>
                  <a:lnTo>
                    <a:pt x="1767" y="37"/>
                  </a:lnTo>
                  <a:lnTo>
                    <a:pt x="1763" y="41"/>
                  </a:lnTo>
                  <a:lnTo>
                    <a:pt x="1759" y="53"/>
                  </a:lnTo>
                  <a:lnTo>
                    <a:pt x="1755" y="65"/>
                  </a:lnTo>
                  <a:lnTo>
                    <a:pt x="1749" y="78"/>
                  </a:lnTo>
                  <a:lnTo>
                    <a:pt x="1745" y="90"/>
                  </a:lnTo>
                  <a:lnTo>
                    <a:pt x="1738" y="100"/>
                  </a:lnTo>
                  <a:lnTo>
                    <a:pt x="1734" y="112"/>
                  </a:lnTo>
                  <a:lnTo>
                    <a:pt x="1728" y="125"/>
                  </a:lnTo>
                  <a:lnTo>
                    <a:pt x="1722" y="137"/>
                  </a:lnTo>
                  <a:lnTo>
                    <a:pt x="1718" y="147"/>
                  </a:lnTo>
                  <a:lnTo>
                    <a:pt x="1712" y="159"/>
                  </a:lnTo>
                  <a:lnTo>
                    <a:pt x="1706" y="172"/>
                  </a:lnTo>
                  <a:lnTo>
                    <a:pt x="1702" y="182"/>
                  </a:lnTo>
                  <a:lnTo>
                    <a:pt x="1696" y="194"/>
                  </a:lnTo>
                  <a:lnTo>
                    <a:pt x="1689" y="206"/>
                  </a:lnTo>
                  <a:lnTo>
                    <a:pt x="1685" y="218"/>
                  </a:lnTo>
                  <a:lnTo>
                    <a:pt x="1679" y="229"/>
                  </a:lnTo>
                  <a:lnTo>
                    <a:pt x="1681" y="235"/>
                  </a:lnTo>
                  <a:lnTo>
                    <a:pt x="1681" y="249"/>
                  </a:lnTo>
                  <a:lnTo>
                    <a:pt x="1700" y="249"/>
                  </a:lnTo>
                  <a:lnTo>
                    <a:pt x="1706" y="251"/>
                  </a:lnTo>
                  <a:lnTo>
                    <a:pt x="1712" y="253"/>
                  </a:lnTo>
                  <a:lnTo>
                    <a:pt x="1716" y="255"/>
                  </a:lnTo>
                  <a:lnTo>
                    <a:pt x="1724" y="263"/>
                  </a:lnTo>
                  <a:lnTo>
                    <a:pt x="1724" y="282"/>
                  </a:lnTo>
                  <a:lnTo>
                    <a:pt x="1726" y="288"/>
                  </a:lnTo>
                  <a:lnTo>
                    <a:pt x="1724" y="288"/>
                  </a:lnTo>
                  <a:lnTo>
                    <a:pt x="1724" y="298"/>
                  </a:lnTo>
                  <a:lnTo>
                    <a:pt x="1728" y="298"/>
                  </a:lnTo>
                  <a:lnTo>
                    <a:pt x="1732" y="300"/>
                  </a:lnTo>
                  <a:lnTo>
                    <a:pt x="1749" y="300"/>
                  </a:lnTo>
                  <a:lnTo>
                    <a:pt x="1753" y="302"/>
                  </a:lnTo>
                  <a:lnTo>
                    <a:pt x="1769" y="302"/>
                  </a:lnTo>
                  <a:lnTo>
                    <a:pt x="1775" y="304"/>
                  </a:lnTo>
                  <a:lnTo>
                    <a:pt x="1796" y="304"/>
                  </a:lnTo>
                  <a:lnTo>
                    <a:pt x="1802" y="306"/>
                  </a:lnTo>
                  <a:lnTo>
                    <a:pt x="1806" y="306"/>
                  </a:lnTo>
                  <a:lnTo>
                    <a:pt x="1808" y="308"/>
                  </a:lnTo>
                  <a:lnTo>
                    <a:pt x="1808" y="314"/>
                  </a:lnTo>
                  <a:lnTo>
                    <a:pt x="1806" y="316"/>
                  </a:lnTo>
                  <a:lnTo>
                    <a:pt x="1796" y="319"/>
                  </a:lnTo>
                  <a:lnTo>
                    <a:pt x="1783" y="321"/>
                  </a:lnTo>
                  <a:lnTo>
                    <a:pt x="1771" y="323"/>
                  </a:lnTo>
                  <a:lnTo>
                    <a:pt x="1761" y="323"/>
                  </a:lnTo>
                  <a:lnTo>
                    <a:pt x="1749" y="325"/>
                  </a:lnTo>
                  <a:lnTo>
                    <a:pt x="1736" y="325"/>
                  </a:lnTo>
                  <a:lnTo>
                    <a:pt x="1724" y="327"/>
                  </a:lnTo>
                  <a:lnTo>
                    <a:pt x="1700" y="327"/>
                  </a:lnTo>
                  <a:lnTo>
                    <a:pt x="1687" y="329"/>
                  </a:lnTo>
                  <a:lnTo>
                    <a:pt x="1612" y="329"/>
                  </a:lnTo>
                  <a:lnTo>
                    <a:pt x="1608" y="333"/>
                  </a:lnTo>
                  <a:lnTo>
                    <a:pt x="1602" y="335"/>
                  </a:lnTo>
                  <a:lnTo>
                    <a:pt x="1598" y="335"/>
                  </a:lnTo>
                  <a:lnTo>
                    <a:pt x="1592" y="337"/>
                  </a:lnTo>
                  <a:lnTo>
                    <a:pt x="1587" y="337"/>
                  </a:lnTo>
                  <a:lnTo>
                    <a:pt x="1581" y="339"/>
                  </a:lnTo>
                  <a:lnTo>
                    <a:pt x="1577" y="341"/>
                  </a:lnTo>
                  <a:lnTo>
                    <a:pt x="1571" y="341"/>
                  </a:lnTo>
                  <a:lnTo>
                    <a:pt x="1567" y="343"/>
                  </a:lnTo>
                  <a:lnTo>
                    <a:pt x="1561" y="343"/>
                  </a:lnTo>
                  <a:lnTo>
                    <a:pt x="1557" y="345"/>
                  </a:lnTo>
                  <a:lnTo>
                    <a:pt x="1553" y="347"/>
                  </a:lnTo>
                  <a:lnTo>
                    <a:pt x="1549" y="347"/>
                  </a:lnTo>
                  <a:lnTo>
                    <a:pt x="1545" y="349"/>
                  </a:lnTo>
                  <a:lnTo>
                    <a:pt x="1538" y="351"/>
                  </a:lnTo>
                  <a:lnTo>
                    <a:pt x="1534" y="351"/>
                  </a:lnTo>
                  <a:lnTo>
                    <a:pt x="1530" y="353"/>
                  </a:lnTo>
                  <a:lnTo>
                    <a:pt x="1526" y="353"/>
                  </a:lnTo>
                  <a:lnTo>
                    <a:pt x="1520" y="355"/>
                  </a:lnTo>
                  <a:lnTo>
                    <a:pt x="1516" y="355"/>
                  </a:lnTo>
                  <a:lnTo>
                    <a:pt x="1512" y="357"/>
                  </a:lnTo>
                  <a:lnTo>
                    <a:pt x="1508" y="357"/>
                  </a:lnTo>
                  <a:lnTo>
                    <a:pt x="1504" y="359"/>
                  </a:lnTo>
                  <a:lnTo>
                    <a:pt x="1498" y="359"/>
                  </a:lnTo>
                  <a:lnTo>
                    <a:pt x="1496" y="361"/>
                  </a:lnTo>
                  <a:lnTo>
                    <a:pt x="1492" y="363"/>
                  </a:lnTo>
                  <a:lnTo>
                    <a:pt x="1490" y="363"/>
                  </a:lnTo>
                  <a:lnTo>
                    <a:pt x="1487" y="365"/>
                  </a:lnTo>
                  <a:lnTo>
                    <a:pt x="1483" y="365"/>
                  </a:lnTo>
                  <a:lnTo>
                    <a:pt x="1481" y="368"/>
                  </a:lnTo>
                  <a:lnTo>
                    <a:pt x="1477" y="368"/>
                  </a:lnTo>
                  <a:lnTo>
                    <a:pt x="1475" y="370"/>
                  </a:lnTo>
                  <a:lnTo>
                    <a:pt x="1465" y="374"/>
                  </a:lnTo>
                  <a:lnTo>
                    <a:pt x="1455" y="376"/>
                  </a:lnTo>
                  <a:lnTo>
                    <a:pt x="1443" y="380"/>
                  </a:lnTo>
                  <a:lnTo>
                    <a:pt x="1432" y="382"/>
                  </a:lnTo>
                  <a:lnTo>
                    <a:pt x="1420" y="386"/>
                  </a:lnTo>
                  <a:lnTo>
                    <a:pt x="1410" y="388"/>
                  </a:lnTo>
                  <a:lnTo>
                    <a:pt x="1400" y="390"/>
                  </a:lnTo>
                  <a:lnTo>
                    <a:pt x="1387" y="392"/>
                  </a:lnTo>
                  <a:lnTo>
                    <a:pt x="1377" y="394"/>
                  </a:lnTo>
                  <a:lnTo>
                    <a:pt x="1365" y="396"/>
                  </a:lnTo>
                  <a:lnTo>
                    <a:pt x="1355" y="398"/>
                  </a:lnTo>
                  <a:lnTo>
                    <a:pt x="1345" y="400"/>
                  </a:lnTo>
                  <a:lnTo>
                    <a:pt x="1332" y="402"/>
                  </a:lnTo>
                  <a:lnTo>
                    <a:pt x="1322" y="406"/>
                  </a:lnTo>
                  <a:lnTo>
                    <a:pt x="1312" y="408"/>
                  </a:lnTo>
                  <a:lnTo>
                    <a:pt x="1302" y="410"/>
                  </a:lnTo>
                  <a:lnTo>
                    <a:pt x="1296" y="410"/>
                  </a:lnTo>
                  <a:lnTo>
                    <a:pt x="1292" y="412"/>
                  </a:lnTo>
                  <a:lnTo>
                    <a:pt x="1285" y="412"/>
                  </a:lnTo>
                  <a:lnTo>
                    <a:pt x="1281" y="414"/>
                  </a:lnTo>
                  <a:lnTo>
                    <a:pt x="1277" y="414"/>
                  </a:lnTo>
                  <a:lnTo>
                    <a:pt x="1271" y="416"/>
                  </a:lnTo>
                  <a:lnTo>
                    <a:pt x="1267" y="416"/>
                  </a:lnTo>
                  <a:lnTo>
                    <a:pt x="1263" y="419"/>
                  </a:lnTo>
                  <a:lnTo>
                    <a:pt x="1253" y="419"/>
                  </a:lnTo>
                  <a:lnTo>
                    <a:pt x="1249" y="421"/>
                  </a:lnTo>
                  <a:lnTo>
                    <a:pt x="1239" y="421"/>
                  </a:lnTo>
                  <a:lnTo>
                    <a:pt x="1234" y="423"/>
                  </a:lnTo>
                  <a:lnTo>
                    <a:pt x="1224" y="423"/>
                  </a:lnTo>
                  <a:lnTo>
                    <a:pt x="1220" y="425"/>
                  </a:lnTo>
                  <a:lnTo>
                    <a:pt x="1216" y="427"/>
                  </a:lnTo>
                  <a:lnTo>
                    <a:pt x="1212" y="427"/>
                  </a:lnTo>
                  <a:lnTo>
                    <a:pt x="1208" y="429"/>
                  </a:lnTo>
                  <a:lnTo>
                    <a:pt x="1200" y="429"/>
                  </a:lnTo>
                  <a:lnTo>
                    <a:pt x="1196" y="431"/>
                  </a:lnTo>
                  <a:lnTo>
                    <a:pt x="1190" y="431"/>
                  </a:lnTo>
                  <a:lnTo>
                    <a:pt x="1186" y="433"/>
                  </a:lnTo>
                  <a:lnTo>
                    <a:pt x="1181" y="433"/>
                  </a:lnTo>
                  <a:lnTo>
                    <a:pt x="1177" y="435"/>
                  </a:lnTo>
                  <a:lnTo>
                    <a:pt x="1173" y="435"/>
                  </a:lnTo>
                  <a:lnTo>
                    <a:pt x="1169" y="437"/>
                  </a:lnTo>
                  <a:lnTo>
                    <a:pt x="1167" y="439"/>
                  </a:lnTo>
                  <a:lnTo>
                    <a:pt x="1163" y="441"/>
                  </a:lnTo>
                  <a:lnTo>
                    <a:pt x="1175" y="441"/>
                  </a:lnTo>
                  <a:lnTo>
                    <a:pt x="1188" y="443"/>
                  </a:lnTo>
                  <a:lnTo>
                    <a:pt x="1210" y="443"/>
                  </a:lnTo>
                  <a:lnTo>
                    <a:pt x="1222" y="445"/>
                  </a:lnTo>
                  <a:lnTo>
                    <a:pt x="1330" y="445"/>
                  </a:lnTo>
                  <a:lnTo>
                    <a:pt x="1341" y="443"/>
                  </a:lnTo>
                  <a:lnTo>
                    <a:pt x="1369" y="443"/>
                  </a:lnTo>
                  <a:lnTo>
                    <a:pt x="1371" y="445"/>
                  </a:lnTo>
                  <a:lnTo>
                    <a:pt x="1375" y="445"/>
                  </a:lnTo>
                  <a:lnTo>
                    <a:pt x="1377" y="447"/>
                  </a:lnTo>
                  <a:lnTo>
                    <a:pt x="1377" y="453"/>
                  </a:lnTo>
                  <a:lnTo>
                    <a:pt x="1375" y="455"/>
                  </a:lnTo>
                  <a:lnTo>
                    <a:pt x="1373" y="455"/>
                  </a:lnTo>
                  <a:lnTo>
                    <a:pt x="1371" y="457"/>
                  </a:lnTo>
                  <a:lnTo>
                    <a:pt x="1369" y="457"/>
                  </a:lnTo>
                  <a:lnTo>
                    <a:pt x="1367" y="459"/>
                  </a:lnTo>
                  <a:lnTo>
                    <a:pt x="1365" y="459"/>
                  </a:lnTo>
                  <a:lnTo>
                    <a:pt x="1355" y="461"/>
                  </a:lnTo>
                  <a:lnTo>
                    <a:pt x="1347" y="463"/>
                  </a:lnTo>
                  <a:lnTo>
                    <a:pt x="1339" y="463"/>
                  </a:lnTo>
                  <a:lnTo>
                    <a:pt x="1330" y="465"/>
                  </a:lnTo>
                  <a:lnTo>
                    <a:pt x="1322" y="465"/>
                  </a:lnTo>
                  <a:lnTo>
                    <a:pt x="1314" y="468"/>
                  </a:lnTo>
                  <a:lnTo>
                    <a:pt x="1306" y="470"/>
                  </a:lnTo>
                  <a:lnTo>
                    <a:pt x="1298" y="470"/>
                  </a:lnTo>
                  <a:lnTo>
                    <a:pt x="1290" y="472"/>
                  </a:lnTo>
                  <a:lnTo>
                    <a:pt x="1281" y="474"/>
                  </a:lnTo>
                  <a:lnTo>
                    <a:pt x="1273" y="474"/>
                  </a:lnTo>
                  <a:lnTo>
                    <a:pt x="1263" y="476"/>
                  </a:lnTo>
                  <a:lnTo>
                    <a:pt x="1257" y="476"/>
                  </a:lnTo>
                  <a:lnTo>
                    <a:pt x="1247" y="478"/>
                  </a:lnTo>
                  <a:lnTo>
                    <a:pt x="1239" y="478"/>
                  </a:lnTo>
                  <a:lnTo>
                    <a:pt x="1230" y="480"/>
                  </a:lnTo>
                  <a:lnTo>
                    <a:pt x="1222" y="480"/>
                  </a:lnTo>
                  <a:lnTo>
                    <a:pt x="1214" y="482"/>
                  </a:lnTo>
                  <a:lnTo>
                    <a:pt x="1206" y="482"/>
                  </a:lnTo>
                  <a:lnTo>
                    <a:pt x="1198" y="484"/>
                  </a:lnTo>
                  <a:lnTo>
                    <a:pt x="1188" y="484"/>
                  </a:lnTo>
                  <a:lnTo>
                    <a:pt x="1179" y="486"/>
                  </a:lnTo>
                  <a:lnTo>
                    <a:pt x="1163" y="486"/>
                  </a:lnTo>
                  <a:lnTo>
                    <a:pt x="1155" y="488"/>
                  </a:lnTo>
                  <a:lnTo>
                    <a:pt x="1094" y="488"/>
                  </a:lnTo>
                  <a:lnTo>
                    <a:pt x="1090" y="490"/>
                  </a:lnTo>
                  <a:lnTo>
                    <a:pt x="1086" y="492"/>
                  </a:lnTo>
                  <a:lnTo>
                    <a:pt x="1081" y="492"/>
                  </a:lnTo>
                  <a:lnTo>
                    <a:pt x="1077" y="494"/>
                  </a:lnTo>
                  <a:lnTo>
                    <a:pt x="1069" y="494"/>
                  </a:lnTo>
                  <a:lnTo>
                    <a:pt x="1065" y="496"/>
                  </a:lnTo>
                  <a:lnTo>
                    <a:pt x="1061" y="496"/>
                  </a:lnTo>
                  <a:lnTo>
                    <a:pt x="1057" y="498"/>
                  </a:lnTo>
                  <a:lnTo>
                    <a:pt x="1049" y="498"/>
                  </a:lnTo>
                  <a:lnTo>
                    <a:pt x="1045" y="500"/>
                  </a:lnTo>
                  <a:lnTo>
                    <a:pt x="1041" y="500"/>
                  </a:lnTo>
                  <a:lnTo>
                    <a:pt x="1039" y="502"/>
                  </a:lnTo>
                  <a:lnTo>
                    <a:pt x="1035" y="504"/>
                  </a:lnTo>
                  <a:lnTo>
                    <a:pt x="1030" y="504"/>
                  </a:lnTo>
                  <a:lnTo>
                    <a:pt x="1032" y="506"/>
                  </a:lnTo>
                  <a:lnTo>
                    <a:pt x="1037" y="508"/>
                  </a:lnTo>
                  <a:lnTo>
                    <a:pt x="1039" y="508"/>
                  </a:lnTo>
                  <a:lnTo>
                    <a:pt x="1043" y="512"/>
                  </a:lnTo>
                  <a:lnTo>
                    <a:pt x="1043" y="521"/>
                  </a:lnTo>
                  <a:lnTo>
                    <a:pt x="1045" y="527"/>
                  </a:lnTo>
                  <a:lnTo>
                    <a:pt x="1045" y="531"/>
                  </a:lnTo>
                  <a:lnTo>
                    <a:pt x="1043" y="533"/>
                  </a:lnTo>
                  <a:lnTo>
                    <a:pt x="1039" y="535"/>
                  </a:lnTo>
                  <a:lnTo>
                    <a:pt x="1037" y="537"/>
                  </a:lnTo>
                  <a:lnTo>
                    <a:pt x="1032" y="539"/>
                  </a:lnTo>
                  <a:lnTo>
                    <a:pt x="1028" y="541"/>
                  </a:lnTo>
                  <a:lnTo>
                    <a:pt x="1024" y="543"/>
                  </a:lnTo>
                  <a:lnTo>
                    <a:pt x="1018" y="543"/>
                  </a:lnTo>
                  <a:lnTo>
                    <a:pt x="1012" y="545"/>
                  </a:lnTo>
                  <a:lnTo>
                    <a:pt x="1006" y="545"/>
                  </a:lnTo>
                  <a:lnTo>
                    <a:pt x="1000" y="547"/>
                  </a:lnTo>
                  <a:lnTo>
                    <a:pt x="994" y="549"/>
                  </a:lnTo>
                  <a:lnTo>
                    <a:pt x="988" y="549"/>
                  </a:lnTo>
                  <a:lnTo>
                    <a:pt x="981" y="551"/>
                  </a:lnTo>
                  <a:lnTo>
                    <a:pt x="975" y="553"/>
                  </a:lnTo>
                  <a:lnTo>
                    <a:pt x="971" y="557"/>
                  </a:lnTo>
                  <a:lnTo>
                    <a:pt x="965" y="561"/>
                  </a:lnTo>
                  <a:lnTo>
                    <a:pt x="959" y="563"/>
                  </a:lnTo>
                  <a:lnTo>
                    <a:pt x="953" y="566"/>
                  </a:lnTo>
                  <a:lnTo>
                    <a:pt x="947" y="568"/>
                  </a:lnTo>
                  <a:lnTo>
                    <a:pt x="939" y="570"/>
                  </a:lnTo>
                  <a:lnTo>
                    <a:pt x="933" y="572"/>
                  </a:lnTo>
                  <a:lnTo>
                    <a:pt x="926" y="576"/>
                  </a:lnTo>
                  <a:lnTo>
                    <a:pt x="920" y="578"/>
                  </a:lnTo>
                  <a:lnTo>
                    <a:pt x="875" y="578"/>
                  </a:lnTo>
                  <a:lnTo>
                    <a:pt x="869" y="576"/>
                  </a:lnTo>
                  <a:lnTo>
                    <a:pt x="863" y="576"/>
                  </a:lnTo>
                  <a:lnTo>
                    <a:pt x="859" y="574"/>
                  </a:lnTo>
                  <a:lnTo>
                    <a:pt x="853" y="572"/>
                  </a:lnTo>
                  <a:lnTo>
                    <a:pt x="847" y="570"/>
                  </a:lnTo>
                  <a:lnTo>
                    <a:pt x="843" y="568"/>
                  </a:lnTo>
                  <a:lnTo>
                    <a:pt x="837" y="566"/>
                  </a:lnTo>
                  <a:lnTo>
                    <a:pt x="837" y="517"/>
                  </a:lnTo>
                  <a:lnTo>
                    <a:pt x="835" y="500"/>
                  </a:lnTo>
                  <a:lnTo>
                    <a:pt x="839" y="498"/>
                  </a:lnTo>
                  <a:lnTo>
                    <a:pt x="845" y="494"/>
                  </a:lnTo>
                  <a:lnTo>
                    <a:pt x="851" y="492"/>
                  </a:lnTo>
                  <a:lnTo>
                    <a:pt x="857" y="490"/>
                  </a:lnTo>
                  <a:lnTo>
                    <a:pt x="861" y="488"/>
                  </a:lnTo>
                  <a:lnTo>
                    <a:pt x="869" y="486"/>
                  </a:lnTo>
                  <a:lnTo>
                    <a:pt x="873" y="484"/>
                  </a:lnTo>
                  <a:lnTo>
                    <a:pt x="879" y="482"/>
                  </a:lnTo>
                  <a:lnTo>
                    <a:pt x="877" y="480"/>
                  </a:lnTo>
                  <a:lnTo>
                    <a:pt x="855" y="480"/>
                  </a:lnTo>
                  <a:lnTo>
                    <a:pt x="853" y="482"/>
                  </a:lnTo>
                  <a:lnTo>
                    <a:pt x="851" y="482"/>
                  </a:lnTo>
                  <a:lnTo>
                    <a:pt x="847" y="484"/>
                  </a:lnTo>
                  <a:lnTo>
                    <a:pt x="837" y="484"/>
                  </a:lnTo>
                  <a:lnTo>
                    <a:pt x="830" y="486"/>
                  </a:lnTo>
                  <a:lnTo>
                    <a:pt x="816" y="486"/>
                  </a:lnTo>
                  <a:lnTo>
                    <a:pt x="812" y="488"/>
                  </a:lnTo>
                  <a:lnTo>
                    <a:pt x="802" y="488"/>
                  </a:lnTo>
                  <a:lnTo>
                    <a:pt x="796" y="490"/>
                  </a:lnTo>
                  <a:lnTo>
                    <a:pt x="792" y="490"/>
                  </a:lnTo>
                  <a:lnTo>
                    <a:pt x="788" y="492"/>
                  </a:lnTo>
                  <a:lnTo>
                    <a:pt x="782" y="492"/>
                  </a:lnTo>
                  <a:lnTo>
                    <a:pt x="777" y="494"/>
                  </a:lnTo>
                  <a:lnTo>
                    <a:pt x="773" y="496"/>
                  </a:lnTo>
                  <a:lnTo>
                    <a:pt x="779" y="502"/>
                  </a:lnTo>
                  <a:lnTo>
                    <a:pt x="782" y="506"/>
                  </a:lnTo>
                  <a:lnTo>
                    <a:pt x="786" y="510"/>
                  </a:lnTo>
                  <a:lnTo>
                    <a:pt x="786" y="512"/>
                  </a:lnTo>
                  <a:lnTo>
                    <a:pt x="788" y="514"/>
                  </a:lnTo>
                  <a:lnTo>
                    <a:pt x="779" y="523"/>
                  </a:lnTo>
                  <a:lnTo>
                    <a:pt x="773" y="525"/>
                  </a:lnTo>
                  <a:lnTo>
                    <a:pt x="767" y="525"/>
                  </a:lnTo>
                  <a:lnTo>
                    <a:pt x="761" y="527"/>
                  </a:lnTo>
                  <a:lnTo>
                    <a:pt x="755" y="529"/>
                  </a:lnTo>
                  <a:lnTo>
                    <a:pt x="751" y="531"/>
                  </a:lnTo>
                  <a:lnTo>
                    <a:pt x="747" y="535"/>
                  </a:lnTo>
                  <a:lnTo>
                    <a:pt x="743" y="537"/>
                  </a:lnTo>
                  <a:lnTo>
                    <a:pt x="741" y="537"/>
                  </a:lnTo>
                  <a:lnTo>
                    <a:pt x="737" y="539"/>
                  </a:lnTo>
                  <a:lnTo>
                    <a:pt x="735" y="539"/>
                  </a:lnTo>
                  <a:lnTo>
                    <a:pt x="731" y="541"/>
                  </a:lnTo>
                  <a:lnTo>
                    <a:pt x="726" y="541"/>
                  </a:lnTo>
                  <a:lnTo>
                    <a:pt x="724" y="543"/>
                  </a:lnTo>
                  <a:lnTo>
                    <a:pt x="714" y="543"/>
                  </a:lnTo>
                  <a:lnTo>
                    <a:pt x="710" y="545"/>
                  </a:lnTo>
                  <a:lnTo>
                    <a:pt x="704" y="545"/>
                  </a:lnTo>
                  <a:lnTo>
                    <a:pt x="700" y="547"/>
                  </a:lnTo>
                  <a:lnTo>
                    <a:pt x="698" y="547"/>
                  </a:lnTo>
                  <a:lnTo>
                    <a:pt x="694" y="549"/>
                  </a:lnTo>
                  <a:lnTo>
                    <a:pt x="688" y="555"/>
                  </a:lnTo>
                  <a:lnTo>
                    <a:pt x="686" y="555"/>
                  </a:lnTo>
                  <a:lnTo>
                    <a:pt x="682" y="557"/>
                  </a:lnTo>
                  <a:lnTo>
                    <a:pt x="677" y="559"/>
                  </a:lnTo>
                  <a:lnTo>
                    <a:pt x="673" y="559"/>
                  </a:lnTo>
                  <a:lnTo>
                    <a:pt x="669" y="561"/>
                  </a:lnTo>
                  <a:lnTo>
                    <a:pt x="667" y="561"/>
                  </a:lnTo>
                  <a:lnTo>
                    <a:pt x="663" y="563"/>
                  </a:lnTo>
                  <a:lnTo>
                    <a:pt x="643" y="563"/>
                  </a:lnTo>
                  <a:lnTo>
                    <a:pt x="637" y="566"/>
                  </a:lnTo>
                  <a:lnTo>
                    <a:pt x="633" y="566"/>
                  </a:lnTo>
                  <a:lnTo>
                    <a:pt x="628" y="563"/>
                  </a:lnTo>
                  <a:lnTo>
                    <a:pt x="622" y="563"/>
                  </a:lnTo>
                  <a:lnTo>
                    <a:pt x="618" y="561"/>
                  </a:lnTo>
                  <a:lnTo>
                    <a:pt x="612" y="559"/>
                  </a:lnTo>
                  <a:lnTo>
                    <a:pt x="606" y="559"/>
                  </a:lnTo>
                  <a:lnTo>
                    <a:pt x="602" y="557"/>
                  </a:lnTo>
                  <a:lnTo>
                    <a:pt x="598" y="555"/>
                  </a:lnTo>
                  <a:lnTo>
                    <a:pt x="592" y="553"/>
                  </a:lnTo>
                  <a:lnTo>
                    <a:pt x="588" y="553"/>
                  </a:lnTo>
                  <a:lnTo>
                    <a:pt x="586" y="551"/>
                  </a:lnTo>
                  <a:lnTo>
                    <a:pt x="582" y="551"/>
                  </a:lnTo>
                  <a:lnTo>
                    <a:pt x="580" y="549"/>
                  </a:lnTo>
                  <a:lnTo>
                    <a:pt x="577" y="549"/>
                  </a:lnTo>
                  <a:lnTo>
                    <a:pt x="573" y="547"/>
                  </a:lnTo>
                  <a:lnTo>
                    <a:pt x="569" y="543"/>
                  </a:lnTo>
                  <a:lnTo>
                    <a:pt x="567" y="531"/>
                  </a:lnTo>
                  <a:lnTo>
                    <a:pt x="567" y="504"/>
                  </a:lnTo>
                  <a:lnTo>
                    <a:pt x="565" y="492"/>
                  </a:lnTo>
                  <a:lnTo>
                    <a:pt x="555" y="490"/>
                  </a:lnTo>
                  <a:lnTo>
                    <a:pt x="545" y="488"/>
                  </a:lnTo>
                  <a:lnTo>
                    <a:pt x="535" y="488"/>
                  </a:lnTo>
                  <a:lnTo>
                    <a:pt x="524" y="486"/>
                  </a:lnTo>
                  <a:lnTo>
                    <a:pt x="516" y="484"/>
                  </a:lnTo>
                  <a:lnTo>
                    <a:pt x="506" y="484"/>
                  </a:lnTo>
                  <a:lnTo>
                    <a:pt x="496" y="482"/>
                  </a:lnTo>
                  <a:lnTo>
                    <a:pt x="486" y="482"/>
                  </a:lnTo>
                  <a:lnTo>
                    <a:pt x="475" y="480"/>
                  </a:lnTo>
                  <a:lnTo>
                    <a:pt x="414" y="480"/>
                  </a:lnTo>
                  <a:lnTo>
                    <a:pt x="404" y="482"/>
                  </a:lnTo>
                  <a:lnTo>
                    <a:pt x="365" y="482"/>
                  </a:lnTo>
                  <a:lnTo>
                    <a:pt x="357" y="480"/>
                  </a:lnTo>
                  <a:lnTo>
                    <a:pt x="290" y="480"/>
                  </a:lnTo>
                  <a:lnTo>
                    <a:pt x="282" y="478"/>
                  </a:lnTo>
                  <a:lnTo>
                    <a:pt x="263" y="478"/>
                  </a:lnTo>
                  <a:lnTo>
                    <a:pt x="253" y="476"/>
                  </a:lnTo>
                  <a:lnTo>
                    <a:pt x="235" y="476"/>
                  </a:lnTo>
                  <a:lnTo>
                    <a:pt x="225" y="474"/>
                  </a:lnTo>
                  <a:lnTo>
                    <a:pt x="216" y="474"/>
                  </a:lnTo>
                  <a:lnTo>
                    <a:pt x="206" y="472"/>
                  </a:lnTo>
                  <a:lnTo>
                    <a:pt x="198" y="472"/>
                  </a:lnTo>
                  <a:lnTo>
                    <a:pt x="188" y="470"/>
                  </a:lnTo>
                  <a:lnTo>
                    <a:pt x="180" y="468"/>
                  </a:lnTo>
                  <a:lnTo>
                    <a:pt x="169" y="465"/>
                  </a:lnTo>
                  <a:lnTo>
                    <a:pt x="161" y="465"/>
                  </a:lnTo>
                  <a:lnTo>
                    <a:pt x="151" y="461"/>
                  </a:lnTo>
                  <a:lnTo>
                    <a:pt x="143" y="459"/>
                  </a:lnTo>
                  <a:lnTo>
                    <a:pt x="135" y="457"/>
                  </a:lnTo>
                  <a:lnTo>
                    <a:pt x="127" y="455"/>
                  </a:lnTo>
                  <a:lnTo>
                    <a:pt x="116" y="451"/>
                  </a:lnTo>
                  <a:lnTo>
                    <a:pt x="108" y="449"/>
                  </a:lnTo>
                  <a:lnTo>
                    <a:pt x="104" y="447"/>
                  </a:lnTo>
                  <a:lnTo>
                    <a:pt x="96" y="447"/>
                  </a:lnTo>
                  <a:lnTo>
                    <a:pt x="92" y="445"/>
                  </a:lnTo>
                  <a:lnTo>
                    <a:pt x="86" y="443"/>
                  </a:lnTo>
                  <a:lnTo>
                    <a:pt x="80" y="443"/>
                  </a:lnTo>
                  <a:lnTo>
                    <a:pt x="76" y="441"/>
                  </a:lnTo>
                  <a:lnTo>
                    <a:pt x="69" y="439"/>
                  </a:lnTo>
                  <a:lnTo>
                    <a:pt x="63" y="435"/>
                  </a:lnTo>
                  <a:lnTo>
                    <a:pt x="59" y="433"/>
                  </a:lnTo>
                  <a:lnTo>
                    <a:pt x="53" y="431"/>
                  </a:lnTo>
                  <a:lnTo>
                    <a:pt x="49" y="429"/>
                  </a:lnTo>
                  <a:lnTo>
                    <a:pt x="43" y="427"/>
                  </a:lnTo>
                  <a:lnTo>
                    <a:pt x="37" y="423"/>
                  </a:lnTo>
                  <a:lnTo>
                    <a:pt x="33" y="421"/>
                  </a:lnTo>
                  <a:lnTo>
                    <a:pt x="27" y="419"/>
                  </a:lnTo>
                  <a:lnTo>
                    <a:pt x="23" y="416"/>
                  </a:lnTo>
                  <a:lnTo>
                    <a:pt x="18" y="414"/>
                  </a:lnTo>
                  <a:lnTo>
                    <a:pt x="10" y="406"/>
                  </a:lnTo>
                  <a:lnTo>
                    <a:pt x="6" y="404"/>
                  </a:lnTo>
                  <a:lnTo>
                    <a:pt x="2" y="400"/>
                  </a:lnTo>
                  <a:lnTo>
                    <a:pt x="2" y="396"/>
                  </a:lnTo>
                  <a:lnTo>
                    <a:pt x="0" y="392"/>
                  </a:lnTo>
                  <a:lnTo>
                    <a:pt x="0" y="388"/>
                  </a:lnTo>
                  <a:lnTo>
                    <a:pt x="2" y="384"/>
                  </a:lnTo>
                  <a:lnTo>
                    <a:pt x="2" y="378"/>
                  </a:lnTo>
                  <a:lnTo>
                    <a:pt x="4" y="376"/>
                  </a:lnTo>
                  <a:lnTo>
                    <a:pt x="6" y="372"/>
                  </a:lnTo>
                  <a:lnTo>
                    <a:pt x="16" y="361"/>
                  </a:lnTo>
                  <a:lnTo>
                    <a:pt x="25" y="355"/>
                  </a:lnTo>
                  <a:lnTo>
                    <a:pt x="33" y="351"/>
                  </a:lnTo>
                  <a:lnTo>
                    <a:pt x="39" y="345"/>
                  </a:lnTo>
                  <a:lnTo>
                    <a:pt x="49" y="341"/>
                  </a:lnTo>
                  <a:lnTo>
                    <a:pt x="57" y="339"/>
                  </a:lnTo>
                  <a:lnTo>
                    <a:pt x="65" y="335"/>
                  </a:lnTo>
                  <a:lnTo>
                    <a:pt x="71" y="331"/>
                  </a:lnTo>
                  <a:lnTo>
                    <a:pt x="82" y="327"/>
                  </a:lnTo>
                  <a:lnTo>
                    <a:pt x="90" y="323"/>
                  </a:lnTo>
                  <a:lnTo>
                    <a:pt x="98" y="319"/>
                  </a:lnTo>
                  <a:lnTo>
                    <a:pt x="104" y="314"/>
                  </a:lnTo>
                  <a:lnTo>
                    <a:pt x="112" y="308"/>
                  </a:lnTo>
                  <a:lnTo>
                    <a:pt x="120" y="304"/>
                  </a:lnTo>
                  <a:lnTo>
                    <a:pt x="129" y="298"/>
                  </a:lnTo>
                  <a:lnTo>
                    <a:pt x="135" y="292"/>
                  </a:lnTo>
                  <a:lnTo>
                    <a:pt x="141" y="288"/>
                  </a:lnTo>
                  <a:lnTo>
                    <a:pt x="149" y="286"/>
                  </a:lnTo>
                  <a:lnTo>
                    <a:pt x="155" y="282"/>
                  </a:lnTo>
                  <a:lnTo>
                    <a:pt x="161" y="280"/>
                  </a:lnTo>
                  <a:lnTo>
                    <a:pt x="169" y="276"/>
                  </a:lnTo>
                  <a:lnTo>
                    <a:pt x="176" y="274"/>
                  </a:lnTo>
                  <a:lnTo>
                    <a:pt x="184" y="272"/>
                  </a:lnTo>
                  <a:lnTo>
                    <a:pt x="190" y="270"/>
                  </a:lnTo>
                  <a:lnTo>
                    <a:pt x="198" y="265"/>
                  </a:lnTo>
                  <a:lnTo>
                    <a:pt x="204" y="263"/>
                  </a:lnTo>
                  <a:lnTo>
                    <a:pt x="212" y="263"/>
                  </a:lnTo>
                  <a:lnTo>
                    <a:pt x="220" y="261"/>
                  </a:lnTo>
                  <a:lnTo>
                    <a:pt x="227" y="259"/>
                  </a:lnTo>
                  <a:lnTo>
                    <a:pt x="235" y="257"/>
                  </a:lnTo>
                  <a:lnTo>
                    <a:pt x="243" y="257"/>
                  </a:lnTo>
                  <a:lnTo>
                    <a:pt x="251" y="255"/>
                  </a:lnTo>
                  <a:lnTo>
                    <a:pt x="257" y="253"/>
                  </a:lnTo>
                  <a:lnTo>
                    <a:pt x="265" y="253"/>
                  </a:lnTo>
                  <a:lnTo>
                    <a:pt x="273" y="251"/>
                  </a:lnTo>
                  <a:lnTo>
                    <a:pt x="306" y="251"/>
                  </a:lnTo>
                  <a:lnTo>
                    <a:pt x="312" y="253"/>
                  </a:lnTo>
                  <a:lnTo>
                    <a:pt x="320" y="253"/>
                  </a:lnTo>
                  <a:lnTo>
                    <a:pt x="329" y="255"/>
                  </a:lnTo>
                  <a:lnTo>
                    <a:pt x="337" y="255"/>
                  </a:lnTo>
                  <a:lnTo>
                    <a:pt x="343" y="257"/>
                  </a:lnTo>
                  <a:lnTo>
                    <a:pt x="353" y="259"/>
                  </a:lnTo>
                  <a:lnTo>
                    <a:pt x="359" y="259"/>
                  </a:lnTo>
                  <a:lnTo>
                    <a:pt x="367" y="261"/>
                  </a:lnTo>
                  <a:lnTo>
                    <a:pt x="375" y="263"/>
                  </a:lnTo>
                  <a:lnTo>
                    <a:pt x="380" y="261"/>
                  </a:lnTo>
                  <a:lnTo>
                    <a:pt x="386" y="259"/>
                  </a:lnTo>
                  <a:lnTo>
                    <a:pt x="390" y="255"/>
                  </a:lnTo>
                  <a:lnTo>
                    <a:pt x="396" y="253"/>
                  </a:lnTo>
                  <a:lnTo>
                    <a:pt x="400" y="251"/>
                  </a:lnTo>
                  <a:lnTo>
                    <a:pt x="406" y="249"/>
                  </a:lnTo>
                  <a:lnTo>
                    <a:pt x="410" y="249"/>
                  </a:lnTo>
                  <a:lnTo>
                    <a:pt x="416" y="253"/>
                  </a:lnTo>
                  <a:lnTo>
                    <a:pt x="416" y="257"/>
                  </a:lnTo>
                  <a:lnTo>
                    <a:pt x="414" y="261"/>
                  </a:lnTo>
                  <a:lnTo>
                    <a:pt x="414" y="270"/>
                  </a:lnTo>
                  <a:lnTo>
                    <a:pt x="422" y="272"/>
                  </a:lnTo>
                  <a:lnTo>
                    <a:pt x="429" y="272"/>
                  </a:lnTo>
                  <a:lnTo>
                    <a:pt x="435" y="274"/>
                  </a:lnTo>
                  <a:lnTo>
                    <a:pt x="441" y="274"/>
                  </a:lnTo>
                  <a:lnTo>
                    <a:pt x="447" y="276"/>
                  </a:lnTo>
                  <a:lnTo>
                    <a:pt x="453" y="280"/>
                  </a:lnTo>
                  <a:lnTo>
                    <a:pt x="459" y="282"/>
                  </a:lnTo>
                  <a:lnTo>
                    <a:pt x="465" y="284"/>
                  </a:lnTo>
                  <a:lnTo>
                    <a:pt x="471" y="286"/>
                  </a:lnTo>
                  <a:lnTo>
                    <a:pt x="478" y="286"/>
                  </a:lnTo>
                  <a:lnTo>
                    <a:pt x="484" y="288"/>
                  </a:lnTo>
                  <a:lnTo>
                    <a:pt x="490" y="290"/>
                  </a:lnTo>
                  <a:lnTo>
                    <a:pt x="498" y="292"/>
                  </a:lnTo>
                  <a:lnTo>
                    <a:pt x="510" y="292"/>
                  </a:lnTo>
                  <a:lnTo>
                    <a:pt x="518" y="290"/>
                  </a:lnTo>
                  <a:lnTo>
                    <a:pt x="539" y="290"/>
                  </a:lnTo>
                  <a:lnTo>
                    <a:pt x="549" y="288"/>
                  </a:lnTo>
                  <a:lnTo>
                    <a:pt x="590" y="288"/>
                  </a:lnTo>
                  <a:lnTo>
                    <a:pt x="600" y="286"/>
                  </a:lnTo>
                  <a:lnTo>
                    <a:pt x="684" y="286"/>
                  </a:lnTo>
                  <a:lnTo>
                    <a:pt x="690" y="282"/>
                  </a:lnTo>
                  <a:lnTo>
                    <a:pt x="696" y="278"/>
                  </a:lnTo>
                  <a:lnTo>
                    <a:pt x="700" y="274"/>
                  </a:lnTo>
                  <a:lnTo>
                    <a:pt x="704" y="267"/>
                  </a:lnTo>
                  <a:lnTo>
                    <a:pt x="710" y="263"/>
                  </a:lnTo>
                  <a:lnTo>
                    <a:pt x="714" y="259"/>
                  </a:lnTo>
                  <a:lnTo>
                    <a:pt x="720" y="261"/>
                  </a:lnTo>
                  <a:lnTo>
                    <a:pt x="726" y="263"/>
                  </a:lnTo>
                  <a:lnTo>
                    <a:pt x="724" y="267"/>
                  </a:lnTo>
                  <a:lnTo>
                    <a:pt x="724" y="272"/>
                  </a:lnTo>
                  <a:lnTo>
                    <a:pt x="722" y="274"/>
                  </a:lnTo>
                  <a:lnTo>
                    <a:pt x="722" y="278"/>
                  </a:lnTo>
                  <a:lnTo>
                    <a:pt x="726" y="280"/>
                  </a:lnTo>
                  <a:lnTo>
                    <a:pt x="749" y="280"/>
                  </a:lnTo>
                  <a:lnTo>
                    <a:pt x="753" y="282"/>
                  </a:lnTo>
                  <a:lnTo>
                    <a:pt x="792" y="282"/>
                  </a:lnTo>
                  <a:lnTo>
                    <a:pt x="796" y="280"/>
                  </a:lnTo>
                  <a:lnTo>
                    <a:pt x="798" y="278"/>
                  </a:lnTo>
                  <a:lnTo>
                    <a:pt x="800" y="278"/>
                  </a:lnTo>
                  <a:lnTo>
                    <a:pt x="804" y="274"/>
                  </a:lnTo>
                  <a:lnTo>
                    <a:pt x="810" y="274"/>
                  </a:lnTo>
                  <a:lnTo>
                    <a:pt x="812" y="272"/>
                  </a:lnTo>
                  <a:lnTo>
                    <a:pt x="814" y="272"/>
                  </a:lnTo>
                  <a:lnTo>
                    <a:pt x="822" y="267"/>
                  </a:lnTo>
                  <a:lnTo>
                    <a:pt x="828" y="263"/>
                  </a:lnTo>
                  <a:lnTo>
                    <a:pt x="837" y="261"/>
                  </a:lnTo>
                  <a:lnTo>
                    <a:pt x="845" y="259"/>
                  </a:lnTo>
                  <a:lnTo>
                    <a:pt x="851" y="255"/>
                  </a:lnTo>
                  <a:lnTo>
                    <a:pt x="859" y="253"/>
                  </a:lnTo>
                  <a:lnTo>
                    <a:pt x="867" y="251"/>
                  </a:lnTo>
                  <a:lnTo>
                    <a:pt x="875" y="249"/>
                  </a:lnTo>
                  <a:lnTo>
                    <a:pt x="881" y="245"/>
                  </a:lnTo>
                  <a:lnTo>
                    <a:pt x="890" y="243"/>
                  </a:lnTo>
                  <a:lnTo>
                    <a:pt x="898" y="241"/>
                  </a:lnTo>
                  <a:lnTo>
                    <a:pt x="906" y="239"/>
                  </a:lnTo>
                  <a:lnTo>
                    <a:pt x="912" y="235"/>
                  </a:lnTo>
                  <a:lnTo>
                    <a:pt x="920" y="233"/>
                  </a:lnTo>
                  <a:lnTo>
                    <a:pt x="928" y="229"/>
                  </a:lnTo>
                  <a:lnTo>
                    <a:pt x="935" y="227"/>
                  </a:lnTo>
                  <a:lnTo>
                    <a:pt x="947" y="225"/>
                  </a:lnTo>
                  <a:lnTo>
                    <a:pt x="957" y="221"/>
                  </a:lnTo>
                  <a:lnTo>
                    <a:pt x="967" y="216"/>
                  </a:lnTo>
                  <a:lnTo>
                    <a:pt x="977" y="212"/>
                  </a:lnTo>
                  <a:lnTo>
                    <a:pt x="990" y="210"/>
                  </a:lnTo>
                  <a:lnTo>
                    <a:pt x="1000" y="206"/>
                  </a:lnTo>
                  <a:lnTo>
                    <a:pt x="1010" y="202"/>
                  </a:lnTo>
                  <a:lnTo>
                    <a:pt x="1020" y="198"/>
                  </a:lnTo>
                  <a:lnTo>
                    <a:pt x="1032" y="194"/>
                  </a:lnTo>
                  <a:lnTo>
                    <a:pt x="1043" y="192"/>
                  </a:lnTo>
                  <a:lnTo>
                    <a:pt x="1055" y="190"/>
                  </a:lnTo>
                  <a:lnTo>
                    <a:pt x="1065" y="188"/>
                  </a:lnTo>
                  <a:lnTo>
                    <a:pt x="1077" y="186"/>
                  </a:lnTo>
                  <a:lnTo>
                    <a:pt x="1088" y="184"/>
                  </a:lnTo>
                  <a:lnTo>
                    <a:pt x="1134" y="184"/>
                  </a:lnTo>
                  <a:lnTo>
                    <a:pt x="1139" y="182"/>
                  </a:lnTo>
                  <a:lnTo>
                    <a:pt x="1167" y="182"/>
                  </a:lnTo>
                  <a:lnTo>
                    <a:pt x="1167" y="186"/>
                  </a:lnTo>
                  <a:lnTo>
                    <a:pt x="1163" y="188"/>
                  </a:lnTo>
                  <a:lnTo>
                    <a:pt x="1161" y="190"/>
                  </a:lnTo>
                  <a:lnTo>
                    <a:pt x="1157" y="192"/>
                  </a:lnTo>
                  <a:lnTo>
                    <a:pt x="1155" y="192"/>
                  </a:lnTo>
                  <a:lnTo>
                    <a:pt x="1151" y="194"/>
                  </a:lnTo>
                  <a:lnTo>
                    <a:pt x="1147" y="194"/>
                  </a:lnTo>
                  <a:lnTo>
                    <a:pt x="1145" y="196"/>
                  </a:lnTo>
                  <a:lnTo>
                    <a:pt x="1141" y="196"/>
                  </a:lnTo>
                  <a:lnTo>
                    <a:pt x="1137" y="198"/>
                  </a:lnTo>
                  <a:lnTo>
                    <a:pt x="1134" y="198"/>
                  </a:lnTo>
                  <a:lnTo>
                    <a:pt x="1130" y="200"/>
                  </a:lnTo>
                  <a:lnTo>
                    <a:pt x="1126" y="202"/>
                  </a:lnTo>
                  <a:lnTo>
                    <a:pt x="1124" y="202"/>
                  </a:lnTo>
                  <a:lnTo>
                    <a:pt x="1120" y="204"/>
                  </a:lnTo>
                  <a:lnTo>
                    <a:pt x="1116" y="206"/>
                  </a:lnTo>
                  <a:lnTo>
                    <a:pt x="1049" y="274"/>
                  </a:lnTo>
                  <a:lnTo>
                    <a:pt x="1053" y="276"/>
                  </a:lnTo>
                  <a:lnTo>
                    <a:pt x="1059" y="276"/>
                  </a:lnTo>
                  <a:lnTo>
                    <a:pt x="1067" y="274"/>
                  </a:lnTo>
                  <a:lnTo>
                    <a:pt x="1098" y="274"/>
                  </a:lnTo>
                  <a:lnTo>
                    <a:pt x="1106" y="272"/>
                  </a:lnTo>
                  <a:lnTo>
                    <a:pt x="1145" y="272"/>
                  </a:lnTo>
                  <a:lnTo>
                    <a:pt x="1153" y="270"/>
                  </a:lnTo>
                  <a:lnTo>
                    <a:pt x="1177" y="270"/>
                  </a:lnTo>
                  <a:lnTo>
                    <a:pt x="1186" y="267"/>
                  </a:lnTo>
                  <a:lnTo>
                    <a:pt x="1230" y="267"/>
                  </a:lnTo>
                  <a:lnTo>
                    <a:pt x="1241" y="265"/>
                  </a:lnTo>
                  <a:lnTo>
                    <a:pt x="1285" y="265"/>
                  </a:lnTo>
                  <a:lnTo>
                    <a:pt x="1294" y="263"/>
                  </a:lnTo>
                  <a:lnTo>
                    <a:pt x="1316" y="263"/>
                  </a:lnTo>
                  <a:lnTo>
                    <a:pt x="1322" y="261"/>
                  </a:lnTo>
                  <a:lnTo>
                    <a:pt x="1336" y="261"/>
                  </a:lnTo>
                  <a:lnTo>
                    <a:pt x="1343" y="259"/>
                  </a:lnTo>
                  <a:lnTo>
                    <a:pt x="1369" y="259"/>
                  </a:lnTo>
                  <a:lnTo>
                    <a:pt x="1373" y="257"/>
                  </a:lnTo>
                  <a:lnTo>
                    <a:pt x="1383" y="257"/>
                  </a:lnTo>
                  <a:lnTo>
                    <a:pt x="1392" y="251"/>
                  </a:lnTo>
                  <a:lnTo>
                    <a:pt x="1398" y="245"/>
                  </a:lnTo>
                  <a:lnTo>
                    <a:pt x="1406" y="241"/>
                  </a:lnTo>
                  <a:lnTo>
                    <a:pt x="1414" y="235"/>
                  </a:lnTo>
                  <a:lnTo>
                    <a:pt x="1420" y="229"/>
                  </a:lnTo>
                  <a:lnTo>
                    <a:pt x="1428" y="223"/>
                  </a:lnTo>
                  <a:lnTo>
                    <a:pt x="1436" y="218"/>
                  </a:lnTo>
                  <a:lnTo>
                    <a:pt x="1445" y="212"/>
                  </a:lnTo>
                  <a:lnTo>
                    <a:pt x="1451" y="206"/>
                  </a:lnTo>
                  <a:lnTo>
                    <a:pt x="1459" y="200"/>
                  </a:lnTo>
                  <a:lnTo>
                    <a:pt x="1467" y="196"/>
                  </a:lnTo>
                  <a:lnTo>
                    <a:pt x="1475" y="190"/>
                  </a:lnTo>
                  <a:lnTo>
                    <a:pt x="1481" y="184"/>
                  </a:lnTo>
                  <a:lnTo>
                    <a:pt x="1490" y="180"/>
                  </a:lnTo>
                  <a:lnTo>
                    <a:pt x="1498" y="174"/>
                  </a:lnTo>
                  <a:lnTo>
                    <a:pt x="1506" y="167"/>
                  </a:lnTo>
                  <a:lnTo>
                    <a:pt x="1524" y="149"/>
                  </a:lnTo>
                  <a:lnTo>
                    <a:pt x="1534" y="141"/>
                  </a:lnTo>
                  <a:lnTo>
                    <a:pt x="1545" y="133"/>
                  </a:lnTo>
                  <a:lnTo>
                    <a:pt x="1573" y="104"/>
                  </a:lnTo>
                  <a:lnTo>
                    <a:pt x="1583" y="96"/>
                  </a:lnTo>
                  <a:lnTo>
                    <a:pt x="1594" y="88"/>
                  </a:lnTo>
                  <a:lnTo>
                    <a:pt x="1602" y="78"/>
                  </a:lnTo>
                  <a:lnTo>
                    <a:pt x="1612" y="69"/>
                  </a:lnTo>
                  <a:lnTo>
                    <a:pt x="1622" y="61"/>
                  </a:lnTo>
                  <a:lnTo>
                    <a:pt x="1634" y="53"/>
                  </a:lnTo>
                  <a:lnTo>
                    <a:pt x="1645" y="45"/>
                  </a:lnTo>
                  <a:lnTo>
                    <a:pt x="1655" y="37"/>
                  </a:lnTo>
                  <a:lnTo>
                    <a:pt x="1665" y="31"/>
                  </a:lnTo>
                  <a:lnTo>
                    <a:pt x="1669" y="25"/>
                  </a:lnTo>
                  <a:lnTo>
                    <a:pt x="1673" y="20"/>
                  </a:lnTo>
                  <a:lnTo>
                    <a:pt x="1679" y="16"/>
                  </a:lnTo>
                  <a:lnTo>
                    <a:pt x="1683" y="12"/>
                  </a:lnTo>
                  <a:lnTo>
                    <a:pt x="1689" y="10"/>
                  </a:lnTo>
                  <a:lnTo>
                    <a:pt x="1694" y="8"/>
                  </a:lnTo>
                  <a:lnTo>
                    <a:pt x="1700" y="6"/>
                  </a:lnTo>
                  <a:lnTo>
                    <a:pt x="1706" y="6"/>
                  </a:lnTo>
                  <a:lnTo>
                    <a:pt x="1712" y="4"/>
                  </a:lnTo>
                  <a:lnTo>
                    <a:pt x="1728" y="4"/>
                  </a:lnTo>
                  <a:lnTo>
                    <a:pt x="1734" y="2"/>
                  </a:lnTo>
                  <a:lnTo>
                    <a:pt x="1747" y="2"/>
                  </a:lnTo>
                  <a:lnTo>
                    <a:pt x="1753" y="0"/>
                  </a:lnTo>
                  <a:lnTo>
                    <a:pt x="1777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81" name="Freeform 9"/>
            <p:cNvSpPr>
              <a:spLocks/>
            </p:cNvSpPr>
            <p:nvPr/>
          </p:nvSpPr>
          <p:spPr bwMode="auto">
            <a:xfrm>
              <a:off x="4981" y="2070"/>
              <a:ext cx="20" cy="41"/>
            </a:xfrm>
            <a:custGeom>
              <a:avLst/>
              <a:gdLst/>
              <a:ahLst/>
              <a:cxnLst>
                <a:cxn ang="0">
                  <a:pos x="4" y="39"/>
                </a:cxn>
                <a:cxn ang="0">
                  <a:pos x="4" y="41"/>
                </a:cxn>
                <a:cxn ang="0">
                  <a:pos x="8" y="37"/>
                </a:cxn>
                <a:cxn ang="0">
                  <a:pos x="10" y="33"/>
                </a:cxn>
                <a:cxn ang="0">
                  <a:pos x="12" y="27"/>
                </a:cxn>
                <a:cxn ang="0">
                  <a:pos x="14" y="23"/>
                </a:cxn>
                <a:cxn ang="0">
                  <a:pos x="16" y="18"/>
                </a:cxn>
                <a:cxn ang="0">
                  <a:pos x="18" y="12"/>
                </a:cxn>
                <a:cxn ang="0">
                  <a:pos x="20" y="6"/>
                </a:cxn>
                <a:cxn ang="0">
                  <a:pos x="18" y="0"/>
                </a:cxn>
                <a:cxn ang="0">
                  <a:pos x="14" y="0"/>
                </a:cxn>
                <a:cxn ang="0">
                  <a:pos x="14" y="12"/>
                </a:cxn>
                <a:cxn ang="0">
                  <a:pos x="12" y="16"/>
                </a:cxn>
                <a:cxn ang="0">
                  <a:pos x="10" y="21"/>
                </a:cxn>
                <a:cxn ang="0">
                  <a:pos x="8" y="25"/>
                </a:cxn>
                <a:cxn ang="0">
                  <a:pos x="6" y="31"/>
                </a:cxn>
                <a:cxn ang="0">
                  <a:pos x="4" y="35"/>
                </a:cxn>
                <a:cxn ang="0">
                  <a:pos x="0" y="37"/>
                </a:cxn>
                <a:cxn ang="0">
                  <a:pos x="4" y="39"/>
                </a:cxn>
              </a:cxnLst>
              <a:rect l="0" t="0" r="r" b="b"/>
              <a:pathLst>
                <a:path w="20" h="41">
                  <a:moveTo>
                    <a:pt x="4" y="39"/>
                  </a:moveTo>
                  <a:lnTo>
                    <a:pt x="4" y="41"/>
                  </a:lnTo>
                  <a:lnTo>
                    <a:pt x="8" y="37"/>
                  </a:lnTo>
                  <a:lnTo>
                    <a:pt x="10" y="33"/>
                  </a:lnTo>
                  <a:lnTo>
                    <a:pt x="12" y="27"/>
                  </a:lnTo>
                  <a:lnTo>
                    <a:pt x="14" y="23"/>
                  </a:lnTo>
                  <a:lnTo>
                    <a:pt x="16" y="18"/>
                  </a:lnTo>
                  <a:lnTo>
                    <a:pt x="18" y="12"/>
                  </a:lnTo>
                  <a:lnTo>
                    <a:pt x="20" y="6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14" y="12"/>
                  </a:lnTo>
                  <a:lnTo>
                    <a:pt x="12" y="16"/>
                  </a:lnTo>
                  <a:lnTo>
                    <a:pt x="10" y="21"/>
                  </a:lnTo>
                  <a:lnTo>
                    <a:pt x="8" y="25"/>
                  </a:lnTo>
                  <a:lnTo>
                    <a:pt x="6" y="31"/>
                  </a:lnTo>
                  <a:lnTo>
                    <a:pt x="4" y="35"/>
                  </a:lnTo>
                  <a:lnTo>
                    <a:pt x="0" y="37"/>
                  </a:lnTo>
                  <a:lnTo>
                    <a:pt x="4" y="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82" name="Freeform 10"/>
            <p:cNvSpPr>
              <a:spLocks/>
            </p:cNvSpPr>
            <p:nvPr/>
          </p:nvSpPr>
          <p:spPr bwMode="auto">
            <a:xfrm>
              <a:off x="4897" y="2107"/>
              <a:ext cx="88" cy="192"/>
            </a:xfrm>
            <a:custGeom>
              <a:avLst/>
              <a:gdLst/>
              <a:ahLst/>
              <a:cxnLst>
                <a:cxn ang="0">
                  <a:pos x="4" y="190"/>
                </a:cxn>
                <a:cxn ang="0">
                  <a:pos x="4" y="192"/>
                </a:cxn>
                <a:cxn ang="0">
                  <a:pos x="10" y="179"/>
                </a:cxn>
                <a:cxn ang="0">
                  <a:pos x="15" y="167"/>
                </a:cxn>
                <a:cxn ang="0">
                  <a:pos x="21" y="155"/>
                </a:cxn>
                <a:cxn ang="0">
                  <a:pos x="25" y="145"/>
                </a:cxn>
                <a:cxn ang="0">
                  <a:pos x="31" y="133"/>
                </a:cxn>
                <a:cxn ang="0">
                  <a:pos x="37" y="122"/>
                </a:cxn>
                <a:cxn ang="0">
                  <a:pos x="43" y="110"/>
                </a:cxn>
                <a:cxn ang="0">
                  <a:pos x="47" y="98"/>
                </a:cxn>
                <a:cxn ang="0">
                  <a:pos x="53" y="86"/>
                </a:cxn>
                <a:cxn ang="0">
                  <a:pos x="59" y="73"/>
                </a:cxn>
                <a:cxn ang="0">
                  <a:pos x="63" y="63"/>
                </a:cxn>
                <a:cxn ang="0">
                  <a:pos x="70" y="51"/>
                </a:cxn>
                <a:cxn ang="0">
                  <a:pos x="74" y="39"/>
                </a:cxn>
                <a:cxn ang="0">
                  <a:pos x="80" y="26"/>
                </a:cxn>
                <a:cxn ang="0">
                  <a:pos x="84" y="14"/>
                </a:cxn>
                <a:cxn ang="0">
                  <a:pos x="88" y="2"/>
                </a:cxn>
                <a:cxn ang="0">
                  <a:pos x="84" y="0"/>
                </a:cxn>
                <a:cxn ang="0">
                  <a:pos x="80" y="12"/>
                </a:cxn>
                <a:cxn ang="0">
                  <a:pos x="76" y="24"/>
                </a:cxn>
                <a:cxn ang="0">
                  <a:pos x="70" y="37"/>
                </a:cxn>
                <a:cxn ang="0">
                  <a:pos x="66" y="49"/>
                </a:cxn>
                <a:cxn ang="0">
                  <a:pos x="59" y="61"/>
                </a:cxn>
                <a:cxn ang="0">
                  <a:pos x="55" y="73"/>
                </a:cxn>
                <a:cxn ang="0">
                  <a:pos x="49" y="84"/>
                </a:cxn>
                <a:cxn ang="0">
                  <a:pos x="43" y="96"/>
                </a:cxn>
                <a:cxn ang="0">
                  <a:pos x="39" y="108"/>
                </a:cxn>
                <a:cxn ang="0">
                  <a:pos x="33" y="120"/>
                </a:cxn>
                <a:cxn ang="0">
                  <a:pos x="27" y="131"/>
                </a:cxn>
                <a:cxn ang="0">
                  <a:pos x="23" y="143"/>
                </a:cxn>
                <a:cxn ang="0">
                  <a:pos x="17" y="155"/>
                </a:cxn>
                <a:cxn ang="0">
                  <a:pos x="10" y="167"/>
                </a:cxn>
                <a:cxn ang="0">
                  <a:pos x="6" y="177"/>
                </a:cxn>
                <a:cxn ang="0">
                  <a:pos x="0" y="190"/>
                </a:cxn>
                <a:cxn ang="0">
                  <a:pos x="2" y="192"/>
                </a:cxn>
                <a:cxn ang="0">
                  <a:pos x="0" y="190"/>
                </a:cxn>
                <a:cxn ang="0">
                  <a:pos x="2" y="192"/>
                </a:cxn>
                <a:cxn ang="0">
                  <a:pos x="4" y="190"/>
                </a:cxn>
              </a:cxnLst>
              <a:rect l="0" t="0" r="r" b="b"/>
              <a:pathLst>
                <a:path w="88" h="192">
                  <a:moveTo>
                    <a:pt x="4" y="190"/>
                  </a:moveTo>
                  <a:lnTo>
                    <a:pt x="4" y="192"/>
                  </a:lnTo>
                  <a:lnTo>
                    <a:pt x="10" y="179"/>
                  </a:lnTo>
                  <a:lnTo>
                    <a:pt x="15" y="167"/>
                  </a:lnTo>
                  <a:lnTo>
                    <a:pt x="21" y="155"/>
                  </a:lnTo>
                  <a:lnTo>
                    <a:pt x="25" y="145"/>
                  </a:lnTo>
                  <a:lnTo>
                    <a:pt x="31" y="133"/>
                  </a:lnTo>
                  <a:lnTo>
                    <a:pt x="37" y="122"/>
                  </a:lnTo>
                  <a:lnTo>
                    <a:pt x="43" y="110"/>
                  </a:lnTo>
                  <a:lnTo>
                    <a:pt x="47" y="98"/>
                  </a:lnTo>
                  <a:lnTo>
                    <a:pt x="53" y="86"/>
                  </a:lnTo>
                  <a:lnTo>
                    <a:pt x="59" y="73"/>
                  </a:lnTo>
                  <a:lnTo>
                    <a:pt x="63" y="63"/>
                  </a:lnTo>
                  <a:lnTo>
                    <a:pt x="70" y="51"/>
                  </a:lnTo>
                  <a:lnTo>
                    <a:pt x="74" y="39"/>
                  </a:lnTo>
                  <a:lnTo>
                    <a:pt x="80" y="26"/>
                  </a:lnTo>
                  <a:lnTo>
                    <a:pt x="84" y="14"/>
                  </a:lnTo>
                  <a:lnTo>
                    <a:pt x="88" y="2"/>
                  </a:lnTo>
                  <a:lnTo>
                    <a:pt x="84" y="0"/>
                  </a:lnTo>
                  <a:lnTo>
                    <a:pt x="80" y="12"/>
                  </a:lnTo>
                  <a:lnTo>
                    <a:pt x="76" y="24"/>
                  </a:lnTo>
                  <a:lnTo>
                    <a:pt x="70" y="37"/>
                  </a:lnTo>
                  <a:lnTo>
                    <a:pt x="66" y="49"/>
                  </a:lnTo>
                  <a:lnTo>
                    <a:pt x="59" y="61"/>
                  </a:lnTo>
                  <a:lnTo>
                    <a:pt x="55" y="73"/>
                  </a:lnTo>
                  <a:lnTo>
                    <a:pt x="49" y="84"/>
                  </a:lnTo>
                  <a:lnTo>
                    <a:pt x="43" y="96"/>
                  </a:lnTo>
                  <a:lnTo>
                    <a:pt x="39" y="108"/>
                  </a:lnTo>
                  <a:lnTo>
                    <a:pt x="33" y="120"/>
                  </a:lnTo>
                  <a:lnTo>
                    <a:pt x="27" y="131"/>
                  </a:lnTo>
                  <a:lnTo>
                    <a:pt x="23" y="143"/>
                  </a:lnTo>
                  <a:lnTo>
                    <a:pt x="17" y="155"/>
                  </a:lnTo>
                  <a:lnTo>
                    <a:pt x="10" y="167"/>
                  </a:lnTo>
                  <a:lnTo>
                    <a:pt x="6" y="177"/>
                  </a:lnTo>
                  <a:lnTo>
                    <a:pt x="0" y="190"/>
                  </a:lnTo>
                  <a:lnTo>
                    <a:pt x="2" y="192"/>
                  </a:lnTo>
                  <a:lnTo>
                    <a:pt x="0" y="190"/>
                  </a:lnTo>
                  <a:lnTo>
                    <a:pt x="2" y="192"/>
                  </a:lnTo>
                  <a:lnTo>
                    <a:pt x="4" y="19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83" name="Freeform 11"/>
            <p:cNvSpPr>
              <a:spLocks/>
            </p:cNvSpPr>
            <p:nvPr/>
          </p:nvSpPr>
          <p:spPr bwMode="auto">
            <a:xfrm>
              <a:off x="4899" y="2297"/>
              <a:ext cx="6" cy="22"/>
            </a:xfrm>
            <a:custGeom>
              <a:avLst/>
              <a:gdLst/>
              <a:ahLst/>
              <a:cxnLst>
                <a:cxn ang="0">
                  <a:pos x="2" y="16"/>
                </a:cxn>
                <a:cxn ang="0">
                  <a:pos x="4" y="20"/>
                </a:cxn>
                <a:cxn ang="0">
                  <a:pos x="4" y="14"/>
                </a:cxn>
                <a:cxn ang="0">
                  <a:pos x="6" y="10"/>
                </a:cxn>
                <a:cxn ang="0">
                  <a:pos x="4" y="4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18"/>
                </a:cxn>
                <a:cxn ang="0">
                  <a:pos x="2" y="22"/>
                </a:cxn>
                <a:cxn ang="0">
                  <a:pos x="0" y="18"/>
                </a:cxn>
                <a:cxn ang="0">
                  <a:pos x="0" y="22"/>
                </a:cxn>
                <a:cxn ang="0">
                  <a:pos x="2" y="22"/>
                </a:cxn>
                <a:cxn ang="0">
                  <a:pos x="2" y="16"/>
                </a:cxn>
              </a:cxnLst>
              <a:rect l="0" t="0" r="r" b="b"/>
              <a:pathLst>
                <a:path w="6" h="22">
                  <a:moveTo>
                    <a:pt x="2" y="16"/>
                  </a:moveTo>
                  <a:lnTo>
                    <a:pt x="4" y="20"/>
                  </a:lnTo>
                  <a:lnTo>
                    <a:pt x="4" y="14"/>
                  </a:lnTo>
                  <a:lnTo>
                    <a:pt x="6" y="10"/>
                  </a:lnTo>
                  <a:lnTo>
                    <a:pt x="4" y="4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18"/>
                  </a:lnTo>
                  <a:lnTo>
                    <a:pt x="2" y="22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2" y="22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84" name="Freeform 12"/>
            <p:cNvSpPr>
              <a:spLocks/>
            </p:cNvSpPr>
            <p:nvPr/>
          </p:nvSpPr>
          <p:spPr bwMode="auto">
            <a:xfrm>
              <a:off x="4901" y="2313"/>
              <a:ext cx="45" cy="18"/>
            </a:xfrm>
            <a:custGeom>
              <a:avLst/>
              <a:gdLst/>
              <a:ahLst/>
              <a:cxnLst>
                <a:cxn ang="0">
                  <a:pos x="45" y="18"/>
                </a:cxn>
                <a:cxn ang="0">
                  <a:pos x="45" y="16"/>
                </a:cxn>
                <a:cxn ang="0">
                  <a:pos x="41" y="12"/>
                </a:cxn>
                <a:cxn ang="0">
                  <a:pos x="35" y="8"/>
                </a:cxn>
                <a:cxn ang="0">
                  <a:pos x="31" y="6"/>
                </a:cxn>
                <a:cxn ang="0">
                  <a:pos x="25" y="4"/>
                </a:cxn>
                <a:cxn ang="0">
                  <a:pos x="19" y="2"/>
                </a:cxn>
                <a:cxn ang="0">
                  <a:pos x="6" y="2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19" y="6"/>
                </a:cxn>
                <a:cxn ang="0">
                  <a:pos x="23" y="8"/>
                </a:cxn>
                <a:cxn ang="0">
                  <a:pos x="29" y="10"/>
                </a:cxn>
                <a:cxn ang="0">
                  <a:pos x="33" y="12"/>
                </a:cxn>
                <a:cxn ang="0">
                  <a:pos x="39" y="16"/>
                </a:cxn>
                <a:cxn ang="0">
                  <a:pos x="41" y="18"/>
                </a:cxn>
                <a:cxn ang="0">
                  <a:pos x="45" y="18"/>
                </a:cxn>
                <a:cxn ang="0">
                  <a:pos x="45" y="16"/>
                </a:cxn>
                <a:cxn ang="0">
                  <a:pos x="45" y="18"/>
                </a:cxn>
              </a:cxnLst>
              <a:rect l="0" t="0" r="r" b="b"/>
              <a:pathLst>
                <a:path w="45" h="18">
                  <a:moveTo>
                    <a:pt x="45" y="18"/>
                  </a:moveTo>
                  <a:lnTo>
                    <a:pt x="45" y="16"/>
                  </a:lnTo>
                  <a:lnTo>
                    <a:pt x="41" y="12"/>
                  </a:lnTo>
                  <a:lnTo>
                    <a:pt x="35" y="8"/>
                  </a:lnTo>
                  <a:lnTo>
                    <a:pt x="31" y="6"/>
                  </a:lnTo>
                  <a:lnTo>
                    <a:pt x="25" y="4"/>
                  </a:lnTo>
                  <a:lnTo>
                    <a:pt x="19" y="2"/>
                  </a:lnTo>
                  <a:lnTo>
                    <a:pt x="6" y="2"/>
                  </a:lnTo>
                  <a:lnTo>
                    <a:pt x="0" y="0"/>
                  </a:lnTo>
                  <a:lnTo>
                    <a:pt x="0" y="6"/>
                  </a:lnTo>
                  <a:lnTo>
                    <a:pt x="19" y="6"/>
                  </a:lnTo>
                  <a:lnTo>
                    <a:pt x="23" y="8"/>
                  </a:lnTo>
                  <a:lnTo>
                    <a:pt x="29" y="10"/>
                  </a:lnTo>
                  <a:lnTo>
                    <a:pt x="33" y="12"/>
                  </a:lnTo>
                  <a:lnTo>
                    <a:pt x="39" y="16"/>
                  </a:lnTo>
                  <a:lnTo>
                    <a:pt x="41" y="18"/>
                  </a:lnTo>
                  <a:lnTo>
                    <a:pt x="45" y="18"/>
                  </a:lnTo>
                  <a:lnTo>
                    <a:pt x="45" y="16"/>
                  </a:lnTo>
                  <a:lnTo>
                    <a:pt x="45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85" name="Freeform 13"/>
            <p:cNvSpPr>
              <a:spLocks/>
            </p:cNvSpPr>
            <p:nvPr/>
          </p:nvSpPr>
          <p:spPr bwMode="auto">
            <a:xfrm>
              <a:off x="4942" y="2331"/>
              <a:ext cx="6" cy="27"/>
            </a:xfrm>
            <a:custGeom>
              <a:avLst/>
              <a:gdLst/>
              <a:ahLst/>
              <a:cxnLst>
                <a:cxn ang="0">
                  <a:pos x="6" y="27"/>
                </a:cxn>
                <a:cxn ang="0">
                  <a:pos x="6" y="25"/>
                </a:cxn>
                <a:cxn ang="0">
                  <a:pos x="4" y="19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19"/>
                </a:cxn>
                <a:cxn ang="0">
                  <a:pos x="2" y="25"/>
                </a:cxn>
                <a:cxn ang="0">
                  <a:pos x="2" y="23"/>
                </a:cxn>
                <a:cxn ang="0">
                  <a:pos x="6" y="27"/>
                </a:cxn>
                <a:cxn ang="0">
                  <a:pos x="6" y="25"/>
                </a:cxn>
                <a:cxn ang="0">
                  <a:pos x="6" y="27"/>
                </a:cxn>
              </a:cxnLst>
              <a:rect l="0" t="0" r="r" b="b"/>
              <a:pathLst>
                <a:path w="6" h="27">
                  <a:moveTo>
                    <a:pt x="6" y="27"/>
                  </a:moveTo>
                  <a:lnTo>
                    <a:pt x="6" y="25"/>
                  </a:lnTo>
                  <a:lnTo>
                    <a:pt x="4" y="19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2" y="23"/>
                  </a:lnTo>
                  <a:lnTo>
                    <a:pt x="6" y="27"/>
                  </a:lnTo>
                  <a:lnTo>
                    <a:pt x="6" y="25"/>
                  </a:lnTo>
                  <a:lnTo>
                    <a:pt x="6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86" name="Freeform 14"/>
            <p:cNvSpPr>
              <a:spLocks/>
            </p:cNvSpPr>
            <p:nvPr/>
          </p:nvSpPr>
          <p:spPr bwMode="auto">
            <a:xfrm>
              <a:off x="4942" y="2354"/>
              <a:ext cx="6" cy="8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4" y="8"/>
                </a:cxn>
                <a:cxn ang="0">
                  <a:pos x="4" y="4"/>
                </a:cxn>
                <a:cxn ang="0">
                  <a:pos x="6" y="4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0" y="4"/>
                </a:cxn>
                <a:cxn ang="0">
                  <a:pos x="0" y="8"/>
                </a:cxn>
                <a:cxn ang="0">
                  <a:pos x="4" y="6"/>
                </a:cxn>
              </a:cxnLst>
              <a:rect l="0" t="0" r="r" b="b"/>
              <a:pathLst>
                <a:path w="6" h="8">
                  <a:moveTo>
                    <a:pt x="4" y="6"/>
                  </a:moveTo>
                  <a:lnTo>
                    <a:pt x="4" y="8"/>
                  </a:lnTo>
                  <a:lnTo>
                    <a:pt x="4" y="4"/>
                  </a:lnTo>
                  <a:lnTo>
                    <a:pt x="6" y="4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8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87" name="Freeform 15"/>
            <p:cNvSpPr>
              <a:spLocks/>
            </p:cNvSpPr>
            <p:nvPr/>
          </p:nvSpPr>
          <p:spPr bwMode="auto">
            <a:xfrm>
              <a:off x="4942" y="2360"/>
              <a:ext cx="6" cy="4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4" y="4"/>
                </a:cxn>
                <a:cxn ang="0">
                  <a:pos x="6" y="4"/>
                </a:cxn>
                <a:cxn ang="0">
                  <a:pos x="6" y="2"/>
                </a:cxn>
                <a:cxn ang="0">
                  <a:pos x="4" y="4"/>
                </a:cxn>
              </a:cxnLst>
              <a:rect l="0" t="0" r="r" b="b"/>
              <a:pathLst>
                <a:path w="6" h="4">
                  <a:moveTo>
                    <a:pt x="4" y="4"/>
                  </a:moveTo>
                  <a:lnTo>
                    <a:pt x="4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2" y="2"/>
                  </a:lnTo>
                  <a:lnTo>
                    <a:pt x="4" y="4"/>
                  </a:lnTo>
                  <a:lnTo>
                    <a:pt x="6" y="4"/>
                  </a:lnTo>
                  <a:lnTo>
                    <a:pt x="6" y="2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88" name="Freeform 16"/>
            <p:cNvSpPr>
              <a:spLocks/>
            </p:cNvSpPr>
            <p:nvPr/>
          </p:nvSpPr>
          <p:spPr bwMode="auto">
            <a:xfrm>
              <a:off x="4942" y="2362"/>
              <a:ext cx="4" cy="6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4"/>
                </a:cxn>
                <a:cxn ang="0">
                  <a:pos x="4" y="4"/>
                </a:cxn>
                <a:cxn ang="0">
                  <a:pos x="4" y="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2" y="2"/>
                </a:cxn>
              </a:cxnLst>
              <a:rect l="0" t="0" r="r" b="b"/>
              <a:pathLst>
                <a:path w="4" h="6">
                  <a:moveTo>
                    <a:pt x="2" y="2"/>
                  </a:moveTo>
                  <a:lnTo>
                    <a:pt x="2" y="4"/>
                  </a:lnTo>
                  <a:lnTo>
                    <a:pt x="4" y="4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89" name="Freeform 17"/>
            <p:cNvSpPr>
              <a:spLocks/>
            </p:cNvSpPr>
            <p:nvPr/>
          </p:nvSpPr>
          <p:spPr bwMode="auto">
            <a:xfrm>
              <a:off x="4942" y="2364"/>
              <a:ext cx="86" cy="12"/>
            </a:xfrm>
            <a:custGeom>
              <a:avLst/>
              <a:gdLst/>
              <a:ahLst/>
              <a:cxnLst>
                <a:cxn ang="0">
                  <a:pos x="84" y="8"/>
                </a:cxn>
                <a:cxn ang="0">
                  <a:pos x="80" y="8"/>
                </a:cxn>
                <a:cxn ang="0">
                  <a:pos x="74" y="6"/>
                </a:cxn>
                <a:cxn ang="0">
                  <a:pos x="53" y="6"/>
                </a:cxn>
                <a:cxn ang="0">
                  <a:pos x="47" y="4"/>
                </a:cxn>
                <a:cxn ang="0">
                  <a:pos x="31" y="4"/>
                </a:cxn>
                <a:cxn ang="0">
                  <a:pos x="27" y="2"/>
                </a:cxn>
                <a:cxn ang="0">
                  <a:pos x="10" y="2"/>
                </a:cxn>
                <a:cxn ang="0">
                  <a:pos x="6" y="0"/>
                </a:cxn>
                <a:cxn ang="0">
                  <a:pos x="2" y="0"/>
                </a:cxn>
                <a:cxn ang="0">
                  <a:pos x="0" y="4"/>
                </a:cxn>
                <a:cxn ang="0">
                  <a:pos x="6" y="4"/>
                </a:cxn>
                <a:cxn ang="0">
                  <a:pos x="10" y="6"/>
                </a:cxn>
                <a:cxn ang="0">
                  <a:pos x="27" y="6"/>
                </a:cxn>
                <a:cxn ang="0">
                  <a:pos x="31" y="8"/>
                </a:cxn>
                <a:cxn ang="0">
                  <a:pos x="47" y="8"/>
                </a:cxn>
                <a:cxn ang="0">
                  <a:pos x="53" y="10"/>
                </a:cxn>
                <a:cxn ang="0">
                  <a:pos x="74" y="10"/>
                </a:cxn>
                <a:cxn ang="0">
                  <a:pos x="80" y="12"/>
                </a:cxn>
                <a:cxn ang="0">
                  <a:pos x="84" y="12"/>
                </a:cxn>
                <a:cxn ang="0">
                  <a:pos x="82" y="12"/>
                </a:cxn>
                <a:cxn ang="0">
                  <a:pos x="86" y="8"/>
                </a:cxn>
                <a:cxn ang="0">
                  <a:pos x="84" y="8"/>
                </a:cxn>
              </a:cxnLst>
              <a:rect l="0" t="0" r="r" b="b"/>
              <a:pathLst>
                <a:path w="86" h="12">
                  <a:moveTo>
                    <a:pt x="84" y="8"/>
                  </a:moveTo>
                  <a:lnTo>
                    <a:pt x="80" y="8"/>
                  </a:lnTo>
                  <a:lnTo>
                    <a:pt x="74" y="6"/>
                  </a:lnTo>
                  <a:lnTo>
                    <a:pt x="53" y="6"/>
                  </a:lnTo>
                  <a:lnTo>
                    <a:pt x="47" y="4"/>
                  </a:lnTo>
                  <a:lnTo>
                    <a:pt x="31" y="4"/>
                  </a:lnTo>
                  <a:lnTo>
                    <a:pt x="27" y="2"/>
                  </a:lnTo>
                  <a:lnTo>
                    <a:pt x="10" y="2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6" y="4"/>
                  </a:lnTo>
                  <a:lnTo>
                    <a:pt x="10" y="6"/>
                  </a:lnTo>
                  <a:lnTo>
                    <a:pt x="27" y="6"/>
                  </a:lnTo>
                  <a:lnTo>
                    <a:pt x="31" y="8"/>
                  </a:lnTo>
                  <a:lnTo>
                    <a:pt x="47" y="8"/>
                  </a:lnTo>
                  <a:lnTo>
                    <a:pt x="53" y="10"/>
                  </a:lnTo>
                  <a:lnTo>
                    <a:pt x="74" y="10"/>
                  </a:lnTo>
                  <a:lnTo>
                    <a:pt x="80" y="12"/>
                  </a:lnTo>
                  <a:lnTo>
                    <a:pt x="84" y="12"/>
                  </a:lnTo>
                  <a:lnTo>
                    <a:pt x="82" y="12"/>
                  </a:lnTo>
                  <a:lnTo>
                    <a:pt x="86" y="8"/>
                  </a:lnTo>
                  <a:lnTo>
                    <a:pt x="84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90" name="Freeform 18"/>
            <p:cNvSpPr>
              <a:spLocks/>
            </p:cNvSpPr>
            <p:nvPr/>
          </p:nvSpPr>
          <p:spPr bwMode="auto">
            <a:xfrm>
              <a:off x="5024" y="2372"/>
              <a:ext cx="6" cy="15"/>
            </a:xfrm>
            <a:custGeom>
              <a:avLst/>
              <a:gdLst/>
              <a:ahLst/>
              <a:cxnLst>
                <a:cxn ang="0">
                  <a:pos x="4" y="15"/>
                </a:cxn>
                <a:cxn ang="0">
                  <a:pos x="4" y="12"/>
                </a:cxn>
                <a:cxn ang="0">
                  <a:pos x="6" y="10"/>
                </a:cxn>
                <a:cxn ang="0">
                  <a:pos x="6" y="4"/>
                </a:cxn>
                <a:cxn ang="0">
                  <a:pos x="2" y="0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10"/>
                </a:cxn>
                <a:cxn ang="0">
                  <a:pos x="0" y="12"/>
                </a:cxn>
                <a:cxn ang="0">
                  <a:pos x="2" y="10"/>
                </a:cxn>
                <a:cxn ang="0">
                  <a:pos x="4" y="15"/>
                </a:cxn>
                <a:cxn ang="0">
                  <a:pos x="4" y="12"/>
                </a:cxn>
                <a:cxn ang="0">
                  <a:pos x="4" y="15"/>
                </a:cxn>
              </a:cxnLst>
              <a:rect l="0" t="0" r="r" b="b"/>
              <a:pathLst>
                <a:path w="6" h="15">
                  <a:moveTo>
                    <a:pt x="4" y="15"/>
                  </a:moveTo>
                  <a:lnTo>
                    <a:pt x="4" y="12"/>
                  </a:lnTo>
                  <a:lnTo>
                    <a:pt x="6" y="10"/>
                  </a:lnTo>
                  <a:lnTo>
                    <a:pt x="6" y="4"/>
                  </a:lnTo>
                  <a:lnTo>
                    <a:pt x="2" y="0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10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4" y="15"/>
                  </a:lnTo>
                  <a:lnTo>
                    <a:pt x="4" y="12"/>
                  </a:lnTo>
                  <a:lnTo>
                    <a:pt x="4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91" name="Freeform 19"/>
            <p:cNvSpPr>
              <a:spLocks/>
            </p:cNvSpPr>
            <p:nvPr/>
          </p:nvSpPr>
          <p:spPr bwMode="auto">
            <a:xfrm>
              <a:off x="4830" y="2382"/>
              <a:ext cx="198" cy="17"/>
            </a:xfrm>
            <a:custGeom>
              <a:avLst/>
              <a:gdLst/>
              <a:ahLst/>
              <a:cxnLst>
                <a:cxn ang="0">
                  <a:pos x="2" y="17"/>
                </a:cxn>
                <a:cxn ang="0">
                  <a:pos x="77" y="17"/>
                </a:cxn>
                <a:cxn ang="0">
                  <a:pos x="90" y="15"/>
                </a:cxn>
                <a:cxn ang="0">
                  <a:pos x="114" y="15"/>
                </a:cxn>
                <a:cxn ang="0">
                  <a:pos x="126" y="13"/>
                </a:cxn>
                <a:cxn ang="0">
                  <a:pos x="139" y="13"/>
                </a:cxn>
                <a:cxn ang="0">
                  <a:pos x="151" y="11"/>
                </a:cxn>
                <a:cxn ang="0">
                  <a:pos x="161" y="11"/>
                </a:cxn>
                <a:cxn ang="0">
                  <a:pos x="173" y="9"/>
                </a:cxn>
                <a:cxn ang="0">
                  <a:pos x="186" y="7"/>
                </a:cxn>
                <a:cxn ang="0">
                  <a:pos x="198" y="5"/>
                </a:cxn>
                <a:cxn ang="0">
                  <a:pos x="196" y="0"/>
                </a:cxn>
                <a:cxn ang="0">
                  <a:pos x="186" y="2"/>
                </a:cxn>
                <a:cxn ang="0">
                  <a:pos x="173" y="5"/>
                </a:cxn>
                <a:cxn ang="0">
                  <a:pos x="161" y="7"/>
                </a:cxn>
                <a:cxn ang="0">
                  <a:pos x="151" y="7"/>
                </a:cxn>
                <a:cxn ang="0">
                  <a:pos x="139" y="9"/>
                </a:cxn>
                <a:cxn ang="0">
                  <a:pos x="126" y="9"/>
                </a:cxn>
                <a:cxn ang="0">
                  <a:pos x="114" y="11"/>
                </a:cxn>
                <a:cxn ang="0">
                  <a:pos x="77" y="11"/>
                </a:cxn>
                <a:cxn ang="0">
                  <a:pos x="65" y="13"/>
                </a:cxn>
                <a:cxn ang="0">
                  <a:pos x="2" y="13"/>
                </a:cxn>
                <a:cxn ang="0">
                  <a:pos x="0" y="15"/>
                </a:cxn>
                <a:cxn ang="0">
                  <a:pos x="2" y="13"/>
                </a:cxn>
                <a:cxn ang="0">
                  <a:pos x="0" y="15"/>
                </a:cxn>
                <a:cxn ang="0">
                  <a:pos x="2" y="17"/>
                </a:cxn>
              </a:cxnLst>
              <a:rect l="0" t="0" r="r" b="b"/>
              <a:pathLst>
                <a:path w="198" h="17">
                  <a:moveTo>
                    <a:pt x="2" y="17"/>
                  </a:moveTo>
                  <a:lnTo>
                    <a:pt x="77" y="17"/>
                  </a:lnTo>
                  <a:lnTo>
                    <a:pt x="90" y="15"/>
                  </a:lnTo>
                  <a:lnTo>
                    <a:pt x="114" y="15"/>
                  </a:lnTo>
                  <a:lnTo>
                    <a:pt x="126" y="13"/>
                  </a:lnTo>
                  <a:lnTo>
                    <a:pt x="139" y="13"/>
                  </a:lnTo>
                  <a:lnTo>
                    <a:pt x="151" y="11"/>
                  </a:lnTo>
                  <a:lnTo>
                    <a:pt x="161" y="11"/>
                  </a:lnTo>
                  <a:lnTo>
                    <a:pt x="173" y="9"/>
                  </a:lnTo>
                  <a:lnTo>
                    <a:pt x="186" y="7"/>
                  </a:lnTo>
                  <a:lnTo>
                    <a:pt x="198" y="5"/>
                  </a:lnTo>
                  <a:lnTo>
                    <a:pt x="196" y="0"/>
                  </a:lnTo>
                  <a:lnTo>
                    <a:pt x="186" y="2"/>
                  </a:lnTo>
                  <a:lnTo>
                    <a:pt x="173" y="5"/>
                  </a:lnTo>
                  <a:lnTo>
                    <a:pt x="161" y="7"/>
                  </a:lnTo>
                  <a:lnTo>
                    <a:pt x="151" y="7"/>
                  </a:lnTo>
                  <a:lnTo>
                    <a:pt x="139" y="9"/>
                  </a:lnTo>
                  <a:lnTo>
                    <a:pt x="126" y="9"/>
                  </a:lnTo>
                  <a:lnTo>
                    <a:pt x="114" y="11"/>
                  </a:lnTo>
                  <a:lnTo>
                    <a:pt x="77" y="11"/>
                  </a:lnTo>
                  <a:lnTo>
                    <a:pt x="65" y="13"/>
                  </a:lnTo>
                  <a:lnTo>
                    <a:pt x="2" y="13"/>
                  </a:lnTo>
                  <a:lnTo>
                    <a:pt x="0" y="15"/>
                  </a:lnTo>
                  <a:lnTo>
                    <a:pt x="2" y="13"/>
                  </a:lnTo>
                  <a:lnTo>
                    <a:pt x="0" y="15"/>
                  </a:lnTo>
                  <a:lnTo>
                    <a:pt x="2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92" name="Freeform 20"/>
            <p:cNvSpPr>
              <a:spLocks/>
            </p:cNvSpPr>
            <p:nvPr/>
          </p:nvSpPr>
          <p:spPr bwMode="auto">
            <a:xfrm>
              <a:off x="4791" y="2397"/>
              <a:ext cx="41" cy="14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6" y="12"/>
                </a:cxn>
                <a:cxn ang="0">
                  <a:pos x="10" y="12"/>
                </a:cxn>
                <a:cxn ang="0">
                  <a:pos x="16" y="10"/>
                </a:cxn>
                <a:cxn ang="0">
                  <a:pos x="21" y="10"/>
                </a:cxn>
                <a:cxn ang="0">
                  <a:pos x="27" y="8"/>
                </a:cxn>
                <a:cxn ang="0">
                  <a:pos x="31" y="8"/>
                </a:cxn>
                <a:cxn ang="0">
                  <a:pos x="37" y="6"/>
                </a:cxn>
                <a:cxn ang="0">
                  <a:pos x="41" y="2"/>
                </a:cxn>
                <a:cxn ang="0">
                  <a:pos x="39" y="0"/>
                </a:cxn>
                <a:cxn ang="0">
                  <a:pos x="35" y="2"/>
                </a:cxn>
                <a:cxn ang="0">
                  <a:pos x="31" y="4"/>
                </a:cxn>
                <a:cxn ang="0">
                  <a:pos x="27" y="4"/>
                </a:cxn>
                <a:cxn ang="0">
                  <a:pos x="21" y="6"/>
                </a:cxn>
                <a:cxn ang="0">
                  <a:pos x="16" y="6"/>
                </a:cxn>
                <a:cxn ang="0">
                  <a:pos x="10" y="8"/>
                </a:cxn>
                <a:cxn ang="0">
                  <a:pos x="4" y="10"/>
                </a:cxn>
                <a:cxn ang="0">
                  <a:pos x="0" y="10"/>
                </a:cxn>
                <a:cxn ang="0">
                  <a:pos x="0" y="14"/>
                </a:cxn>
              </a:cxnLst>
              <a:rect l="0" t="0" r="r" b="b"/>
              <a:pathLst>
                <a:path w="41" h="14">
                  <a:moveTo>
                    <a:pt x="0" y="14"/>
                  </a:moveTo>
                  <a:lnTo>
                    <a:pt x="6" y="12"/>
                  </a:lnTo>
                  <a:lnTo>
                    <a:pt x="10" y="12"/>
                  </a:lnTo>
                  <a:lnTo>
                    <a:pt x="16" y="10"/>
                  </a:lnTo>
                  <a:lnTo>
                    <a:pt x="21" y="10"/>
                  </a:lnTo>
                  <a:lnTo>
                    <a:pt x="27" y="8"/>
                  </a:lnTo>
                  <a:lnTo>
                    <a:pt x="31" y="8"/>
                  </a:lnTo>
                  <a:lnTo>
                    <a:pt x="37" y="6"/>
                  </a:lnTo>
                  <a:lnTo>
                    <a:pt x="41" y="2"/>
                  </a:lnTo>
                  <a:lnTo>
                    <a:pt x="39" y="0"/>
                  </a:lnTo>
                  <a:lnTo>
                    <a:pt x="35" y="2"/>
                  </a:lnTo>
                  <a:lnTo>
                    <a:pt x="31" y="4"/>
                  </a:lnTo>
                  <a:lnTo>
                    <a:pt x="27" y="4"/>
                  </a:lnTo>
                  <a:lnTo>
                    <a:pt x="21" y="6"/>
                  </a:lnTo>
                  <a:lnTo>
                    <a:pt x="16" y="6"/>
                  </a:lnTo>
                  <a:lnTo>
                    <a:pt x="10" y="8"/>
                  </a:lnTo>
                  <a:lnTo>
                    <a:pt x="4" y="10"/>
                  </a:lnTo>
                  <a:lnTo>
                    <a:pt x="0" y="1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93" name="Freeform 21"/>
            <p:cNvSpPr>
              <a:spLocks/>
            </p:cNvSpPr>
            <p:nvPr/>
          </p:nvSpPr>
          <p:spPr bwMode="auto">
            <a:xfrm>
              <a:off x="4718" y="2407"/>
              <a:ext cx="73" cy="22"/>
            </a:xfrm>
            <a:custGeom>
              <a:avLst/>
              <a:gdLst/>
              <a:ahLst/>
              <a:cxnLst>
                <a:cxn ang="0">
                  <a:pos x="2" y="22"/>
                </a:cxn>
                <a:cxn ang="0">
                  <a:pos x="6" y="22"/>
                </a:cxn>
                <a:cxn ang="0">
                  <a:pos x="10" y="20"/>
                </a:cxn>
                <a:cxn ang="0">
                  <a:pos x="14" y="20"/>
                </a:cxn>
                <a:cxn ang="0">
                  <a:pos x="18" y="18"/>
                </a:cxn>
                <a:cxn ang="0">
                  <a:pos x="24" y="18"/>
                </a:cxn>
                <a:cxn ang="0">
                  <a:pos x="28" y="16"/>
                </a:cxn>
                <a:cxn ang="0">
                  <a:pos x="32" y="16"/>
                </a:cxn>
                <a:cxn ang="0">
                  <a:pos x="36" y="14"/>
                </a:cxn>
                <a:cxn ang="0">
                  <a:pos x="43" y="14"/>
                </a:cxn>
                <a:cxn ang="0">
                  <a:pos x="47" y="12"/>
                </a:cxn>
                <a:cxn ang="0">
                  <a:pos x="51" y="10"/>
                </a:cxn>
                <a:cxn ang="0">
                  <a:pos x="55" y="10"/>
                </a:cxn>
                <a:cxn ang="0">
                  <a:pos x="59" y="8"/>
                </a:cxn>
                <a:cxn ang="0">
                  <a:pos x="65" y="6"/>
                </a:cxn>
                <a:cxn ang="0">
                  <a:pos x="69" y="6"/>
                </a:cxn>
                <a:cxn ang="0">
                  <a:pos x="73" y="4"/>
                </a:cxn>
                <a:cxn ang="0">
                  <a:pos x="73" y="0"/>
                </a:cxn>
                <a:cxn ang="0">
                  <a:pos x="69" y="2"/>
                </a:cxn>
                <a:cxn ang="0">
                  <a:pos x="63" y="2"/>
                </a:cxn>
                <a:cxn ang="0">
                  <a:pos x="59" y="4"/>
                </a:cxn>
                <a:cxn ang="0">
                  <a:pos x="55" y="6"/>
                </a:cxn>
                <a:cxn ang="0">
                  <a:pos x="51" y="6"/>
                </a:cxn>
                <a:cxn ang="0">
                  <a:pos x="47" y="8"/>
                </a:cxn>
                <a:cxn ang="0">
                  <a:pos x="40" y="10"/>
                </a:cxn>
                <a:cxn ang="0">
                  <a:pos x="36" y="10"/>
                </a:cxn>
                <a:cxn ang="0">
                  <a:pos x="32" y="12"/>
                </a:cxn>
                <a:cxn ang="0">
                  <a:pos x="26" y="12"/>
                </a:cxn>
                <a:cxn ang="0">
                  <a:pos x="22" y="14"/>
                </a:cxn>
                <a:cxn ang="0">
                  <a:pos x="18" y="14"/>
                </a:cxn>
                <a:cxn ang="0">
                  <a:pos x="14" y="16"/>
                </a:cxn>
                <a:cxn ang="0">
                  <a:pos x="10" y="16"/>
                </a:cxn>
                <a:cxn ang="0">
                  <a:pos x="4" y="18"/>
                </a:cxn>
                <a:cxn ang="0">
                  <a:pos x="0" y="18"/>
                </a:cxn>
                <a:cxn ang="0">
                  <a:pos x="2" y="22"/>
                </a:cxn>
              </a:cxnLst>
              <a:rect l="0" t="0" r="r" b="b"/>
              <a:pathLst>
                <a:path w="73" h="22">
                  <a:moveTo>
                    <a:pt x="2" y="22"/>
                  </a:moveTo>
                  <a:lnTo>
                    <a:pt x="6" y="22"/>
                  </a:lnTo>
                  <a:lnTo>
                    <a:pt x="10" y="20"/>
                  </a:lnTo>
                  <a:lnTo>
                    <a:pt x="14" y="20"/>
                  </a:lnTo>
                  <a:lnTo>
                    <a:pt x="18" y="18"/>
                  </a:lnTo>
                  <a:lnTo>
                    <a:pt x="24" y="18"/>
                  </a:lnTo>
                  <a:lnTo>
                    <a:pt x="28" y="16"/>
                  </a:lnTo>
                  <a:lnTo>
                    <a:pt x="32" y="16"/>
                  </a:lnTo>
                  <a:lnTo>
                    <a:pt x="36" y="14"/>
                  </a:lnTo>
                  <a:lnTo>
                    <a:pt x="43" y="14"/>
                  </a:lnTo>
                  <a:lnTo>
                    <a:pt x="47" y="12"/>
                  </a:lnTo>
                  <a:lnTo>
                    <a:pt x="51" y="10"/>
                  </a:lnTo>
                  <a:lnTo>
                    <a:pt x="55" y="10"/>
                  </a:lnTo>
                  <a:lnTo>
                    <a:pt x="59" y="8"/>
                  </a:lnTo>
                  <a:lnTo>
                    <a:pt x="65" y="6"/>
                  </a:lnTo>
                  <a:lnTo>
                    <a:pt x="69" y="6"/>
                  </a:lnTo>
                  <a:lnTo>
                    <a:pt x="73" y="4"/>
                  </a:lnTo>
                  <a:lnTo>
                    <a:pt x="73" y="0"/>
                  </a:lnTo>
                  <a:lnTo>
                    <a:pt x="69" y="2"/>
                  </a:lnTo>
                  <a:lnTo>
                    <a:pt x="63" y="2"/>
                  </a:lnTo>
                  <a:lnTo>
                    <a:pt x="59" y="4"/>
                  </a:lnTo>
                  <a:lnTo>
                    <a:pt x="55" y="6"/>
                  </a:lnTo>
                  <a:lnTo>
                    <a:pt x="51" y="6"/>
                  </a:lnTo>
                  <a:lnTo>
                    <a:pt x="47" y="8"/>
                  </a:lnTo>
                  <a:lnTo>
                    <a:pt x="40" y="10"/>
                  </a:lnTo>
                  <a:lnTo>
                    <a:pt x="36" y="10"/>
                  </a:lnTo>
                  <a:lnTo>
                    <a:pt x="32" y="12"/>
                  </a:lnTo>
                  <a:lnTo>
                    <a:pt x="26" y="12"/>
                  </a:lnTo>
                  <a:lnTo>
                    <a:pt x="22" y="14"/>
                  </a:lnTo>
                  <a:lnTo>
                    <a:pt x="18" y="14"/>
                  </a:lnTo>
                  <a:lnTo>
                    <a:pt x="14" y="16"/>
                  </a:lnTo>
                  <a:lnTo>
                    <a:pt x="10" y="16"/>
                  </a:lnTo>
                  <a:lnTo>
                    <a:pt x="4" y="18"/>
                  </a:lnTo>
                  <a:lnTo>
                    <a:pt x="0" y="18"/>
                  </a:lnTo>
                  <a:lnTo>
                    <a:pt x="2" y="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94" name="Freeform 22"/>
            <p:cNvSpPr>
              <a:spLocks/>
            </p:cNvSpPr>
            <p:nvPr/>
          </p:nvSpPr>
          <p:spPr bwMode="auto">
            <a:xfrm>
              <a:off x="4693" y="2425"/>
              <a:ext cx="27" cy="15"/>
            </a:xfrm>
            <a:custGeom>
              <a:avLst/>
              <a:gdLst/>
              <a:ahLst/>
              <a:cxnLst>
                <a:cxn ang="0">
                  <a:pos x="2" y="15"/>
                </a:cxn>
                <a:cxn ang="0">
                  <a:pos x="4" y="13"/>
                </a:cxn>
                <a:cxn ang="0">
                  <a:pos x="8" y="13"/>
                </a:cxn>
                <a:cxn ang="0">
                  <a:pos x="12" y="11"/>
                </a:cxn>
                <a:cxn ang="0">
                  <a:pos x="14" y="11"/>
                </a:cxn>
                <a:cxn ang="0">
                  <a:pos x="17" y="8"/>
                </a:cxn>
                <a:cxn ang="0">
                  <a:pos x="21" y="6"/>
                </a:cxn>
                <a:cxn ang="0">
                  <a:pos x="23" y="6"/>
                </a:cxn>
                <a:cxn ang="0">
                  <a:pos x="27" y="4"/>
                </a:cxn>
                <a:cxn ang="0">
                  <a:pos x="25" y="0"/>
                </a:cxn>
                <a:cxn ang="0">
                  <a:pos x="23" y="2"/>
                </a:cxn>
                <a:cxn ang="0">
                  <a:pos x="19" y="4"/>
                </a:cxn>
                <a:cxn ang="0">
                  <a:pos x="17" y="4"/>
                </a:cxn>
                <a:cxn ang="0">
                  <a:pos x="12" y="6"/>
                </a:cxn>
                <a:cxn ang="0">
                  <a:pos x="10" y="6"/>
                </a:cxn>
                <a:cxn ang="0">
                  <a:pos x="6" y="8"/>
                </a:cxn>
                <a:cxn ang="0">
                  <a:pos x="4" y="8"/>
                </a:cxn>
                <a:cxn ang="0">
                  <a:pos x="2" y="11"/>
                </a:cxn>
                <a:cxn ang="0">
                  <a:pos x="0" y="11"/>
                </a:cxn>
                <a:cxn ang="0">
                  <a:pos x="2" y="15"/>
                </a:cxn>
              </a:cxnLst>
              <a:rect l="0" t="0" r="r" b="b"/>
              <a:pathLst>
                <a:path w="27" h="15">
                  <a:moveTo>
                    <a:pt x="2" y="15"/>
                  </a:moveTo>
                  <a:lnTo>
                    <a:pt x="4" y="13"/>
                  </a:lnTo>
                  <a:lnTo>
                    <a:pt x="8" y="13"/>
                  </a:lnTo>
                  <a:lnTo>
                    <a:pt x="12" y="11"/>
                  </a:lnTo>
                  <a:lnTo>
                    <a:pt x="14" y="11"/>
                  </a:lnTo>
                  <a:lnTo>
                    <a:pt x="17" y="8"/>
                  </a:lnTo>
                  <a:lnTo>
                    <a:pt x="21" y="6"/>
                  </a:lnTo>
                  <a:lnTo>
                    <a:pt x="23" y="6"/>
                  </a:lnTo>
                  <a:lnTo>
                    <a:pt x="27" y="4"/>
                  </a:lnTo>
                  <a:lnTo>
                    <a:pt x="25" y="0"/>
                  </a:lnTo>
                  <a:lnTo>
                    <a:pt x="23" y="2"/>
                  </a:lnTo>
                  <a:lnTo>
                    <a:pt x="19" y="4"/>
                  </a:lnTo>
                  <a:lnTo>
                    <a:pt x="17" y="4"/>
                  </a:lnTo>
                  <a:lnTo>
                    <a:pt x="12" y="6"/>
                  </a:lnTo>
                  <a:lnTo>
                    <a:pt x="10" y="6"/>
                  </a:lnTo>
                  <a:lnTo>
                    <a:pt x="6" y="8"/>
                  </a:lnTo>
                  <a:lnTo>
                    <a:pt x="4" y="8"/>
                  </a:lnTo>
                  <a:lnTo>
                    <a:pt x="2" y="11"/>
                  </a:lnTo>
                  <a:lnTo>
                    <a:pt x="0" y="11"/>
                  </a:lnTo>
                  <a:lnTo>
                    <a:pt x="2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95" name="Freeform 23"/>
            <p:cNvSpPr>
              <a:spLocks/>
            </p:cNvSpPr>
            <p:nvPr/>
          </p:nvSpPr>
          <p:spPr bwMode="auto">
            <a:xfrm>
              <a:off x="4520" y="2436"/>
              <a:ext cx="175" cy="44"/>
            </a:xfrm>
            <a:custGeom>
              <a:avLst/>
              <a:gdLst/>
              <a:ahLst/>
              <a:cxnLst>
                <a:cxn ang="0">
                  <a:pos x="2" y="44"/>
                </a:cxn>
                <a:cxn ang="0">
                  <a:pos x="12" y="42"/>
                </a:cxn>
                <a:cxn ang="0">
                  <a:pos x="22" y="40"/>
                </a:cxn>
                <a:cxn ang="0">
                  <a:pos x="32" y="36"/>
                </a:cxn>
                <a:cxn ang="0">
                  <a:pos x="45" y="34"/>
                </a:cxn>
                <a:cxn ang="0">
                  <a:pos x="55" y="32"/>
                </a:cxn>
                <a:cxn ang="0">
                  <a:pos x="65" y="30"/>
                </a:cxn>
                <a:cxn ang="0">
                  <a:pos x="77" y="28"/>
                </a:cxn>
                <a:cxn ang="0">
                  <a:pos x="87" y="26"/>
                </a:cxn>
                <a:cxn ang="0">
                  <a:pos x="100" y="24"/>
                </a:cxn>
                <a:cxn ang="0">
                  <a:pos x="110" y="22"/>
                </a:cxn>
                <a:cxn ang="0">
                  <a:pos x="122" y="18"/>
                </a:cxn>
                <a:cxn ang="0">
                  <a:pos x="132" y="16"/>
                </a:cxn>
                <a:cxn ang="0">
                  <a:pos x="143" y="14"/>
                </a:cxn>
                <a:cxn ang="0">
                  <a:pos x="155" y="10"/>
                </a:cxn>
                <a:cxn ang="0">
                  <a:pos x="165" y="8"/>
                </a:cxn>
                <a:cxn ang="0">
                  <a:pos x="175" y="4"/>
                </a:cxn>
                <a:cxn ang="0">
                  <a:pos x="173" y="0"/>
                </a:cxn>
                <a:cxn ang="0">
                  <a:pos x="163" y="4"/>
                </a:cxn>
                <a:cxn ang="0">
                  <a:pos x="153" y="8"/>
                </a:cxn>
                <a:cxn ang="0">
                  <a:pos x="143" y="10"/>
                </a:cxn>
                <a:cxn ang="0">
                  <a:pos x="132" y="12"/>
                </a:cxn>
                <a:cxn ang="0">
                  <a:pos x="120" y="16"/>
                </a:cxn>
                <a:cxn ang="0">
                  <a:pos x="110" y="18"/>
                </a:cxn>
                <a:cxn ang="0">
                  <a:pos x="98" y="20"/>
                </a:cxn>
                <a:cxn ang="0">
                  <a:pos x="87" y="22"/>
                </a:cxn>
                <a:cxn ang="0">
                  <a:pos x="75" y="24"/>
                </a:cxn>
                <a:cxn ang="0">
                  <a:pos x="65" y="26"/>
                </a:cxn>
                <a:cxn ang="0">
                  <a:pos x="55" y="28"/>
                </a:cxn>
                <a:cxn ang="0">
                  <a:pos x="43" y="30"/>
                </a:cxn>
                <a:cxn ang="0">
                  <a:pos x="32" y="32"/>
                </a:cxn>
                <a:cxn ang="0">
                  <a:pos x="22" y="36"/>
                </a:cxn>
                <a:cxn ang="0">
                  <a:pos x="10" y="38"/>
                </a:cxn>
                <a:cxn ang="0">
                  <a:pos x="0" y="40"/>
                </a:cxn>
                <a:cxn ang="0">
                  <a:pos x="2" y="44"/>
                </a:cxn>
              </a:cxnLst>
              <a:rect l="0" t="0" r="r" b="b"/>
              <a:pathLst>
                <a:path w="175" h="44">
                  <a:moveTo>
                    <a:pt x="2" y="44"/>
                  </a:moveTo>
                  <a:lnTo>
                    <a:pt x="12" y="42"/>
                  </a:lnTo>
                  <a:lnTo>
                    <a:pt x="22" y="40"/>
                  </a:lnTo>
                  <a:lnTo>
                    <a:pt x="32" y="36"/>
                  </a:lnTo>
                  <a:lnTo>
                    <a:pt x="45" y="34"/>
                  </a:lnTo>
                  <a:lnTo>
                    <a:pt x="55" y="32"/>
                  </a:lnTo>
                  <a:lnTo>
                    <a:pt x="65" y="30"/>
                  </a:lnTo>
                  <a:lnTo>
                    <a:pt x="77" y="28"/>
                  </a:lnTo>
                  <a:lnTo>
                    <a:pt x="87" y="26"/>
                  </a:lnTo>
                  <a:lnTo>
                    <a:pt x="100" y="24"/>
                  </a:lnTo>
                  <a:lnTo>
                    <a:pt x="110" y="22"/>
                  </a:lnTo>
                  <a:lnTo>
                    <a:pt x="122" y="18"/>
                  </a:lnTo>
                  <a:lnTo>
                    <a:pt x="132" y="16"/>
                  </a:lnTo>
                  <a:lnTo>
                    <a:pt x="143" y="14"/>
                  </a:lnTo>
                  <a:lnTo>
                    <a:pt x="155" y="10"/>
                  </a:lnTo>
                  <a:lnTo>
                    <a:pt x="165" y="8"/>
                  </a:lnTo>
                  <a:lnTo>
                    <a:pt x="175" y="4"/>
                  </a:lnTo>
                  <a:lnTo>
                    <a:pt x="173" y="0"/>
                  </a:lnTo>
                  <a:lnTo>
                    <a:pt x="163" y="4"/>
                  </a:lnTo>
                  <a:lnTo>
                    <a:pt x="153" y="8"/>
                  </a:lnTo>
                  <a:lnTo>
                    <a:pt x="143" y="10"/>
                  </a:lnTo>
                  <a:lnTo>
                    <a:pt x="132" y="12"/>
                  </a:lnTo>
                  <a:lnTo>
                    <a:pt x="120" y="16"/>
                  </a:lnTo>
                  <a:lnTo>
                    <a:pt x="110" y="18"/>
                  </a:lnTo>
                  <a:lnTo>
                    <a:pt x="98" y="20"/>
                  </a:lnTo>
                  <a:lnTo>
                    <a:pt x="87" y="22"/>
                  </a:lnTo>
                  <a:lnTo>
                    <a:pt x="75" y="24"/>
                  </a:lnTo>
                  <a:lnTo>
                    <a:pt x="65" y="26"/>
                  </a:lnTo>
                  <a:lnTo>
                    <a:pt x="55" y="28"/>
                  </a:lnTo>
                  <a:lnTo>
                    <a:pt x="43" y="30"/>
                  </a:lnTo>
                  <a:lnTo>
                    <a:pt x="32" y="32"/>
                  </a:lnTo>
                  <a:lnTo>
                    <a:pt x="22" y="36"/>
                  </a:lnTo>
                  <a:lnTo>
                    <a:pt x="10" y="38"/>
                  </a:lnTo>
                  <a:lnTo>
                    <a:pt x="0" y="40"/>
                  </a:lnTo>
                  <a:lnTo>
                    <a:pt x="2" y="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96" name="Freeform 24"/>
            <p:cNvSpPr>
              <a:spLocks/>
            </p:cNvSpPr>
            <p:nvPr/>
          </p:nvSpPr>
          <p:spPr bwMode="auto">
            <a:xfrm>
              <a:off x="4442" y="2476"/>
              <a:ext cx="80" cy="17"/>
            </a:xfrm>
            <a:custGeom>
              <a:avLst/>
              <a:gdLst/>
              <a:ahLst/>
              <a:cxnLst>
                <a:cxn ang="0">
                  <a:pos x="2" y="17"/>
                </a:cxn>
                <a:cxn ang="0">
                  <a:pos x="12" y="17"/>
                </a:cxn>
                <a:cxn ang="0">
                  <a:pos x="17" y="15"/>
                </a:cxn>
                <a:cxn ang="0">
                  <a:pos x="21" y="15"/>
                </a:cxn>
                <a:cxn ang="0">
                  <a:pos x="27" y="13"/>
                </a:cxn>
                <a:cxn ang="0">
                  <a:pos x="41" y="13"/>
                </a:cxn>
                <a:cxn ang="0">
                  <a:pos x="45" y="11"/>
                </a:cxn>
                <a:cxn ang="0">
                  <a:pos x="51" y="11"/>
                </a:cxn>
                <a:cxn ang="0">
                  <a:pos x="55" y="8"/>
                </a:cxn>
                <a:cxn ang="0">
                  <a:pos x="59" y="8"/>
                </a:cxn>
                <a:cxn ang="0">
                  <a:pos x="66" y="6"/>
                </a:cxn>
                <a:cxn ang="0">
                  <a:pos x="70" y="6"/>
                </a:cxn>
                <a:cxn ang="0">
                  <a:pos x="76" y="4"/>
                </a:cxn>
                <a:cxn ang="0">
                  <a:pos x="80" y="4"/>
                </a:cxn>
                <a:cxn ang="0">
                  <a:pos x="78" y="0"/>
                </a:cxn>
                <a:cxn ang="0">
                  <a:pos x="74" y="0"/>
                </a:cxn>
                <a:cxn ang="0">
                  <a:pos x="70" y="2"/>
                </a:cxn>
                <a:cxn ang="0">
                  <a:pos x="63" y="2"/>
                </a:cxn>
                <a:cxn ang="0">
                  <a:pos x="59" y="4"/>
                </a:cxn>
                <a:cxn ang="0">
                  <a:pos x="55" y="4"/>
                </a:cxn>
                <a:cxn ang="0">
                  <a:pos x="49" y="6"/>
                </a:cxn>
                <a:cxn ang="0">
                  <a:pos x="41" y="6"/>
                </a:cxn>
                <a:cxn ang="0">
                  <a:pos x="35" y="8"/>
                </a:cxn>
                <a:cxn ang="0">
                  <a:pos x="31" y="8"/>
                </a:cxn>
                <a:cxn ang="0">
                  <a:pos x="25" y="11"/>
                </a:cxn>
                <a:cxn ang="0">
                  <a:pos x="21" y="11"/>
                </a:cxn>
                <a:cxn ang="0">
                  <a:pos x="17" y="13"/>
                </a:cxn>
                <a:cxn ang="0">
                  <a:pos x="0" y="13"/>
                </a:cxn>
                <a:cxn ang="0">
                  <a:pos x="2" y="13"/>
                </a:cxn>
                <a:cxn ang="0">
                  <a:pos x="0" y="13"/>
                </a:cxn>
                <a:cxn ang="0">
                  <a:pos x="2" y="17"/>
                </a:cxn>
              </a:cxnLst>
              <a:rect l="0" t="0" r="r" b="b"/>
              <a:pathLst>
                <a:path w="80" h="17">
                  <a:moveTo>
                    <a:pt x="2" y="17"/>
                  </a:moveTo>
                  <a:lnTo>
                    <a:pt x="12" y="17"/>
                  </a:lnTo>
                  <a:lnTo>
                    <a:pt x="17" y="15"/>
                  </a:lnTo>
                  <a:lnTo>
                    <a:pt x="21" y="15"/>
                  </a:lnTo>
                  <a:lnTo>
                    <a:pt x="27" y="13"/>
                  </a:lnTo>
                  <a:lnTo>
                    <a:pt x="41" y="13"/>
                  </a:lnTo>
                  <a:lnTo>
                    <a:pt x="45" y="11"/>
                  </a:lnTo>
                  <a:lnTo>
                    <a:pt x="51" y="11"/>
                  </a:lnTo>
                  <a:lnTo>
                    <a:pt x="55" y="8"/>
                  </a:lnTo>
                  <a:lnTo>
                    <a:pt x="59" y="8"/>
                  </a:lnTo>
                  <a:lnTo>
                    <a:pt x="66" y="6"/>
                  </a:lnTo>
                  <a:lnTo>
                    <a:pt x="70" y="6"/>
                  </a:lnTo>
                  <a:lnTo>
                    <a:pt x="76" y="4"/>
                  </a:lnTo>
                  <a:lnTo>
                    <a:pt x="80" y="4"/>
                  </a:lnTo>
                  <a:lnTo>
                    <a:pt x="78" y="0"/>
                  </a:lnTo>
                  <a:lnTo>
                    <a:pt x="74" y="0"/>
                  </a:lnTo>
                  <a:lnTo>
                    <a:pt x="70" y="2"/>
                  </a:lnTo>
                  <a:lnTo>
                    <a:pt x="63" y="2"/>
                  </a:lnTo>
                  <a:lnTo>
                    <a:pt x="59" y="4"/>
                  </a:lnTo>
                  <a:lnTo>
                    <a:pt x="55" y="4"/>
                  </a:lnTo>
                  <a:lnTo>
                    <a:pt x="49" y="6"/>
                  </a:lnTo>
                  <a:lnTo>
                    <a:pt x="41" y="6"/>
                  </a:lnTo>
                  <a:lnTo>
                    <a:pt x="35" y="8"/>
                  </a:lnTo>
                  <a:lnTo>
                    <a:pt x="31" y="8"/>
                  </a:lnTo>
                  <a:lnTo>
                    <a:pt x="25" y="11"/>
                  </a:lnTo>
                  <a:lnTo>
                    <a:pt x="21" y="11"/>
                  </a:lnTo>
                  <a:lnTo>
                    <a:pt x="17" y="13"/>
                  </a:lnTo>
                  <a:lnTo>
                    <a:pt x="0" y="13"/>
                  </a:lnTo>
                  <a:lnTo>
                    <a:pt x="2" y="13"/>
                  </a:lnTo>
                  <a:lnTo>
                    <a:pt x="0" y="13"/>
                  </a:lnTo>
                  <a:lnTo>
                    <a:pt x="2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97" name="Freeform 25"/>
            <p:cNvSpPr>
              <a:spLocks/>
            </p:cNvSpPr>
            <p:nvPr/>
          </p:nvSpPr>
          <p:spPr bwMode="auto">
            <a:xfrm>
              <a:off x="4375" y="2489"/>
              <a:ext cx="69" cy="22"/>
            </a:xfrm>
            <a:custGeom>
              <a:avLst/>
              <a:gdLst/>
              <a:ahLst/>
              <a:cxnLst>
                <a:cxn ang="0">
                  <a:pos x="8" y="18"/>
                </a:cxn>
                <a:cxn ang="0">
                  <a:pos x="8" y="22"/>
                </a:cxn>
                <a:cxn ang="0">
                  <a:pos x="12" y="20"/>
                </a:cxn>
                <a:cxn ang="0">
                  <a:pos x="16" y="18"/>
                </a:cxn>
                <a:cxn ang="0">
                  <a:pos x="18" y="18"/>
                </a:cxn>
                <a:cxn ang="0">
                  <a:pos x="22" y="16"/>
                </a:cxn>
                <a:cxn ang="0">
                  <a:pos x="26" y="14"/>
                </a:cxn>
                <a:cxn ang="0">
                  <a:pos x="31" y="14"/>
                </a:cxn>
                <a:cxn ang="0">
                  <a:pos x="35" y="12"/>
                </a:cxn>
                <a:cxn ang="0">
                  <a:pos x="43" y="12"/>
                </a:cxn>
                <a:cxn ang="0">
                  <a:pos x="47" y="10"/>
                </a:cxn>
                <a:cxn ang="0">
                  <a:pos x="53" y="10"/>
                </a:cxn>
                <a:cxn ang="0">
                  <a:pos x="57" y="8"/>
                </a:cxn>
                <a:cxn ang="0">
                  <a:pos x="61" y="8"/>
                </a:cxn>
                <a:cxn ang="0">
                  <a:pos x="65" y="6"/>
                </a:cxn>
                <a:cxn ang="0">
                  <a:pos x="69" y="4"/>
                </a:cxn>
                <a:cxn ang="0">
                  <a:pos x="67" y="0"/>
                </a:cxn>
                <a:cxn ang="0">
                  <a:pos x="65" y="2"/>
                </a:cxn>
                <a:cxn ang="0">
                  <a:pos x="61" y="4"/>
                </a:cxn>
                <a:cxn ang="0">
                  <a:pos x="57" y="4"/>
                </a:cxn>
                <a:cxn ang="0">
                  <a:pos x="53" y="6"/>
                </a:cxn>
                <a:cxn ang="0">
                  <a:pos x="45" y="6"/>
                </a:cxn>
                <a:cxn ang="0">
                  <a:pos x="41" y="8"/>
                </a:cxn>
                <a:cxn ang="0">
                  <a:pos x="39" y="8"/>
                </a:cxn>
                <a:cxn ang="0">
                  <a:pos x="33" y="10"/>
                </a:cxn>
                <a:cxn ang="0">
                  <a:pos x="26" y="10"/>
                </a:cxn>
                <a:cxn ang="0">
                  <a:pos x="22" y="12"/>
                </a:cxn>
                <a:cxn ang="0">
                  <a:pos x="18" y="12"/>
                </a:cxn>
                <a:cxn ang="0">
                  <a:pos x="14" y="14"/>
                </a:cxn>
                <a:cxn ang="0">
                  <a:pos x="10" y="16"/>
                </a:cxn>
                <a:cxn ang="0">
                  <a:pos x="6" y="18"/>
                </a:cxn>
                <a:cxn ang="0">
                  <a:pos x="8" y="22"/>
                </a:cxn>
                <a:cxn ang="0">
                  <a:pos x="6" y="18"/>
                </a:cxn>
                <a:cxn ang="0">
                  <a:pos x="0" y="20"/>
                </a:cxn>
                <a:cxn ang="0">
                  <a:pos x="8" y="22"/>
                </a:cxn>
                <a:cxn ang="0">
                  <a:pos x="8" y="18"/>
                </a:cxn>
              </a:cxnLst>
              <a:rect l="0" t="0" r="r" b="b"/>
              <a:pathLst>
                <a:path w="69" h="22">
                  <a:moveTo>
                    <a:pt x="8" y="18"/>
                  </a:moveTo>
                  <a:lnTo>
                    <a:pt x="8" y="22"/>
                  </a:lnTo>
                  <a:lnTo>
                    <a:pt x="12" y="20"/>
                  </a:lnTo>
                  <a:lnTo>
                    <a:pt x="16" y="18"/>
                  </a:lnTo>
                  <a:lnTo>
                    <a:pt x="18" y="18"/>
                  </a:lnTo>
                  <a:lnTo>
                    <a:pt x="22" y="16"/>
                  </a:lnTo>
                  <a:lnTo>
                    <a:pt x="26" y="14"/>
                  </a:lnTo>
                  <a:lnTo>
                    <a:pt x="31" y="14"/>
                  </a:lnTo>
                  <a:lnTo>
                    <a:pt x="35" y="12"/>
                  </a:lnTo>
                  <a:lnTo>
                    <a:pt x="43" y="12"/>
                  </a:lnTo>
                  <a:lnTo>
                    <a:pt x="47" y="10"/>
                  </a:lnTo>
                  <a:lnTo>
                    <a:pt x="53" y="10"/>
                  </a:lnTo>
                  <a:lnTo>
                    <a:pt x="57" y="8"/>
                  </a:lnTo>
                  <a:lnTo>
                    <a:pt x="61" y="8"/>
                  </a:lnTo>
                  <a:lnTo>
                    <a:pt x="65" y="6"/>
                  </a:lnTo>
                  <a:lnTo>
                    <a:pt x="69" y="4"/>
                  </a:lnTo>
                  <a:lnTo>
                    <a:pt x="67" y="0"/>
                  </a:lnTo>
                  <a:lnTo>
                    <a:pt x="65" y="2"/>
                  </a:lnTo>
                  <a:lnTo>
                    <a:pt x="61" y="4"/>
                  </a:lnTo>
                  <a:lnTo>
                    <a:pt x="57" y="4"/>
                  </a:lnTo>
                  <a:lnTo>
                    <a:pt x="53" y="6"/>
                  </a:lnTo>
                  <a:lnTo>
                    <a:pt x="45" y="6"/>
                  </a:lnTo>
                  <a:lnTo>
                    <a:pt x="41" y="8"/>
                  </a:lnTo>
                  <a:lnTo>
                    <a:pt x="39" y="8"/>
                  </a:lnTo>
                  <a:lnTo>
                    <a:pt x="33" y="10"/>
                  </a:lnTo>
                  <a:lnTo>
                    <a:pt x="26" y="10"/>
                  </a:lnTo>
                  <a:lnTo>
                    <a:pt x="22" y="12"/>
                  </a:lnTo>
                  <a:lnTo>
                    <a:pt x="18" y="12"/>
                  </a:lnTo>
                  <a:lnTo>
                    <a:pt x="14" y="14"/>
                  </a:lnTo>
                  <a:lnTo>
                    <a:pt x="10" y="16"/>
                  </a:lnTo>
                  <a:lnTo>
                    <a:pt x="6" y="18"/>
                  </a:lnTo>
                  <a:lnTo>
                    <a:pt x="8" y="22"/>
                  </a:lnTo>
                  <a:lnTo>
                    <a:pt x="6" y="18"/>
                  </a:lnTo>
                  <a:lnTo>
                    <a:pt x="0" y="20"/>
                  </a:lnTo>
                  <a:lnTo>
                    <a:pt x="8" y="22"/>
                  </a:lnTo>
                  <a:lnTo>
                    <a:pt x="8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98" name="Freeform 26"/>
            <p:cNvSpPr>
              <a:spLocks/>
            </p:cNvSpPr>
            <p:nvPr/>
          </p:nvSpPr>
          <p:spPr bwMode="auto">
            <a:xfrm>
              <a:off x="4383" y="2507"/>
              <a:ext cx="190" cy="8"/>
            </a:xfrm>
            <a:custGeom>
              <a:avLst/>
              <a:gdLst/>
              <a:ahLst/>
              <a:cxnLst>
                <a:cxn ang="0">
                  <a:pos x="190" y="2"/>
                </a:cxn>
                <a:cxn ang="0">
                  <a:pos x="178" y="4"/>
                </a:cxn>
                <a:cxn ang="0">
                  <a:pos x="47" y="4"/>
                </a:cxn>
                <a:cxn ang="0">
                  <a:pos x="37" y="2"/>
                </a:cxn>
                <a:cxn ang="0">
                  <a:pos x="25" y="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25" y="4"/>
                </a:cxn>
                <a:cxn ang="0">
                  <a:pos x="37" y="6"/>
                </a:cxn>
                <a:cxn ang="0">
                  <a:pos x="47" y="6"/>
                </a:cxn>
                <a:cxn ang="0">
                  <a:pos x="59" y="8"/>
                </a:cxn>
                <a:cxn ang="0">
                  <a:pos x="167" y="8"/>
                </a:cxn>
                <a:cxn ang="0">
                  <a:pos x="178" y="6"/>
                </a:cxn>
                <a:cxn ang="0">
                  <a:pos x="190" y="6"/>
                </a:cxn>
                <a:cxn ang="0">
                  <a:pos x="190" y="2"/>
                </a:cxn>
              </a:cxnLst>
              <a:rect l="0" t="0" r="r" b="b"/>
              <a:pathLst>
                <a:path w="190" h="8">
                  <a:moveTo>
                    <a:pt x="190" y="2"/>
                  </a:moveTo>
                  <a:lnTo>
                    <a:pt x="178" y="4"/>
                  </a:lnTo>
                  <a:lnTo>
                    <a:pt x="47" y="4"/>
                  </a:lnTo>
                  <a:lnTo>
                    <a:pt x="37" y="2"/>
                  </a:lnTo>
                  <a:lnTo>
                    <a:pt x="25" y="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25" y="4"/>
                  </a:lnTo>
                  <a:lnTo>
                    <a:pt x="37" y="6"/>
                  </a:lnTo>
                  <a:lnTo>
                    <a:pt x="47" y="6"/>
                  </a:lnTo>
                  <a:lnTo>
                    <a:pt x="59" y="8"/>
                  </a:lnTo>
                  <a:lnTo>
                    <a:pt x="167" y="8"/>
                  </a:lnTo>
                  <a:lnTo>
                    <a:pt x="178" y="6"/>
                  </a:lnTo>
                  <a:lnTo>
                    <a:pt x="190" y="6"/>
                  </a:lnTo>
                  <a:lnTo>
                    <a:pt x="19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99" name="Freeform 27"/>
            <p:cNvSpPr>
              <a:spLocks/>
            </p:cNvSpPr>
            <p:nvPr/>
          </p:nvSpPr>
          <p:spPr bwMode="auto">
            <a:xfrm>
              <a:off x="4573" y="2509"/>
              <a:ext cx="26" cy="8"/>
            </a:xfrm>
            <a:custGeom>
              <a:avLst/>
              <a:gdLst/>
              <a:ahLst/>
              <a:cxnLst>
                <a:cxn ang="0">
                  <a:pos x="26" y="6"/>
                </a:cxn>
                <a:cxn ang="0">
                  <a:pos x="26" y="4"/>
                </a:cxn>
                <a:cxn ang="0">
                  <a:pos x="22" y="2"/>
                </a:cxn>
                <a:cxn ang="0">
                  <a:pos x="12" y="2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16" y="4"/>
                </a:cxn>
                <a:cxn ang="0">
                  <a:pos x="18" y="6"/>
                </a:cxn>
                <a:cxn ang="0">
                  <a:pos x="22" y="6"/>
                </a:cxn>
                <a:cxn ang="0">
                  <a:pos x="24" y="8"/>
                </a:cxn>
                <a:cxn ang="0">
                  <a:pos x="22" y="6"/>
                </a:cxn>
                <a:cxn ang="0">
                  <a:pos x="26" y="6"/>
                </a:cxn>
                <a:cxn ang="0">
                  <a:pos x="26" y="4"/>
                </a:cxn>
                <a:cxn ang="0">
                  <a:pos x="26" y="6"/>
                </a:cxn>
              </a:cxnLst>
              <a:rect l="0" t="0" r="r" b="b"/>
              <a:pathLst>
                <a:path w="26" h="8">
                  <a:moveTo>
                    <a:pt x="26" y="6"/>
                  </a:moveTo>
                  <a:lnTo>
                    <a:pt x="26" y="4"/>
                  </a:lnTo>
                  <a:lnTo>
                    <a:pt x="22" y="2"/>
                  </a:lnTo>
                  <a:lnTo>
                    <a:pt x="12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16" y="4"/>
                  </a:lnTo>
                  <a:lnTo>
                    <a:pt x="18" y="6"/>
                  </a:lnTo>
                  <a:lnTo>
                    <a:pt x="22" y="6"/>
                  </a:lnTo>
                  <a:lnTo>
                    <a:pt x="24" y="8"/>
                  </a:lnTo>
                  <a:lnTo>
                    <a:pt x="22" y="6"/>
                  </a:lnTo>
                  <a:lnTo>
                    <a:pt x="26" y="6"/>
                  </a:lnTo>
                  <a:lnTo>
                    <a:pt x="26" y="4"/>
                  </a:lnTo>
                  <a:lnTo>
                    <a:pt x="26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00" name="Freeform 28"/>
            <p:cNvSpPr>
              <a:spLocks/>
            </p:cNvSpPr>
            <p:nvPr/>
          </p:nvSpPr>
          <p:spPr bwMode="auto">
            <a:xfrm>
              <a:off x="4583" y="2515"/>
              <a:ext cx="16" cy="14"/>
            </a:xfrm>
            <a:custGeom>
              <a:avLst/>
              <a:gdLst/>
              <a:ahLst/>
              <a:cxnLst>
                <a:cxn ang="0">
                  <a:pos x="2" y="14"/>
                </a:cxn>
                <a:cxn ang="0">
                  <a:pos x="4" y="14"/>
                </a:cxn>
                <a:cxn ang="0">
                  <a:pos x="6" y="12"/>
                </a:cxn>
                <a:cxn ang="0">
                  <a:pos x="8" y="12"/>
                </a:cxn>
                <a:cxn ang="0">
                  <a:pos x="12" y="10"/>
                </a:cxn>
                <a:cxn ang="0">
                  <a:pos x="16" y="6"/>
                </a:cxn>
                <a:cxn ang="0">
                  <a:pos x="16" y="0"/>
                </a:cxn>
                <a:cxn ang="0">
                  <a:pos x="12" y="0"/>
                </a:cxn>
                <a:cxn ang="0">
                  <a:pos x="12" y="6"/>
                </a:cxn>
                <a:cxn ang="0">
                  <a:pos x="10" y="6"/>
                </a:cxn>
                <a:cxn ang="0">
                  <a:pos x="8" y="8"/>
                </a:cxn>
                <a:cxn ang="0">
                  <a:pos x="4" y="8"/>
                </a:cxn>
                <a:cxn ang="0">
                  <a:pos x="2" y="10"/>
                </a:cxn>
                <a:cxn ang="0">
                  <a:pos x="0" y="10"/>
                </a:cxn>
                <a:cxn ang="0">
                  <a:pos x="2" y="14"/>
                </a:cxn>
              </a:cxnLst>
              <a:rect l="0" t="0" r="r" b="b"/>
              <a:pathLst>
                <a:path w="16" h="14">
                  <a:moveTo>
                    <a:pt x="2" y="14"/>
                  </a:moveTo>
                  <a:lnTo>
                    <a:pt x="4" y="14"/>
                  </a:lnTo>
                  <a:lnTo>
                    <a:pt x="6" y="12"/>
                  </a:lnTo>
                  <a:lnTo>
                    <a:pt x="8" y="12"/>
                  </a:lnTo>
                  <a:lnTo>
                    <a:pt x="12" y="10"/>
                  </a:lnTo>
                  <a:lnTo>
                    <a:pt x="16" y="6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12" y="6"/>
                  </a:lnTo>
                  <a:lnTo>
                    <a:pt x="10" y="6"/>
                  </a:lnTo>
                  <a:lnTo>
                    <a:pt x="8" y="8"/>
                  </a:lnTo>
                  <a:lnTo>
                    <a:pt x="4" y="8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01" name="Freeform 29"/>
            <p:cNvSpPr>
              <a:spLocks/>
            </p:cNvSpPr>
            <p:nvPr/>
          </p:nvSpPr>
          <p:spPr bwMode="auto">
            <a:xfrm>
              <a:off x="4314" y="2525"/>
              <a:ext cx="271" cy="33"/>
            </a:xfrm>
            <a:custGeom>
              <a:avLst/>
              <a:gdLst/>
              <a:ahLst/>
              <a:cxnLst>
                <a:cxn ang="0">
                  <a:pos x="0" y="33"/>
                </a:cxn>
                <a:cxn ang="0">
                  <a:pos x="51" y="33"/>
                </a:cxn>
                <a:cxn ang="0">
                  <a:pos x="61" y="31"/>
                </a:cxn>
                <a:cxn ang="0">
                  <a:pos x="85" y="31"/>
                </a:cxn>
                <a:cxn ang="0">
                  <a:pos x="94" y="29"/>
                </a:cxn>
                <a:cxn ang="0">
                  <a:pos x="104" y="29"/>
                </a:cxn>
                <a:cxn ang="0">
                  <a:pos x="112" y="27"/>
                </a:cxn>
                <a:cxn ang="0">
                  <a:pos x="120" y="27"/>
                </a:cxn>
                <a:cxn ang="0">
                  <a:pos x="128" y="25"/>
                </a:cxn>
                <a:cxn ang="0">
                  <a:pos x="136" y="25"/>
                </a:cxn>
                <a:cxn ang="0">
                  <a:pos x="145" y="23"/>
                </a:cxn>
                <a:cxn ang="0">
                  <a:pos x="153" y="23"/>
                </a:cxn>
                <a:cxn ang="0">
                  <a:pos x="163" y="21"/>
                </a:cxn>
                <a:cxn ang="0">
                  <a:pos x="169" y="21"/>
                </a:cxn>
                <a:cxn ang="0">
                  <a:pos x="179" y="19"/>
                </a:cxn>
                <a:cxn ang="0">
                  <a:pos x="187" y="19"/>
                </a:cxn>
                <a:cxn ang="0">
                  <a:pos x="196" y="17"/>
                </a:cxn>
                <a:cxn ang="0">
                  <a:pos x="204" y="15"/>
                </a:cxn>
                <a:cxn ang="0">
                  <a:pos x="212" y="15"/>
                </a:cxn>
                <a:cxn ang="0">
                  <a:pos x="220" y="13"/>
                </a:cxn>
                <a:cxn ang="0">
                  <a:pos x="228" y="11"/>
                </a:cxn>
                <a:cxn ang="0">
                  <a:pos x="236" y="11"/>
                </a:cxn>
                <a:cxn ang="0">
                  <a:pos x="247" y="8"/>
                </a:cxn>
                <a:cxn ang="0">
                  <a:pos x="253" y="8"/>
                </a:cxn>
                <a:cxn ang="0">
                  <a:pos x="261" y="6"/>
                </a:cxn>
                <a:cxn ang="0">
                  <a:pos x="271" y="4"/>
                </a:cxn>
                <a:cxn ang="0">
                  <a:pos x="269" y="0"/>
                </a:cxn>
                <a:cxn ang="0">
                  <a:pos x="261" y="2"/>
                </a:cxn>
                <a:cxn ang="0">
                  <a:pos x="253" y="4"/>
                </a:cxn>
                <a:cxn ang="0">
                  <a:pos x="245" y="4"/>
                </a:cxn>
                <a:cxn ang="0">
                  <a:pos x="236" y="6"/>
                </a:cxn>
                <a:cxn ang="0">
                  <a:pos x="228" y="8"/>
                </a:cxn>
                <a:cxn ang="0">
                  <a:pos x="220" y="8"/>
                </a:cxn>
                <a:cxn ang="0">
                  <a:pos x="212" y="11"/>
                </a:cxn>
                <a:cxn ang="0">
                  <a:pos x="204" y="11"/>
                </a:cxn>
                <a:cxn ang="0">
                  <a:pos x="196" y="13"/>
                </a:cxn>
                <a:cxn ang="0">
                  <a:pos x="187" y="15"/>
                </a:cxn>
                <a:cxn ang="0">
                  <a:pos x="179" y="15"/>
                </a:cxn>
                <a:cxn ang="0">
                  <a:pos x="169" y="17"/>
                </a:cxn>
                <a:cxn ang="0">
                  <a:pos x="163" y="17"/>
                </a:cxn>
                <a:cxn ang="0">
                  <a:pos x="153" y="19"/>
                </a:cxn>
                <a:cxn ang="0">
                  <a:pos x="145" y="19"/>
                </a:cxn>
                <a:cxn ang="0">
                  <a:pos x="136" y="21"/>
                </a:cxn>
                <a:cxn ang="0">
                  <a:pos x="128" y="21"/>
                </a:cxn>
                <a:cxn ang="0">
                  <a:pos x="120" y="23"/>
                </a:cxn>
                <a:cxn ang="0">
                  <a:pos x="112" y="23"/>
                </a:cxn>
                <a:cxn ang="0">
                  <a:pos x="104" y="25"/>
                </a:cxn>
                <a:cxn ang="0">
                  <a:pos x="94" y="25"/>
                </a:cxn>
                <a:cxn ang="0">
                  <a:pos x="85" y="27"/>
                </a:cxn>
                <a:cxn ang="0">
                  <a:pos x="69" y="27"/>
                </a:cxn>
                <a:cxn ang="0">
                  <a:pos x="61" y="29"/>
                </a:cxn>
                <a:cxn ang="0">
                  <a:pos x="0" y="29"/>
                </a:cxn>
                <a:cxn ang="0">
                  <a:pos x="0" y="31"/>
                </a:cxn>
                <a:cxn ang="0">
                  <a:pos x="0" y="29"/>
                </a:cxn>
                <a:cxn ang="0">
                  <a:pos x="0" y="31"/>
                </a:cxn>
                <a:cxn ang="0">
                  <a:pos x="0" y="33"/>
                </a:cxn>
              </a:cxnLst>
              <a:rect l="0" t="0" r="r" b="b"/>
              <a:pathLst>
                <a:path w="271" h="33">
                  <a:moveTo>
                    <a:pt x="0" y="33"/>
                  </a:moveTo>
                  <a:lnTo>
                    <a:pt x="51" y="33"/>
                  </a:lnTo>
                  <a:lnTo>
                    <a:pt x="61" y="31"/>
                  </a:lnTo>
                  <a:lnTo>
                    <a:pt x="85" y="31"/>
                  </a:lnTo>
                  <a:lnTo>
                    <a:pt x="94" y="29"/>
                  </a:lnTo>
                  <a:lnTo>
                    <a:pt x="104" y="29"/>
                  </a:lnTo>
                  <a:lnTo>
                    <a:pt x="112" y="27"/>
                  </a:lnTo>
                  <a:lnTo>
                    <a:pt x="120" y="27"/>
                  </a:lnTo>
                  <a:lnTo>
                    <a:pt x="128" y="25"/>
                  </a:lnTo>
                  <a:lnTo>
                    <a:pt x="136" y="25"/>
                  </a:lnTo>
                  <a:lnTo>
                    <a:pt x="145" y="23"/>
                  </a:lnTo>
                  <a:lnTo>
                    <a:pt x="153" y="23"/>
                  </a:lnTo>
                  <a:lnTo>
                    <a:pt x="163" y="21"/>
                  </a:lnTo>
                  <a:lnTo>
                    <a:pt x="169" y="21"/>
                  </a:lnTo>
                  <a:lnTo>
                    <a:pt x="179" y="19"/>
                  </a:lnTo>
                  <a:lnTo>
                    <a:pt x="187" y="19"/>
                  </a:lnTo>
                  <a:lnTo>
                    <a:pt x="196" y="17"/>
                  </a:lnTo>
                  <a:lnTo>
                    <a:pt x="204" y="15"/>
                  </a:lnTo>
                  <a:lnTo>
                    <a:pt x="212" y="15"/>
                  </a:lnTo>
                  <a:lnTo>
                    <a:pt x="220" y="13"/>
                  </a:lnTo>
                  <a:lnTo>
                    <a:pt x="228" y="11"/>
                  </a:lnTo>
                  <a:lnTo>
                    <a:pt x="236" y="11"/>
                  </a:lnTo>
                  <a:lnTo>
                    <a:pt x="247" y="8"/>
                  </a:lnTo>
                  <a:lnTo>
                    <a:pt x="253" y="8"/>
                  </a:lnTo>
                  <a:lnTo>
                    <a:pt x="261" y="6"/>
                  </a:lnTo>
                  <a:lnTo>
                    <a:pt x="271" y="4"/>
                  </a:lnTo>
                  <a:lnTo>
                    <a:pt x="269" y="0"/>
                  </a:lnTo>
                  <a:lnTo>
                    <a:pt x="261" y="2"/>
                  </a:lnTo>
                  <a:lnTo>
                    <a:pt x="253" y="4"/>
                  </a:lnTo>
                  <a:lnTo>
                    <a:pt x="245" y="4"/>
                  </a:lnTo>
                  <a:lnTo>
                    <a:pt x="236" y="6"/>
                  </a:lnTo>
                  <a:lnTo>
                    <a:pt x="228" y="8"/>
                  </a:lnTo>
                  <a:lnTo>
                    <a:pt x="220" y="8"/>
                  </a:lnTo>
                  <a:lnTo>
                    <a:pt x="212" y="11"/>
                  </a:lnTo>
                  <a:lnTo>
                    <a:pt x="204" y="11"/>
                  </a:lnTo>
                  <a:lnTo>
                    <a:pt x="196" y="13"/>
                  </a:lnTo>
                  <a:lnTo>
                    <a:pt x="187" y="15"/>
                  </a:lnTo>
                  <a:lnTo>
                    <a:pt x="179" y="15"/>
                  </a:lnTo>
                  <a:lnTo>
                    <a:pt x="169" y="17"/>
                  </a:lnTo>
                  <a:lnTo>
                    <a:pt x="163" y="17"/>
                  </a:lnTo>
                  <a:lnTo>
                    <a:pt x="153" y="19"/>
                  </a:lnTo>
                  <a:lnTo>
                    <a:pt x="145" y="19"/>
                  </a:lnTo>
                  <a:lnTo>
                    <a:pt x="136" y="21"/>
                  </a:lnTo>
                  <a:lnTo>
                    <a:pt x="128" y="21"/>
                  </a:lnTo>
                  <a:lnTo>
                    <a:pt x="120" y="23"/>
                  </a:lnTo>
                  <a:lnTo>
                    <a:pt x="112" y="23"/>
                  </a:lnTo>
                  <a:lnTo>
                    <a:pt x="104" y="25"/>
                  </a:lnTo>
                  <a:lnTo>
                    <a:pt x="94" y="25"/>
                  </a:lnTo>
                  <a:lnTo>
                    <a:pt x="85" y="27"/>
                  </a:lnTo>
                  <a:lnTo>
                    <a:pt x="69" y="27"/>
                  </a:lnTo>
                  <a:lnTo>
                    <a:pt x="61" y="29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02" name="Freeform 30"/>
            <p:cNvSpPr>
              <a:spLocks/>
            </p:cNvSpPr>
            <p:nvPr/>
          </p:nvSpPr>
          <p:spPr bwMode="auto">
            <a:xfrm>
              <a:off x="4244" y="2556"/>
              <a:ext cx="70" cy="18"/>
            </a:xfrm>
            <a:custGeom>
              <a:avLst/>
              <a:gdLst/>
              <a:ahLst/>
              <a:cxnLst>
                <a:cxn ang="0">
                  <a:pos x="6" y="14"/>
                </a:cxn>
                <a:cxn ang="0">
                  <a:pos x="6" y="18"/>
                </a:cxn>
                <a:cxn ang="0">
                  <a:pos x="11" y="18"/>
                </a:cxn>
                <a:cxn ang="0">
                  <a:pos x="15" y="16"/>
                </a:cxn>
                <a:cxn ang="0">
                  <a:pos x="19" y="14"/>
                </a:cxn>
                <a:cxn ang="0">
                  <a:pos x="23" y="14"/>
                </a:cxn>
                <a:cxn ang="0">
                  <a:pos x="25" y="12"/>
                </a:cxn>
                <a:cxn ang="0">
                  <a:pos x="29" y="12"/>
                </a:cxn>
                <a:cxn ang="0">
                  <a:pos x="35" y="10"/>
                </a:cxn>
                <a:cxn ang="0">
                  <a:pos x="41" y="10"/>
                </a:cxn>
                <a:cxn ang="0">
                  <a:pos x="47" y="8"/>
                </a:cxn>
                <a:cxn ang="0">
                  <a:pos x="53" y="8"/>
                </a:cxn>
                <a:cxn ang="0">
                  <a:pos x="57" y="6"/>
                </a:cxn>
                <a:cxn ang="0">
                  <a:pos x="62" y="6"/>
                </a:cxn>
                <a:cxn ang="0">
                  <a:pos x="66" y="4"/>
                </a:cxn>
                <a:cxn ang="0">
                  <a:pos x="70" y="2"/>
                </a:cxn>
                <a:cxn ang="0">
                  <a:pos x="70" y="0"/>
                </a:cxn>
                <a:cxn ang="0">
                  <a:pos x="66" y="0"/>
                </a:cxn>
                <a:cxn ang="0">
                  <a:pos x="62" y="2"/>
                </a:cxn>
                <a:cxn ang="0">
                  <a:pos x="57" y="2"/>
                </a:cxn>
                <a:cxn ang="0">
                  <a:pos x="53" y="4"/>
                </a:cxn>
                <a:cxn ang="0">
                  <a:pos x="45" y="4"/>
                </a:cxn>
                <a:cxn ang="0">
                  <a:pos x="41" y="6"/>
                </a:cxn>
                <a:cxn ang="0">
                  <a:pos x="37" y="6"/>
                </a:cxn>
                <a:cxn ang="0">
                  <a:pos x="33" y="8"/>
                </a:cxn>
                <a:cxn ang="0">
                  <a:pos x="29" y="8"/>
                </a:cxn>
                <a:cxn ang="0">
                  <a:pos x="25" y="10"/>
                </a:cxn>
                <a:cxn ang="0">
                  <a:pos x="17" y="10"/>
                </a:cxn>
                <a:cxn ang="0">
                  <a:pos x="15" y="12"/>
                </a:cxn>
                <a:cxn ang="0">
                  <a:pos x="11" y="14"/>
                </a:cxn>
                <a:cxn ang="0">
                  <a:pos x="6" y="14"/>
                </a:cxn>
                <a:cxn ang="0">
                  <a:pos x="6" y="18"/>
                </a:cxn>
                <a:cxn ang="0">
                  <a:pos x="6" y="14"/>
                </a:cxn>
                <a:cxn ang="0">
                  <a:pos x="0" y="16"/>
                </a:cxn>
                <a:cxn ang="0">
                  <a:pos x="6" y="18"/>
                </a:cxn>
                <a:cxn ang="0">
                  <a:pos x="6" y="14"/>
                </a:cxn>
              </a:cxnLst>
              <a:rect l="0" t="0" r="r" b="b"/>
              <a:pathLst>
                <a:path w="70" h="18">
                  <a:moveTo>
                    <a:pt x="6" y="14"/>
                  </a:moveTo>
                  <a:lnTo>
                    <a:pt x="6" y="18"/>
                  </a:lnTo>
                  <a:lnTo>
                    <a:pt x="11" y="18"/>
                  </a:lnTo>
                  <a:lnTo>
                    <a:pt x="15" y="16"/>
                  </a:lnTo>
                  <a:lnTo>
                    <a:pt x="19" y="14"/>
                  </a:lnTo>
                  <a:lnTo>
                    <a:pt x="23" y="14"/>
                  </a:lnTo>
                  <a:lnTo>
                    <a:pt x="25" y="12"/>
                  </a:lnTo>
                  <a:lnTo>
                    <a:pt x="29" y="12"/>
                  </a:lnTo>
                  <a:lnTo>
                    <a:pt x="35" y="10"/>
                  </a:lnTo>
                  <a:lnTo>
                    <a:pt x="41" y="10"/>
                  </a:lnTo>
                  <a:lnTo>
                    <a:pt x="47" y="8"/>
                  </a:lnTo>
                  <a:lnTo>
                    <a:pt x="53" y="8"/>
                  </a:lnTo>
                  <a:lnTo>
                    <a:pt x="57" y="6"/>
                  </a:lnTo>
                  <a:lnTo>
                    <a:pt x="62" y="6"/>
                  </a:lnTo>
                  <a:lnTo>
                    <a:pt x="66" y="4"/>
                  </a:lnTo>
                  <a:lnTo>
                    <a:pt x="70" y="2"/>
                  </a:lnTo>
                  <a:lnTo>
                    <a:pt x="70" y="0"/>
                  </a:lnTo>
                  <a:lnTo>
                    <a:pt x="66" y="0"/>
                  </a:lnTo>
                  <a:lnTo>
                    <a:pt x="62" y="2"/>
                  </a:lnTo>
                  <a:lnTo>
                    <a:pt x="57" y="2"/>
                  </a:lnTo>
                  <a:lnTo>
                    <a:pt x="53" y="4"/>
                  </a:lnTo>
                  <a:lnTo>
                    <a:pt x="45" y="4"/>
                  </a:lnTo>
                  <a:lnTo>
                    <a:pt x="41" y="6"/>
                  </a:lnTo>
                  <a:lnTo>
                    <a:pt x="37" y="6"/>
                  </a:lnTo>
                  <a:lnTo>
                    <a:pt x="33" y="8"/>
                  </a:lnTo>
                  <a:lnTo>
                    <a:pt x="29" y="8"/>
                  </a:lnTo>
                  <a:lnTo>
                    <a:pt x="25" y="10"/>
                  </a:lnTo>
                  <a:lnTo>
                    <a:pt x="17" y="10"/>
                  </a:lnTo>
                  <a:lnTo>
                    <a:pt x="15" y="12"/>
                  </a:lnTo>
                  <a:lnTo>
                    <a:pt x="11" y="14"/>
                  </a:lnTo>
                  <a:lnTo>
                    <a:pt x="6" y="14"/>
                  </a:lnTo>
                  <a:lnTo>
                    <a:pt x="6" y="18"/>
                  </a:lnTo>
                  <a:lnTo>
                    <a:pt x="6" y="14"/>
                  </a:lnTo>
                  <a:lnTo>
                    <a:pt x="0" y="16"/>
                  </a:lnTo>
                  <a:lnTo>
                    <a:pt x="6" y="18"/>
                  </a:lnTo>
                  <a:lnTo>
                    <a:pt x="6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03" name="Freeform 31"/>
            <p:cNvSpPr>
              <a:spLocks/>
            </p:cNvSpPr>
            <p:nvPr/>
          </p:nvSpPr>
          <p:spPr bwMode="auto">
            <a:xfrm>
              <a:off x="4250" y="2570"/>
              <a:ext cx="17" cy="21"/>
            </a:xfrm>
            <a:custGeom>
              <a:avLst/>
              <a:gdLst/>
              <a:ahLst/>
              <a:cxnLst>
                <a:cxn ang="0">
                  <a:pos x="15" y="19"/>
                </a:cxn>
                <a:cxn ang="0">
                  <a:pos x="17" y="17"/>
                </a:cxn>
                <a:cxn ang="0">
                  <a:pos x="15" y="12"/>
                </a:cxn>
                <a:cxn ang="0">
                  <a:pos x="5" y="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5" y="8"/>
                </a:cxn>
                <a:cxn ang="0">
                  <a:pos x="7" y="8"/>
                </a:cxn>
                <a:cxn ang="0">
                  <a:pos x="11" y="12"/>
                </a:cxn>
                <a:cxn ang="0">
                  <a:pos x="11" y="21"/>
                </a:cxn>
                <a:cxn ang="0">
                  <a:pos x="11" y="19"/>
                </a:cxn>
                <a:cxn ang="0">
                  <a:pos x="11" y="21"/>
                </a:cxn>
                <a:cxn ang="0">
                  <a:pos x="15" y="19"/>
                </a:cxn>
              </a:cxnLst>
              <a:rect l="0" t="0" r="r" b="b"/>
              <a:pathLst>
                <a:path w="17" h="21">
                  <a:moveTo>
                    <a:pt x="15" y="19"/>
                  </a:moveTo>
                  <a:lnTo>
                    <a:pt x="17" y="17"/>
                  </a:lnTo>
                  <a:lnTo>
                    <a:pt x="15" y="12"/>
                  </a:lnTo>
                  <a:lnTo>
                    <a:pt x="5" y="2"/>
                  </a:lnTo>
                  <a:lnTo>
                    <a:pt x="0" y="0"/>
                  </a:lnTo>
                  <a:lnTo>
                    <a:pt x="0" y="4"/>
                  </a:lnTo>
                  <a:lnTo>
                    <a:pt x="5" y="8"/>
                  </a:lnTo>
                  <a:lnTo>
                    <a:pt x="7" y="8"/>
                  </a:lnTo>
                  <a:lnTo>
                    <a:pt x="11" y="12"/>
                  </a:lnTo>
                  <a:lnTo>
                    <a:pt x="11" y="21"/>
                  </a:lnTo>
                  <a:lnTo>
                    <a:pt x="11" y="19"/>
                  </a:lnTo>
                  <a:lnTo>
                    <a:pt x="11" y="21"/>
                  </a:lnTo>
                  <a:lnTo>
                    <a:pt x="15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04" name="Freeform 32"/>
            <p:cNvSpPr>
              <a:spLocks/>
            </p:cNvSpPr>
            <p:nvPr/>
          </p:nvSpPr>
          <p:spPr bwMode="auto">
            <a:xfrm>
              <a:off x="4244" y="2589"/>
              <a:ext cx="23" cy="22"/>
            </a:xfrm>
            <a:custGeom>
              <a:avLst/>
              <a:gdLst/>
              <a:ahLst/>
              <a:cxnLst>
                <a:cxn ang="0">
                  <a:pos x="2" y="22"/>
                </a:cxn>
                <a:cxn ang="0">
                  <a:pos x="4" y="22"/>
                </a:cxn>
                <a:cxn ang="0">
                  <a:pos x="8" y="20"/>
                </a:cxn>
                <a:cxn ang="0">
                  <a:pos x="13" y="18"/>
                </a:cxn>
                <a:cxn ang="0">
                  <a:pos x="17" y="16"/>
                </a:cxn>
                <a:cxn ang="0">
                  <a:pos x="21" y="14"/>
                </a:cxn>
                <a:cxn ang="0">
                  <a:pos x="23" y="10"/>
                </a:cxn>
                <a:cxn ang="0">
                  <a:pos x="23" y="6"/>
                </a:cxn>
                <a:cxn ang="0">
                  <a:pos x="21" y="0"/>
                </a:cxn>
                <a:cxn ang="0">
                  <a:pos x="17" y="2"/>
                </a:cxn>
                <a:cxn ang="0">
                  <a:pos x="19" y="6"/>
                </a:cxn>
                <a:cxn ang="0">
                  <a:pos x="19" y="8"/>
                </a:cxn>
                <a:cxn ang="0">
                  <a:pos x="17" y="12"/>
                </a:cxn>
                <a:cxn ang="0">
                  <a:pos x="15" y="12"/>
                </a:cxn>
                <a:cxn ang="0">
                  <a:pos x="11" y="14"/>
                </a:cxn>
                <a:cxn ang="0">
                  <a:pos x="6" y="16"/>
                </a:cxn>
                <a:cxn ang="0">
                  <a:pos x="2" y="18"/>
                </a:cxn>
                <a:cxn ang="0">
                  <a:pos x="0" y="20"/>
                </a:cxn>
                <a:cxn ang="0">
                  <a:pos x="2" y="22"/>
                </a:cxn>
              </a:cxnLst>
              <a:rect l="0" t="0" r="r" b="b"/>
              <a:pathLst>
                <a:path w="23" h="22">
                  <a:moveTo>
                    <a:pt x="2" y="22"/>
                  </a:moveTo>
                  <a:lnTo>
                    <a:pt x="4" y="22"/>
                  </a:lnTo>
                  <a:lnTo>
                    <a:pt x="8" y="20"/>
                  </a:lnTo>
                  <a:lnTo>
                    <a:pt x="13" y="18"/>
                  </a:lnTo>
                  <a:lnTo>
                    <a:pt x="17" y="16"/>
                  </a:lnTo>
                  <a:lnTo>
                    <a:pt x="21" y="14"/>
                  </a:lnTo>
                  <a:lnTo>
                    <a:pt x="23" y="10"/>
                  </a:lnTo>
                  <a:lnTo>
                    <a:pt x="23" y="6"/>
                  </a:lnTo>
                  <a:lnTo>
                    <a:pt x="21" y="0"/>
                  </a:lnTo>
                  <a:lnTo>
                    <a:pt x="17" y="2"/>
                  </a:lnTo>
                  <a:lnTo>
                    <a:pt x="19" y="6"/>
                  </a:lnTo>
                  <a:lnTo>
                    <a:pt x="19" y="8"/>
                  </a:lnTo>
                  <a:lnTo>
                    <a:pt x="17" y="12"/>
                  </a:lnTo>
                  <a:lnTo>
                    <a:pt x="15" y="12"/>
                  </a:lnTo>
                  <a:lnTo>
                    <a:pt x="11" y="14"/>
                  </a:lnTo>
                  <a:lnTo>
                    <a:pt x="6" y="16"/>
                  </a:lnTo>
                  <a:lnTo>
                    <a:pt x="2" y="18"/>
                  </a:lnTo>
                  <a:lnTo>
                    <a:pt x="0" y="20"/>
                  </a:lnTo>
                  <a:lnTo>
                    <a:pt x="2" y="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05" name="Freeform 33"/>
            <p:cNvSpPr>
              <a:spLocks/>
            </p:cNvSpPr>
            <p:nvPr/>
          </p:nvSpPr>
          <p:spPr bwMode="auto">
            <a:xfrm>
              <a:off x="4193" y="2609"/>
              <a:ext cx="53" cy="14"/>
            </a:xfrm>
            <a:custGeom>
              <a:avLst/>
              <a:gdLst/>
              <a:ahLst/>
              <a:cxnLst>
                <a:cxn ang="0">
                  <a:pos x="4" y="12"/>
                </a:cxn>
                <a:cxn ang="0">
                  <a:pos x="2" y="14"/>
                </a:cxn>
                <a:cxn ang="0">
                  <a:pos x="8" y="12"/>
                </a:cxn>
                <a:cxn ang="0">
                  <a:pos x="15" y="10"/>
                </a:cxn>
                <a:cxn ang="0">
                  <a:pos x="21" y="10"/>
                </a:cxn>
                <a:cxn ang="0">
                  <a:pos x="27" y="8"/>
                </a:cxn>
                <a:cxn ang="0">
                  <a:pos x="33" y="6"/>
                </a:cxn>
                <a:cxn ang="0">
                  <a:pos x="39" y="6"/>
                </a:cxn>
                <a:cxn ang="0">
                  <a:pos x="45" y="4"/>
                </a:cxn>
                <a:cxn ang="0">
                  <a:pos x="53" y="2"/>
                </a:cxn>
                <a:cxn ang="0">
                  <a:pos x="51" y="0"/>
                </a:cxn>
                <a:cxn ang="0">
                  <a:pos x="45" y="0"/>
                </a:cxn>
                <a:cxn ang="0">
                  <a:pos x="39" y="2"/>
                </a:cxn>
                <a:cxn ang="0">
                  <a:pos x="33" y="2"/>
                </a:cxn>
                <a:cxn ang="0">
                  <a:pos x="27" y="4"/>
                </a:cxn>
                <a:cxn ang="0">
                  <a:pos x="21" y="6"/>
                </a:cxn>
                <a:cxn ang="0">
                  <a:pos x="15" y="6"/>
                </a:cxn>
                <a:cxn ang="0">
                  <a:pos x="8" y="8"/>
                </a:cxn>
                <a:cxn ang="0">
                  <a:pos x="2" y="10"/>
                </a:cxn>
                <a:cxn ang="0">
                  <a:pos x="0" y="10"/>
                </a:cxn>
                <a:cxn ang="0">
                  <a:pos x="2" y="10"/>
                </a:cxn>
                <a:cxn ang="0">
                  <a:pos x="0" y="10"/>
                </a:cxn>
                <a:cxn ang="0">
                  <a:pos x="4" y="12"/>
                </a:cxn>
              </a:cxnLst>
              <a:rect l="0" t="0" r="r" b="b"/>
              <a:pathLst>
                <a:path w="53" h="14">
                  <a:moveTo>
                    <a:pt x="4" y="12"/>
                  </a:moveTo>
                  <a:lnTo>
                    <a:pt x="2" y="14"/>
                  </a:lnTo>
                  <a:lnTo>
                    <a:pt x="8" y="12"/>
                  </a:lnTo>
                  <a:lnTo>
                    <a:pt x="15" y="10"/>
                  </a:lnTo>
                  <a:lnTo>
                    <a:pt x="21" y="10"/>
                  </a:lnTo>
                  <a:lnTo>
                    <a:pt x="27" y="8"/>
                  </a:lnTo>
                  <a:lnTo>
                    <a:pt x="33" y="6"/>
                  </a:lnTo>
                  <a:lnTo>
                    <a:pt x="39" y="6"/>
                  </a:lnTo>
                  <a:lnTo>
                    <a:pt x="45" y="4"/>
                  </a:lnTo>
                  <a:lnTo>
                    <a:pt x="53" y="2"/>
                  </a:lnTo>
                  <a:lnTo>
                    <a:pt x="51" y="0"/>
                  </a:lnTo>
                  <a:lnTo>
                    <a:pt x="45" y="0"/>
                  </a:lnTo>
                  <a:lnTo>
                    <a:pt x="39" y="2"/>
                  </a:lnTo>
                  <a:lnTo>
                    <a:pt x="33" y="2"/>
                  </a:lnTo>
                  <a:lnTo>
                    <a:pt x="27" y="4"/>
                  </a:lnTo>
                  <a:lnTo>
                    <a:pt x="21" y="6"/>
                  </a:lnTo>
                  <a:lnTo>
                    <a:pt x="15" y="6"/>
                  </a:lnTo>
                  <a:lnTo>
                    <a:pt x="8" y="8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06" name="Freeform 34"/>
            <p:cNvSpPr>
              <a:spLocks/>
            </p:cNvSpPr>
            <p:nvPr/>
          </p:nvSpPr>
          <p:spPr bwMode="auto">
            <a:xfrm>
              <a:off x="4146" y="2619"/>
              <a:ext cx="51" cy="27"/>
            </a:xfrm>
            <a:custGeom>
              <a:avLst/>
              <a:gdLst/>
              <a:ahLst/>
              <a:cxnLst>
                <a:cxn ang="0">
                  <a:pos x="0" y="27"/>
                </a:cxn>
                <a:cxn ang="0">
                  <a:pos x="2" y="27"/>
                </a:cxn>
                <a:cxn ang="0">
                  <a:pos x="7" y="23"/>
                </a:cxn>
                <a:cxn ang="0">
                  <a:pos x="13" y="21"/>
                </a:cxn>
                <a:cxn ang="0">
                  <a:pos x="21" y="19"/>
                </a:cxn>
                <a:cxn ang="0">
                  <a:pos x="27" y="17"/>
                </a:cxn>
                <a:cxn ang="0">
                  <a:pos x="33" y="15"/>
                </a:cxn>
                <a:cxn ang="0">
                  <a:pos x="41" y="12"/>
                </a:cxn>
                <a:cxn ang="0">
                  <a:pos x="51" y="2"/>
                </a:cxn>
                <a:cxn ang="0">
                  <a:pos x="47" y="0"/>
                </a:cxn>
                <a:cxn ang="0">
                  <a:pos x="39" y="8"/>
                </a:cxn>
                <a:cxn ang="0">
                  <a:pos x="33" y="10"/>
                </a:cxn>
                <a:cxn ang="0">
                  <a:pos x="25" y="12"/>
                </a:cxn>
                <a:cxn ang="0">
                  <a:pos x="19" y="15"/>
                </a:cxn>
                <a:cxn ang="0">
                  <a:pos x="13" y="17"/>
                </a:cxn>
                <a:cxn ang="0">
                  <a:pos x="7" y="19"/>
                </a:cxn>
                <a:cxn ang="0">
                  <a:pos x="0" y="23"/>
                </a:cxn>
                <a:cxn ang="0">
                  <a:pos x="0" y="27"/>
                </a:cxn>
                <a:cxn ang="0">
                  <a:pos x="2" y="27"/>
                </a:cxn>
                <a:cxn ang="0">
                  <a:pos x="0" y="27"/>
                </a:cxn>
              </a:cxnLst>
              <a:rect l="0" t="0" r="r" b="b"/>
              <a:pathLst>
                <a:path w="51" h="27">
                  <a:moveTo>
                    <a:pt x="0" y="27"/>
                  </a:moveTo>
                  <a:lnTo>
                    <a:pt x="2" y="27"/>
                  </a:lnTo>
                  <a:lnTo>
                    <a:pt x="7" y="23"/>
                  </a:lnTo>
                  <a:lnTo>
                    <a:pt x="13" y="21"/>
                  </a:lnTo>
                  <a:lnTo>
                    <a:pt x="21" y="19"/>
                  </a:lnTo>
                  <a:lnTo>
                    <a:pt x="27" y="17"/>
                  </a:lnTo>
                  <a:lnTo>
                    <a:pt x="33" y="15"/>
                  </a:lnTo>
                  <a:lnTo>
                    <a:pt x="41" y="12"/>
                  </a:lnTo>
                  <a:lnTo>
                    <a:pt x="51" y="2"/>
                  </a:lnTo>
                  <a:lnTo>
                    <a:pt x="47" y="0"/>
                  </a:lnTo>
                  <a:lnTo>
                    <a:pt x="39" y="8"/>
                  </a:lnTo>
                  <a:lnTo>
                    <a:pt x="33" y="10"/>
                  </a:lnTo>
                  <a:lnTo>
                    <a:pt x="25" y="12"/>
                  </a:lnTo>
                  <a:lnTo>
                    <a:pt x="19" y="15"/>
                  </a:lnTo>
                  <a:lnTo>
                    <a:pt x="13" y="17"/>
                  </a:lnTo>
                  <a:lnTo>
                    <a:pt x="7" y="19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2" y="2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07" name="Freeform 35"/>
            <p:cNvSpPr>
              <a:spLocks/>
            </p:cNvSpPr>
            <p:nvPr/>
          </p:nvSpPr>
          <p:spPr bwMode="auto">
            <a:xfrm>
              <a:off x="4055" y="2631"/>
              <a:ext cx="91" cy="19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2" y="5"/>
                </a:cxn>
                <a:cxn ang="0">
                  <a:pos x="6" y="7"/>
                </a:cxn>
                <a:cxn ang="0">
                  <a:pos x="12" y="9"/>
                </a:cxn>
                <a:cxn ang="0">
                  <a:pos x="16" y="11"/>
                </a:cxn>
                <a:cxn ang="0">
                  <a:pos x="22" y="13"/>
                </a:cxn>
                <a:cxn ang="0">
                  <a:pos x="28" y="15"/>
                </a:cxn>
                <a:cxn ang="0">
                  <a:pos x="38" y="15"/>
                </a:cxn>
                <a:cxn ang="0">
                  <a:pos x="46" y="17"/>
                </a:cxn>
                <a:cxn ang="0">
                  <a:pos x="51" y="17"/>
                </a:cxn>
                <a:cxn ang="0">
                  <a:pos x="57" y="19"/>
                </a:cxn>
                <a:cxn ang="0">
                  <a:pos x="63" y="19"/>
                </a:cxn>
                <a:cxn ang="0">
                  <a:pos x="69" y="17"/>
                </a:cxn>
                <a:cxn ang="0">
                  <a:pos x="79" y="17"/>
                </a:cxn>
                <a:cxn ang="0">
                  <a:pos x="87" y="15"/>
                </a:cxn>
                <a:cxn ang="0">
                  <a:pos x="91" y="15"/>
                </a:cxn>
                <a:cxn ang="0">
                  <a:pos x="91" y="11"/>
                </a:cxn>
                <a:cxn ang="0">
                  <a:pos x="85" y="13"/>
                </a:cxn>
                <a:cxn ang="0">
                  <a:pos x="75" y="13"/>
                </a:cxn>
                <a:cxn ang="0">
                  <a:pos x="69" y="15"/>
                </a:cxn>
                <a:cxn ang="0">
                  <a:pos x="51" y="15"/>
                </a:cxn>
                <a:cxn ang="0">
                  <a:pos x="46" y="13"/>
                </a:cxn>
                <a:cxn ang="0">
                  <a:pos x="40" y="13"/>
                </a:cxn>
                <a:cxn ang="0">
                  <a:pos x="34" y="11"/>
                </a:cxn>
                <a:cxn ang="0">
                  <a:pos x="28" y="11"/>
                </a:cxn>
                <a:cxn ang="0">
                  <a:pos x="24" y="9"/>
                </a:cxn>
                <a:cxn ang="0">
                  <a:pos x="18" y="7"/>
                </a:cxn>
                <a:cxn ang="0">
                  <a:pos x="12" y="5"/>
                </a:cxn>
                <a:cxn ang="0">
                  <a:pos x="8" y="3"/>
                </a:cxn>
                <a:cxn ang="0">
                  <a:pos x="4" y="0"/>
                </a:cxn>
                <a:cxn ang="0">
                  <a:pos x="4" y="3"/>
                </a:cxn>
                <a:cxn ang="0">
                  <a:pos x="0" y="3"/>
                </a:cxn>
                <a:cxn ang="0">
                  <a:pos x="2" y="5"/>
                </a:cxn>
                <a:cxn ang="0">
                  <a:pos x="0" y="3"/>
                </a:cxn>
              </a:cxnLst>
              <a:rect l="0" t="0" r="r" b="b"/>
              <a:pathLst>
                <a:path w="91" h="19">
                  <a:moveTo>
                    <a:pt x="0" y="3"/>
                  </a:moveTo>
                  <a:lnTo>
                    <a:pt x="2" y="5"/>
                  </a:lnTo>
                  <a:lnTo>
                    <a:pt x="6" y="7"/>
                  </a:lnTo>
                  <a:lnTo>
                    <a:pt x="12" y="9"/>
                  </a:lnTo>
                  <a:lnTo>
                    <a:pt x="16" y="11"/>
                  </a:lnTo>
                  <a:lnTo>
                    <a:pt x="22" y="13"/>
                  </a:lnTo>
                  <a:lnTo>
                    <a:pt x="28" y="15"/>
                  </a:lnTo>
                  <a:lnTo>
                    <a:pt x="38" y="15"/>
                  </a:lnTo>
                  <a:lnTo>
                    <a:pt x="46" y="17"/>
                  </a:lnTo>
                  <a:lnTo>
                    <a:pt x="51" y="17"/>
                  </a:lnTo>
                  <a:lnTo>
                    <a:pt x="57" y="19"/>
                  </a:lnTo>
                  <a:lnTo>
                    <a:pt x="63" y="19"/>
                  </a:lnTo>
                  <a:lnTo>
                    <a:pt x="69" y="17"/>
                  </a:lnTo>
                  <a:lnTo>
                    <a:pt x="79" y="17"/>
                  </a:lnTo>
                  <a:lnTo>
                    <a:pt x="87" y="15"/>
                  </a:lnTo>
                  <a:lnTo>
                    <a:pt x="91" y="15"/>
                  </a:lnTo>
                  <a:lnTo>
                    <a:pt x="91" y="11"/>
                  </a:lnTo>
                  <a:lnTo>
                    <a:pt x="85" y="13"/>
                  </a:lnTo>
                  <a:lnTo>
                    <a:pt x="75" y="13"/>
                  </a:lnTo>
                  <a:lnTo>
                    <a:pt x="69" y="15"/>
                  </a:lnTo>
                  <a:lnTo>
                    <a:pt x="51" y="15"/>
                  </a:lnTo>
                  <a:lnTo>
                    <a:pt x="46" y="13"/>
                  </a:lnTo>
                  <a:lnTo>
                    <a:pt x="40" y="13"/>
                  </a:lnTo>
                  <a:lnTo>
                    <a:pt x="34" y="11"/>
                  </a:lnTo>
                  <a:lnTo>
                    <a:pt x="28" y="11"/>
                  </a:lnTo>
                  <a:lnTo>
                    <a:pt x="24" y="9"/>
                  </a:lnTo>
                  <a:lnTo>
                    <a:pt x="18" y="7"/>
                  </a:lnTo>
                  <a:lnTo>
                    <a:pt x="12" y="5"/>
                  </a:lnTo>
                  <a:lnTo>
                    <a:pt x="8" y="3"/>
                  </a:lnTo>
                  <a:lnTo>
                    <a:pt x="4" y="0"/>
                  </a:lnTo>
                  <a:lnTo>
                    <a:pt x="4" y="3"/>
                  </a:lnTo>
                  <a:lnTo>
                    <a:pt x="0" y="3"/>
                  </a:lnTo>
                  <a:lnTo>
                    <a:pt x="2" y="5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08" name="Freeform 36"/>
            <p:cNvSpPr>
              <a:spLocks/>
            </p:cNvSpPr>
            <p:nvPr/>
          </p:nvSpPr>
          <p:spPr bwMode="auto">
            <a:xfrm>
              <a:off x="4053" y="2568"/>
              <a:ext cx="6" cy="6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17"/>
                </a:cxn>
                <a:cxn ang="0">
                  <a:pos x="2" y="66"/>
                </a:cxn>
                <a:cxn ang="0">
                  <a:pos x="6" y="66"/>
                </a:cxn>
                <a:cxn ang="0">
                  <a:pos x="6" y="33"/>
                </a:cxn>
                <a:cxn ang="0">
                  <a:pos x="4" y="17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0" y="0"/>
                </a:cxn>
              </a:cxnLst>
              <a:rect l="0" t="0" r="r" b="b"/>
              <a:pathLst>
                <a:path w="6" h="66">
                  <a:moveTo>
                    <a:pt x="0" y="0"/>
                  </a:moveTo>
                  <a:lnTo>
                    <a:pt x="2" y="17"/>
                  </a:lnTo>
                  <a:lnTo>
                    <a:pt x="2" y="66"/>
                  </a:lnTo>
                  <a:lnTo>
                    <a:pt x="6" y="66"/>
                  </a:lnTo>
                  <a:lnTo>
                    <a:pt x="6" y="33"/>
                  </a:lnTo>
                  <a:lnTo>
                    <a:pt x="4" y="17"/>
                  </a:lnTo>
                  <a:lnTo>
                    <a:pt x="4" y="0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09" name="Freeform 37"/>
            <p:cNvSpPr>
              <a:spLocks/>
            </p:cNvSpPr>
            <p:nvPr/>
          </p:nvSpPr>
          <p:spPr bwMode="auto">
            <a:xfrm>
              <a:off x="4053" y="2548"/>
              <a:ext cx="51" cy="22"/>
            </a:xfrm>
            <a:custGeom>
              <a:avLst/>
              <a:gdLst/>
              <a:ahLst/>
              <a:cxnLst>
                <a:cxn ang="0">
                  <a:pos x="44" y="4"/>
                </a:cxn>
                <a:cxn ang="0">
                  <a:pos x="46" y="0"/>
                </a:cxn>
                <a:cxn ang="0">
                  <a:pos x="40" y="2"/>
                </a:cxn>
                <a:cxn ang="0">
                  <a:pos x="34" y="4"/>
                </a:cxn>
                <a:cxn ang="0">
                  <a:pos x="28" y="6"/>
                </a:cxn>
                <a:cxn ang="0">
                  <a:pos x="22" y="8"/>
                </a:cxn>
                <a:cxn ang="0">
                  <a:pos x="16" y="10"/>
                </a:cxn>
                <a:cxn ang="0">
                  <a:pos x="12" y="12"/>
                </a:cxn>
                <a:cxn ang="0">
                  <a:pos x="6" y="16"/>
                </a:cxn>
                <a:cxn ang="0">
                  <a:pos x="0" y="20"/>
                </a:cxn>
                <a:cxn ang="0">
                  <a:pos x="4" y="22"/>
                </a:cxn>
                <a:cxn ang="0">
                  <a:pos x="8" y="18"/>
                </a:cxn>
                <a:cxn ang="0">
                  <a:pos x="14" y="16"/>
                </a:cxn>
                <a:cxn ang="0">
                  <a:pos x="18" y="14"/>
                </a:cxn>
                <a:cxn ang="0">
                  <a:pos x="24" y="12"/>
                </a:cxn>
                <a:cxn ang="0">
                  <a:pos x="30" y="10"/>
                </a:cxn>
                <a:cxn ang="0">
                  <a:pos x="36" y="8"/>
                </a:cxn>
                <a:cxn ang="0">
                  <a:pos x="40" y="6"/>
                </a:cxn>
                <a:cxn ang="0">
                  <a:pos x="46" y="4"/>
                </a:cxn>
                <a:cxn ang="0">
                  <a:pos x="48" y="2"/>
                </a:cxn>
                <a:cxn ang="0">
                  <a:pos x="46" y="4"/>
                </a:cxn>
                <a:cxn ang="0">
                  <a:pos x="51" y="4"/>
                </a:cxn>
                <a:cxn ang="0">
                  <a:pos x="48" y="2"/>
                </a:cxn>
                <a:cxn ang="0">
                  <a:pos x="44" y="4"/>
                </a:cxn>
              </a:cxnLst>
              <a:rect l="0" t="0" r="r" b="b"/>
              <a:pathLst>
                <a:path w="51" h="22">
                  <a:moveTo>
                    <a:pt x="44" y="4"/>
                  </a:moveTo>
                  <a:lnTo>
                    <a:pt x="46" y="0"/>
                  </a:lnTo>
                  <a:lnTo>
                    <a:pt x="40" y="2"/>
                  </a:lnTo>
                  <a:lnTo>
                    <a:pt x="34" y="4"/>
                  </a:lnTo>
                  <a:lnTo>
                    <a:pt x="28" y="6"/>
                  </a:lnTo>
                  <a:lnTo>
                    <a:pt x="22" y="8"/>
                  </a:lnTo>
                  <a:lnTo>
                    <a:pt x="16" y="10"/>
                  </a:lnTo>
                  <a:lnTo>
                    <a:pt x="12" y="12"/>
                  </a:lnTo>
                  <a:lnTo>
                    <a:pt x="6" y="16"/>
                  </a:lnTo>
                  <a:lnTo>
                    <a:pt x="0" y="20"/>
                  </a:lnTo>
                  <a:lnTo>
                    <a:pt x="4" y="22"/>
                  </a:lnTo>
                  <a:lnTo>
                    <a:pt x="8" y="18"/>
                  </a:lnTo>
                  <a:lnTo>
                    <a:pt x="14" y="16"/>
                  </a:lnTo>
                  <a:lnTo>
                    <a:pt x="18" y="14"/>
                  </a:lnTo>
                  <a:lnTo>
                    <a:pt x="24" y="12"/>
                  </a:lnTo>
                  <a:lnTo>
                    <a:pt x="30" y="10"/>
                  </a:lnTo>
                  <a:lnTo>
                    <a:pt x="36" y="8"/>
                  </a:lnTo>
                  <a:lnTo>
                    <a:pt x="40" y="6"/>
                  </a:lnTo>
                  <a:lnTo>
                    <a:pt x="46" y="4"/>
                  </a:lnTo>
                  <a:lnTo>
                    <a:pt x="48" y="2"/>
                  </a:lnTo>
                  <a:lnTo>
                    <a:pt x="46" y="4"/>
                  </a:lnTo>
                  <a:lnTo>
                    <a:pt x="51" y="4"/>
                  </a:lnTo>
                  <a:lnTo>
                    <a:pt x="48" y="2"/>
                  </a:lnTo>
                  <a:lnTo>
                    <a:pt x="44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10" name="Freeform 38"/>
            <p:cNvSpPr>
              <a:spLocks/>
            </p:cNvSpPr>
            <p:nvPr/>
          </p:nvSpPr>
          <p:spPr bwMode="auto">
            <a:xfrm>
              <a:off x="4087" y="2544"/>
              <a:ext cx="14" cy="8"/>
            </a:xfrm>
            <a:custGeom>
              <a:avLst/>
              <a:gdLst/>
              <a:ahLst/>
              <a:cxnLst>
                <a:cxn ang="0">
                  <a:pos x="2" y="6"/>
                </a:cxn>
                <a:cxn ang="0">
                  <a:pos x="10" y="6"/>
                </a:cxn>
                <a:cxn ang="0">
                  <a:pos x="10" y="8"/>
                </a:cxn>
                <a:cxn ang="0">
                  <a:pos x="14" y="6"/>
                </a:cxn>
                <a:cxn ang="0">
                  <a:pos x="10" y="2"/>
                </a:cxn>
                <a:cxn ang="0">
                  <a:pos x="4" y="2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2" y="6"/>
                </a:cxn>
              </a:cxnLst>
              <a:rect l="0" t="0" r="r" b="b"/>
              <a:pathLst>
                <a:path w="14" h="8">
                  <a:moveTo>
                    <a:pt x="2" y="6"/>
                  </a:moveTo>
                  <a:lnTo>
                    <a:pt x="10" y="6"/>
                  </a:lnTo>
                  <a:lnTo>
                    <a:pt x="10" y="8"/>
                  </a:lnTo>
                  <a:lnTo>
                    <a:pt x="14" y="6"/>
                  </a:lnTo>
                  <a:lnTo>
                    <a:pt x="10" y="2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11" name="Freeform 39"/>
            <p:cNvSpPr>
              <a:spLocks/>
            </p:cNvSpPr>
            <p:nvPr/>
          </p:nvSpPr>
          <p:spPr bwMode="auto">
            <a:xfrm>
              <a:off x="4069" y="2544"/>
              <a:ext cx="20" cy="8"/>
            </a:xfrm>
            <a:custGeom>
              <a:avLst/>
              <a:gdLst/>
              <a:ahLst/>
              <a:cxnLst>
                <a:cxn ang="0">
                  <a:pos x="2" y="8"/>
                </a:cxn>
                <a:cxn ang="0">
                  <a:pos x="4" y="8"/>
                </a:cxn>
                <a:cxn ang="0">
                  <a:pos x="4" y="6"/>
                </a:cxn>
                <a:cxn ang="0">
                  <a:pos x="20" y="6"/>
                </a:cxn>
                <a:cxn ang="0">
                  <a:pos x="18" y="2"/>
                </a:cxn>
                <a:cxn ang="0">
                  <a:pos x="12" y="2"/>
                </a:cxn>
                <a:cxn ang="0">
                  <a:pos x="10" y="0"/>
                </a:cxn>
                <a:cxn ang="0">
                  <a:pos x="8" y="2"/>
                </a:cxn>
                <a:cxn ang="0">
                  <a:pos x="4" y="2"/>
                </a:cxn>
                <a:cxn ang="0">
                  <a:pos x="0" y="6"/>
                </a:cxn>
                <a:cxn ang="0">
                  <a:pos x="2" y="4"/>
                </a:cxn>
                <a:cxn ang="0">
                  <a:pos x="2" y="8"/>
                </a:cxn>
                <a:cxn ang="0">
                  <a:pos x="4" y="8"/>
                </a:cxn>
                <a:cxn ang="0">
                  <a:pos x="2" y="8"/>
                </a:cxn>
              </a:cxnLst>
              <a:rect l="0" t="0" r="r" b="b"/>
              <a:pathLst>
                <a:path w="20" h="8">
                  <a:moveTo>
                    <a:pt x="2" y="8"/>
                  </a:moveTo>
                  <a:lnTo>
                    <a:pt x="4" y="8"/>
                  </a:lnTo>
                  <a:lnTo>
                    <a:pt x="4" y="6"/>
                  </a:lnTo>
                  <a:lnTo>
                    <a:pt x="20" y="6"/>
                  </a:lnTo>
                  <a:lnTo>
                    <a:pt x="18" y="2"/>
                  </a:lnTo>
                  <a:lnTo>
                    <a:pt x="12" y="2"/>
                  </a:lnTo>
                  <a:lnTo>
                    <a:pt x="10" y="0"/>
                  </a:lnTo>
                  <a:lnTo>
                    <a:pt x="8" y="2"/>
                  </a:lnTo>
                  <a:lnTo>
                    <a:pt x="4" y="2"/>
                  </a:lnTo>
                  <a:lnTo>
                    <a:pt x="0" y="6"/>
                  </a:lnTo>
                  <a:lnTo>
                    <a:pt x="2" y="4"/>
                  </a:lnTo>
                  <a:lnTo>
                    <a:pt x="2" y="8"/>
                  </a:lnTo>
                  <a:lnTo>
                    <a:pt x="4" y="8"/>
                  </a:lnTo>
                  <a:lnTo>
                    <a:pt x="2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12" name="Freeform 40"/>
            <p:cNvSpPr>
              <a:spLocks/>
            </p:cNvSpPr>
            <p:nvPr/>
          </p:nvSpPr>
          <p:spPr bwMode="auto">
            <a:xfrm>
              <a:off x="3989" y="2548"/>
              <a:ext cx="82" cy="18"/>
            </a:xfrm>
            <a:custGeom>
              <a:avLst/>
              <a:gdLst/>
              <a:ahLst/>
              <a:cxnLst>
                <a:cxn ang="0">
                  <a:pos x="6" y="16"/>
                </a:cxn>
                <a:cxn ang="0">
                  <a:pos x="4" y="18"/>
                </a:cxn>
                <a:cxn ang="0">
                  <a:pos x="10" y="16"/>
                </a:cxn>
                <a:cxn ang="0">
                  <a:pos x="15" y="14"/>
                </a:cxn>
                <a:cxn ang="0">
                  <a:pos x="19" y="14"/>
                </a:cxn>
                <a:cxn ang="0">
                  <a:pos x="23" y="12"/>
                </a:cxn>
                <a:cxn ang="0">
                  <a:pos x="29" y="12"/>
                </a:cxn>
                <a:cxn ang="0">
                  <a:pos x="33" y="10"/>
                </a:cxn>
                <a:cxn ang="0">
                  <a:pos x="37" y="10"/>
                </a:cxn>
                <a:cxn ang="0">
                  <a:pos x="43" y="8"/>
                </a:cxn>
                <a:cxn ang="0">
                  <a:pos x="61" y="8"/>
                </a:cxn>
                <a:cxn ang="0">
                  <a:pos x="68" y="6"/>
                </a:cxn>
                <a:cxn ang="0">
                  <a:pos x="78" y="6"/>
                </a:cxn>
                <a:cxn ang="0">
                  <a:pos x="82" y="4"/>
                </a:cxn>
                <a:cxn ang="0">
                  <a:pos x="82" y="0"/>
                </a:cxn>
                <a:cxn ang="0">
                  <a:pos x="78" y="2"/>
                </a:cxn>
                <a:cxn ang="0">
                  <a:pos x="68" y="2"/>
                </a:cxn>
                <a:cxn ang="0">
                  <a:pos x="61" y="4"/>
                </a:cxn>
                <a:cxn ang="0">
                  <a:pos x="47" y="4"/>
                </a:cxn>
                <a:cxn ang="0">
                  <a:pos x="43" y="6"/>
                </a:cxn>
                <a:cxn ang="0">
                  <a:pos x="33" y="6"/>
                </a:cxn>
                <a:cxn ang="0">
                  <a:pos x="27" y="8"/>
                </a:cxn>
                <a:cxn ang="0">
                  <a:pos x="23" y="8"/>
                </a:cxn>
                <a:cxn ang="0">
                  <a:pos x="19" y="10"/>
                </a:cxn>
                <a:cxn ang="0">
                  <a:pos x="13" y="10"/>
                </a:cxn>
                <a:cxn ang="0">
                  <a:pos x="8" y="12"/>
                </a:cxn>
                <a:cxn ang="0">
                  <a:pos x="4" y="14"/>
                </a:cxn>
                <a:cxn ang="0">
                  <a:pos x="2" y="18"/>
                </a:cxn>
                <a:cxn ang="0">
                  <a:pos x="4" y="14"/>
                </a:cxn>
                <a:cxn ang="0">
                  <a:pos x="0" y="16"/>
                </a:cxn>
                <a:cxn ang="0">
                  <a:pos x="2" y="18"/>
                </a:cxn>
                <a:cxn ang="0">
                  <a:pos x="6" y="16"/>
                </a:cxn>
              </a:cxnLst>
              <a:rect l="0" t="0" r="r" b="b"/>
              <a:pathLst>
                <a:path w="82" h="18">
                  <a:moveTo>
                    <a:pt x="6" y="16"/>
                  </a:moveTo>
                  <a:lnTo>
                    <a:pt x="4" y="18"/>
                  </a:lnTo>
                  <a:lnTo>
                    <a:pt x="10" y="16"/>
                  </a:lnTo>
                  <a:lnTo>
                    <a:pt x="15" y="14"/>
                  </a:lnTo>
                  <a:lnTo>
                    <a:pt x="19" y="14"/>
                  </a:lnTo>
                  <a:lnTo>
                    <a:pt x="23" y="12"/>
                  </a:lnTo>
                  <a:lnTo>
                    <a:pt x="29" y="12"/>
                  </a:lnTo>
                  <a:lnTo>
                    <a:pt x="33" y="10"/>
                  </a:lnTo>
                  <a:lnTo>
                    <a:pt x="37" y="10"/>
                  </a:lnTo>
                  <a:lnTo>
                    <a:pt x="43" y="8"/>
                  </a:lnTo>
                  <a:lnTo>
                    <a:pt x="61" y="8"/>
                  </a:lnTo>
                  <a:lnTo>
                    <a:pt x="68" y="6"/>
                  </a:lnTo>
                  <a:lnTo>
                    <a:pt x="78" y="6"/>
                  </a:lnTo>
                  <a:lnTo>
                    <a:pt x="82" y="4"/>
                  </a:lnTo>
                  <a:lnTo>
                    <a:pt x="82" y="0"/>
                  </a:lnTo>
                  <a:lnTo>
                    <a:pt x="78" y="2"/>
                  </a:lnTo>
                  <a:lnTo>
                    <a:pt x="68" y="2"/>
                  </a:lnTo>
                  <a:lnTo>
                    <a:pt x="61" y="4"/>
                  </a:lnTo>
                  <a:lnTo>
                    <a:pt x="47" y="4"/>
                  </a:lnTo>
                  <a:lnTo>
                    <a:pt x="43" y="6"/>
                  </a:lnTo>
                  <a:lnTo>
                    <a:pt x="33" y="6"/>
                  </a:lnTo>
                  <a:lnTo>
                    <a:pt x="27" y="8"/>
                  </a:lnTo>
                  <a:lnTo>
                    <a:pt x="23" y="8"/>
                  </a:lnTo>
                  <a:lnTo>
                    <a:pt x="19" y="10"/>
                  </a:lnTo>
                  <a:lnTo>
                    <a:pt x="13" y="10"/>
                  </a:lnTo>
                  <a:lnTo>
                    <a:pt x="8" y="12"/>
                  </a:lnTo>
                  <a:lnTo>
                    <a:pt x="4" y="14"/>
                  </a:lnTo>
                  <a:lnTo>
                    <a:pt x="2" y="18"/>
                  </a:lnTo>
                  <a:lnTo>
                    <a:pt x="4" y="14"/>
                  </a:lnTo>
                  <a:lnTo>
                    <a:pt x="0" y="16"/>
                  </a:lnTo>
                  <a:lnTo>
                    <a:pt x="2" y="18"/>
                  </a:lnTo>
                  <a:lnTo>
                    <a:pt x="6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13" name="Freeform 41"/>
            <p:cNvSpPr>
              <a:spLocks/>
            </p:cNvSpPr>
            <p:nvPr/>
          </p:nvSpPr>
          <p:spPr bwMode="auto">
            <a:xfrm>
              <a:off x="3991" y="2564"/>
              <a:ext cx="19" cy="18"/>
            </a:xfrm>
            <a:custGeom>
              <a:avLst/>
              <a:gdLst/>
              <a:ahLst/>
              <a:cxnLst>
                <a:cxn ang="0">
                  <a:pos x="19" y="18"/>
                </a:cxn>
                <a:cxn ang="0">
                  <a:pos x="17" y="14"/>
                </a:cxn>
                <a:cxn ang="0">
                  <a:pos x="17" y="12"/>
                </a:cxn>
                <a:cxn ang="0">
                  <a:pos x="15" y="10"/>
                </a:cxn>
                <a:cxn ang="0">
                  <a:pos x="11" y="8"/>
                </a:cxn>
                <a:cxn ang="0">
                  <a:pos x="6" y="4"/>
                </a:cxn>
                <a:cxn ang="0">
                  <a:pos x="6" y="2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13" y="14"/>
                </a:cxn>
                <a:cxn ang="0">
                  <a:pos x="13" y="16"/>
                </a:cxn>
                <a:cxn ang="0">
                  <a:pos x="15" y="18"/>
                </a:cxn>
                <a:cxn ang="0">
                  <a:pos x="15" y="16"/>
                </a:cxn>
                <a:cxn ang="0">
                  <a:pos x="19" y="18"/>
                </a:cxn>
              </a:cxnLst>
              <a:rect l="0" t="0" r="r" b="b"/>
              <a:pathLst>
                <a:path w="19" h="18">
                  <a:moveTo>
                    <a:pt x="19" y="18"/>
                  </a:moveTo>
                  <a:lnTo>
                    <a:pt x="17" y="14"/>
                  </a:lnTo>
                  <a:lnTo>
                    <a:pt x="17" y="12"/>
                  </a:lnTo>
                  <a:lnTo>
                    <a:pt x="15" y="10"/>
                  </a:lnTo>
                  <a:lnTo>
                    <a:pt x="11" y="8"/>
                  </a:lnTo>
                  <a:lnTo>
                    <a:pt x="6" y="4"/>
                  </a:lnTo>
                  <a:lnTo>
                    <a:pt x="6" y="2"/>
                  </a:lnTo>
                  <a:lnTo>
                    <a:pt x="4" y="0"/>
                  </a:lnTo>
                  <a:lnTo>
                    <a:pt x="0" y="2"/>
                  </a:lnTo>
                  <a:lnTo>
                    <a:pt x="13" y="14"/>
                  </a:lnTo>
                  <a:lnTo>
                    <a:pt x="13" y="16"/>
                  </a:lnTo>
                  <a:lnTo>
                    <a:pt x="15" y="18"/>
                  </a:lnTo>
                  <a:lnTo>
                    <a:pt x="15" y="16"/>
                  </a:lnTo>
                  <a:lnTo>
                    <a:pt x="19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14" name="Freeform 42"/>
            <p:cNvSpPr>
              <a:spLocks/>
            </p:cNvSpPr>
            <p:nvPr/>
          </p:nvSpPr>
          <p:spPr bwMode="auto">
            <a:xfrm>
              <a:off x="3965" y="2580"/>
              <a:ext cx="45" cy="25"/>
            </a:xfrm>
            <a:custGeom>
              <a:avLst/>
              <a:gdLst/>
              <a:ahLst/>
              <a:cxnLst>
                <a:cxn ang="0">
                  <a:pos x="2" y="25"/>
                </a:cxn>
                <a:cxn ang="0">
                  <a:pos x="4" y="25"/>
                </a:cxn>
                <a:cxn ang="0">
                  <a:pos x="6" y="21"/>
                </a:cxn>
                <a:cxn ang="0">
                  <a:pos x="10" y="19"/>
                </a:cxn>
                <a:cxn ang="0">
                  <a:pos x="16" y="17"/>
                </a:cxn>
                <a:cxn ang="0">
                  <a:pos x="22" y="15"/>
                </a:cxn>
                <a:cxn ang="0">
                  <a:pos x="28" y="15"/>
                </a:cxn>
                <a:cxn ang="0">
                  <a:pos x="34" y="13"/>
                </a:cxn>
                <a:cxn ang="0">
                  <a:pos x="41" y="9"/>
                </a:cxn>
                <a:cxn ang="0">
                  <a:pos x="45" y="2"/>
                </a:cxn>
                <a:cxn ang="0">
                  <a:pos x="41" y="0"/>
                </a:cxn>
                <a:cxn ang="0">
                  <a:pos x="37" y="7"/>
                </a:cxn>
                <a:cxn ang="0">
                  <a:pos x="32" y="9"/>
                </a:cxn>
                <a:cxn ang="0">
                  <a:pos x="28" y="11"/>
                </a:cxn>
                <a:cxn ang="0">
                  <a:pos x="22" y="11"/>
                </a:cxn>
                <a:cxn ang="0">
                  <a:pos x="14" y="13"/>
                </a:cxn>
                <a:cxn ang="0">
                  <a:pos x="10" y="15"/>
                </a:cxn>
                <a:cxn ang="0">
                  <a:pos x="4" y="17"/>
                </a:cxn>
                <a:cxn ang="0">
                  <a:pos x="0" y="23"/>
                </a:cxn>
                <a:cxn ang="0">
                  <a:pos x="2" y="21"/>
                </a:cxn>
                <a:cxn ang="0">
                  <a:pos x="2" y="25"/>
                </a:cxn>
                <a:cxn ang="0">
                  <a:pos x="4" y="25"/>
                </a:cxn>
                <a:cxn ang="0">
                  <a:pos x="2" y="25"/>
                </a:cxn>
              </a:cxnLst>
              <a:rect l="0" t="0" r="r" b="b"/>
              <a:pathLst>
                <a:path w="45" h="25">
                  <a:moveTo>
                    <a:pt x="2" y="25"/>
                  </a:moveTo>
                  <a:lnTo>
                    <a:pt x="4" y="25"/>
                  </a:lnTo>
                  <a:lnTo>
                    <a:pt x="6" y="21"/>
                  </a:lnTo>
                  <a:lnTo>
                    <a:pt x="10" y="19"/>
                  </a:lnTo>
                  <a:lnTo>
                    <a:pt x="16" y="17"/>
                  </a:lnTo>
                  <a:lnTo>
                    <a:pt x="22" y="15"/>
                  </a:lnTo>
                  <a:lnTo>
                    <a:pt x="28" y="15"/>
                  </a:lnTo>
                  <a:lnTo>
                    <a:pt x="34" y="13"/>
                  </a:lnTo>
                  <a:lnTo>
                    <a:pt x="41" y="9"/>
                  </a:lnTo>
                  <a:lnTo>
                    <a:pt x="45" y="2"/>
                  </a:lnTo>
                  <a:lnTo>
                    <a:pt x="41" y="0"/>
                  </a:lnTo>
                  <a:lnTo>
                    <a:pt x="37" y="7"/>
                  </a:lnTo>
                  <a:lnTo>
                    <a:pt x="32" y="9"/>
                  </a:lnTo>
                  <a:lnTo>
                    <a:pt x="28" y="11"/>
                  </a:lnTo>
                  <a:lnTo>
                    <a:pt x="22" y="11"/>
                  </a:lnTo>
                  <a:lnTo>
                    <a:pt x="14" y="13"/>
                  </a:lnTo>
                  <a:lnTo>
                    <a:pt x="10" y="15"/>
                  </a:lnTo>
                  <a:lnTo>
                    <a:pt x="4" y="17"/>
                  </a:lnTo>
                  <a:lnTo>
                    <a:pt x="0" y="23"/>
                  </a:lnTo>
                  <a:lnTo>
                    <a:pt x="2" y="21"/>
                  </a:lnTo>
                  <a:lnTo>
                    <a:pt x="2" y="25"/>
                  </a:lnTo>
                  <a:lnTo>
                    <a:pt x="4" y="25"/>
                  </a:lnTo>
                  <a:lnTo>
                    <a:pt x="2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15" name="Freeform 43"/>
            <p:cNvSpPr>
              <a:spLocks/>
            </p:cNvSpPr>
            <p:nvPr/>
          </p:nvSpPr>
          <p:spPr bwMode="auto">
            <a:xfrm>
              <a:off x="3912" y="2601"/>
              <a:ext cx="55" cy="18"/>
            </a:xfrm>
            <a:custGeom>
              <a:avLst/>
              <a:gdLst/>
              <a:ahLst/>
              <a:cxnLst>
                <a:cxn ang="0">
                  <a:pos x="4" y="16"/>
                </a:cxn>
                <a:cxn ang="0">
                  <a:pos x="2" y="18"/>
                </a:cxn>
                <a:cxn ang="0">
                  <a:pos x="6" y="16"/>
                </a:cxn>
                <a:cxn ang="0">
                  <a:pos x="8" y="16"/>
                </a:cxn>
                <a:cxn ang="0">
                  <a:pos x="12" y="14"/>
                </a:cxn>
                <a:cxn ang="0">
                  <a:pos x="18" y="14"/>
                </a:cxn>
                <a:cxn ang="0">
                  <a:pos x="22" y="12"/>
                </a:cxn>
                <a:cxn ang="0">
                  <a:pos x="28" y="12"/>
                </a:cxn>
                <a:cxn ang="0">
                  <a:pos x="32" y="10"/>
                </a:cxn>
                <a:cxn ang="0">
                  <a:pos x="43" y="10"/>
                </a:cxn>
                <a:cxn ang="0">
                  <a:pos x="45" y="8"/>
                </a:cxn>
                <a:cxn ang="0">
                  <a:pos x="49" y="6"/>
                </a:cxn>
                <a:cxn ang="0">
                  <a:pos x="53" y="6"/>
                </a:cxn>
                <a:cxn ang="0">
                  <a:pos x="55" y="4"/>
                </a:cxn>
                <a:cxn ang="0">
                  <a:pos x="55" y="0"/>
                </a:cxn>
                <a:cxn ang="0">
                  <a:pos x="51" y="2"/>
                </a:cxn>
                <a:cxn ang="0">
                  <a:pos x="49" y="2"/>
                </a:cxn>
                <a:cxn ang="0">
                  <a:pos x="45" y="4"/>
                </a:cxn>
                <a:cxn ang="0">
                  <a:pos x="41" y="4"/>
                </a:cxn>
                <a:cxn ang="0">
                  <a:pos x="39" y="6"/>
                </a:cxn>
                <a:cxn ang="0">
                  <a:pos x="32" y="6"/>
                </a:cxn>
                <a:cxn ang="0">
                  <a:pos x="28" y="8"/>
                </a:cxn>
                <a:cxn ang="0">
                  <a:pos x="24" y="8"/>
                </a:cxn>
                <a:cxn ang="0">
                  <a:pos x="20" y="10"/>
                </a:cxn>
                <a:cxn ang="0">
                  <a:pos x="12" y="10"/>
                </a:cxn>
                <a:cxn ang="0">
                  <a:pos x="8" y="12"/>
                </a:cxn>
                <a:cxn ang="0">
                  <a:pos x="6" y="12"/>
                </a:cxn>
                <a:cxn ang="0">
                  <a:pos x="2" y="14"/>
                </a:cxn>
                <a:cxn ang="0">
                  <a:pos x="0" y="14"/>
                </a:cxn>
                <a:cxn ang="0">
                  <a:pos x="2" y="14"/>
                </a:cxn>
                <a:cxn ang="0">
                  <a:pos x="0" y="14"/>
                </a:cxn>
                <a:cxn ang="0">
                  <a:pos x="4" y="16"/>
                </a:cxn>
              </a:cxnLst>
              <a:rect l="0" t="0" r="r" b="b"/>
              <a:pathLst>
                <a:path w="55" h="18">
                  <a:moveTo>
                    <a:pt x="4" y="16"/>
                  </a:moveTo>
                  <a:lnTo>
                    <a:pt x="2" y="18"/>
                  </a:lnTo>
                  <a:lnTo>
                    <a:pt x="6" y="16"/>
                  </a:lnTo>
                  <a:lnTo>
                    <a:pt x="8" y="16"/>
                  </a:lnTo>
                  <a:lnTo>
                    <a:pt x="12" y="14"/>
                  </a:lnTo>
                  <a:lnTo>
                    <a:pt x="18" y="14"/>
                  </a:lnTo>
                  <a:lnTo>
                    <a:pt x="22" y="12"/>
                  </a:lnTo>
                  <a:lnTo>
                    <a:pt x="28" y="12"/>
                  </a:lnTo>
                  <a:lnTo>
                    <a:pt x="32" y="10"/>
                  </a:lnTo>
                  <a:lnTo>
                    <a:pt x="43" y="10"/>
                  </a:lnTo>
                  <a:lnTo>
                    <a:pt x="45" y="8"/>
                  </a:lnTo>
                  <a:lnTo>
                    <a:pt x="49" y="6"/>
                  </a:lnTo>
                  <a:lnTo>
                    <a:pt x="53" y="6"/>
                  </a:lnTo>
                  <a:lnTo>
                    <a:pt x="55" y="4"/>
                  </a:lnTo>
                  <a:lnTo>
                    <a:pt x="55" y="0"/>
                  </a:lnTo>
                  <a:lnTo>
                    <a:pt x="51" y="2"/>
                  </a:lnTo>
                  <a:lnTo>
                    <a:pt x="49" y="2"/>
                  </a:lnTo>
                  <a:lnTo>
                    <a:pt x="45" y="4"/>
                  </a:lnTo>
                  <a:lnTo>
                    <a:pt x="41" y="4"/>
                  </a:lnTo>
                  <a:lnTo>
                    <a:pt x="39" y="6"/>
                  </a:lnTo>
                  <a:lnTo>
                    <a:pt x="32" y="6"/>
                  </a:lnTo>
                  <a:lnTo>
                    <a:pt x="28" y="8"/>
                  </a:lnTo>
                  <a:lnTo>
                    <a:pt x="24" y="8"/>
                  </a:lnTo>
                  <a:lnTo>
                    <a:pt x="20" y="10"/>
                  </a:lnTo>
                  <a:lnTo>
                    <a:pt x="12" y="10"/>
                  </a:lnTo>
                  <a:lnTo>
                    <a:pt x="8" y="12"/>
                  </a:lnTo>
                  <a:lnTo>
                    <a:pt x="6" y="12"/>
                  </a:lnTo>
                  <a:lnTo>
                    <a:pt x="2" y="14"/>
                  </a:lnTo>
                  <a:lnTo>
                    <a:pt x="0" y="14"/>
                  </a:lnTo>
                  <a:lnTo>
                    <a:pt x="2" y="14"/>
                  </a:lnTo>
                  <a:lnTo>
                    <a:pt x="0" y="14"/>
                  </a:lnTo>
                  <a:lnTo>
                    <a:pt x="4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16" name="Freeform 44"/>
            <p:cNvSpPr>
              <a:spLocks/>
            </p:cNvSpPr>
            <p:nvPr/>
          </p:nvSpPr>
          <p:spPr bwMode="auto">
            <a:xfrm>
              <a:off x="3853" y="2615"/>
              <a:ext cx="63" cy="21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4" y="19"/>
                </a:cxn>
                <a:cxn ang="0">
                  <a:pos x="30" y="19"/>
                </a:cxn>
                <a:cxn ang="0">
                  <a:pos x="34" y="16"/>
                </a:cxn>
                <a:cxn ang="0">
                  <a:pos x="42" y="16"/>
                </a:cxn>
                <a:cxn ang="0">
                  <a:pos x="44" y="14"/>
                </a:cxn>
                <a:cxn ang="0">
                  <a:pos x="49" y="12"/>
                </a:cxn>
                <a:cxn ang="0">
                  <a:pos x="53" y="10"/>
                </a:cxn>
                <a:cxn ang="0">
                  <a:pos x="57" y="8"/>
                </a:cxn>
                <a:cxn ang="0">
                  <a:pos x="63" y="2"/>
                </a:cxn>
                <a:cxn ang="0">
                  <a:pos x="59" y="0"/>
                </a:cxn>
                <a:cxn ang="0">
                  <a:pos x="57" y="2"/>
                </a:cxn>
                <a:cxn ang="0">
                  <a:pos x="55" y="6"/>
                </a:cxn>
                <a:cxn ang="0">
                  <a:pos x="51" y="8"/>
                </a:cxn>
                <a:cxn ang="0">
                  <a:pos x="49" y="8"/>
                </a:cxn>
                <a:cxn ang="0">
                  <a:pos x="44" y="10"/>
                </a:cxn>
                <a:cxn ang="0">
                  <a:pos x="40" y="10"/>
                </a:cxn>
                <a:cxn ang="0">
                  <a:pos x="36" y="12"/>
                </a:cxn>
                <a:cxn ang="0">
                  <a:pos x="30" y="12"/>
                </a:cxn>
                <a:cxn ang="0">
                  <a:pos x="24" y="14"/>
                </a:cxn>
                <a:cxn ang="0">
                  <a:pos x="10" y="14"/>
                </a:cxn>
                <a:cxn ang="0">
                  <a:pos x="4" y="16"/>
                </a:cxn>
                <a:cxn ang="0">
                  <a:pos x="0" y="16"/>
                </a:cxn>
                <a:cxn ang="0">
                  <a:pos x="2" y="16"/>
                </a:cxn>
                <a:cxn ang="0">
                  <a:pos x="0" y="21"/>
                </a:cxn>
              </a:cxnLst>
              <a:rect l="0" t="0" r="r" b="b"/>
              <a:pathLst>
                <a:path w="63" h="21">
                  <a:moveTo>
                    <a:pt x="0" y="21"/>
                  </a:moveTo>
                  <a:lnTo>
                    <a:pt x="4" y="19"/>
                  </a:lnTo>
                  <a:lnTo>
                    <a:pt x="30" y="19"/>
                  </a:lnTo>
                  <a:lnTo>
                    <a:pt x="34" y="16"/>
                  </a:lnTo>
                  <a:lnTo>
                    <a:pt x="42" y="16"/>
                  </a:lnTo>
                  <a:lnTo>
                    <a:pt x="44" y="14"/>
                  </a:lnTo>
                  <a:lnTo>
                    <a:pt x="49" y="12"/>
                  </a:lnTo>
                  <a:lnTo>
                    <a:pt x="53" y="10"/>
                  </a:lnTo>
                  <a:lnTo>
                    <a:pt x="57" y="8"/>
                  </a:lnTo>
                  <a:lnTo>
                    <a:pt x="63" y="2"/>
                  </a:lnTo>
                  <a:lnTo>
                    <a:pt x="59" y="0"/>
                  </a:lnTo>
                  <a:lnTo>
                    <a:pt x="57" y="2"/>
                  </a:lnTo>
                  <a:lnTo>
                    <a:pt x="55" y="6"/>
                  </a:lnTo>
                  <a:lnTo>
                    <a:pt x="51" y="8"/>
                  </a:lnTo>
                  <a:lnTo>
                    <a:pt x="49" y="8"/>
                  </a:lnTo>
                  <a:lnTo>
                    <a:pt x="44" y="10"/>
                  </a:lnTo>
                  <a:lnTo>
                    <a:pt x="40" y="10"/>
                  </a:lnTo>
                  <a:lnTo>
                    <a:pt x="36" y="12"/>
                  </a:lnTo>
                  <a:lnTo>
                    <a:pt x="30" y="12"/>
                  </a:lnTo>
                  <a:lnTo>
                    <a:pt x="24" y="14"/>
                  </a:lnTo>
                  <a:lnTo>
                    <a:pt x="10" y="14"/>
                  </a:lnTo>
                  <a:lnTo>
                    <a:pt x="4" y="16"/>
                  </a:lnTo>
                  <a:lnTo>
                    <a:pt x="0" y="16"/>
                  </a:lnTo>
                  <a:lnTo>
                    <a:pt x="2" y="16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17" name="Freeform 45"/>
            <p:cNvSpPr>
              <a:spLocks/>
            </p:cNvSpPr>
            <p:nvPr/>
          </p:nvSpPr>
          <p:spPr bwMode="auto">
            <a:xfrm>
              <a:off x="3810" y="2619"/>
              <a:ext cx="45" cy="17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0" y="4"/>
                </a:cxn>
                <a:cxn ang="0">
                  <a:pos x="6" y="6"/>
                </a:cxn>
                <a:cxn ang="0">
                  <a:pos x="10" y="8"/>
                </a:cxn>
                <a:cxn ang="0">
                  <a:pos x="16" y="10"/>
                </a:cxn>
                <a:cxn ang="0">
                  <a:pos x="22" y="10"/>
                </a:cxn>
                <a:cxn ang="0">
                  <a:pos x="28" y="12"/>
                </a:cxn>
                <a:cxn ang="0">
                  <a:pos x="32" y="15"/>
                </a:cxn>
                <a:cxn ang="0">
                  <a:pos x="38" y="15"/>
                </a:cxn>
                <a:cxn ang="0">
                  <a:pos x="43" y="17"/>
                </a:cxn>
                <a:cxn ang="0">
                  <a:pos x="45" y="12"/>
                </a:cxn>
                <a:cxn ang="0">
                  <a:pos x="38" y="10"/>
                </a:cxn>
                <a:cxn ang="0">
                  <a:pos x="32" y="8"/>
                </a:cxn>
                <a:cxn ang="0">
                  <a:pos x="28" y="8"/>
                </a:cxn>
                <a:cxn ang="0">
                  <a:pos x="22" y="6"/>
                </a:cxn>
                <a:cxn ang="0">
                  <a:pos x="18" y="6"/>
                </a:cxn>
                <a:cxn ang="0">
                  <a:pos x="12" y="4"/>
                </a:cxn>
                <a:cxn ang="0">
                  <a:pos x="8" y="2"/>
                </a:cxn>
                <a:cxn ang="0">
                  <a:pos x="2" y="0"/>
                </a:cxn>
                <a:cxn ang="0">
                  <a:pos x="2" y="4"/>
                </a:cxn>
              </a:cxnLst>
              <a:rect l="0" t="0" r="r" b="b"/>
              <a:pathLst>
                <a:path w="45" h="17">
                  <a:moveTo>
                    <a:pt x="2" y="4"/>
                  </a:moveTo>
                  <a:lnTo>
                    <a:pt x="0" y="4"/>
                  </a:lnTo>
                  <a:lnTo>
                    <a:pt x="6" y="6"/>
                  </a:lnTo>
                  <a:lnTo>
                    <a:pt x="10" y="8"/>
                  </a:lnTo>
                  <a:lnTo>
                    <a:pt x="16" y="10"/>
                  </a:lnTo>
                  <a:lnTo>
                    <a:pt x="22" y="10"/>
                  </a:lnTo>
                  <a:lnTo>
                    <a:pt x="28" y="12"/>
                  </a:lnTo>
                  <a:lnTo>
                    <a:pt x="32" y="15"/>
                  </a:lnTo>
                  <a:lnTo>
                    <a:pt x="38" y="15"/>
                  </a:lnTo>
                  <a:lnTo>
                    <a:pt x="43" y="17"/>
                  </a:lnTo>
                  <a:lnTo>
                    <a:pt x="45" y="12"/>
                  </a:lnTo>
                  <a:lnTo>
                    <a:pt x="38" y="10"/>
                  </a:lnTo>
                  <a:lnTo>
                    <a:pt x="32" y="8"/>
                  </a:lnTo>
                  <a:lnTo>
                    <a:pt x="28" y="8"/>
                  </a:lnTo>
                  <a:lnTo>
                    <a:pt x="22" y="6"/>
                  </a:lnTo>
                  <a:lnTo>
                    <a:pt x="18" y="6"/>
                  </a:lnTo>
                  <a:lnTo>
                    <a:pt x="12" y="4"/>
                  </a:lnTo>
                  <a:lnTo>
                    <a:pt x="8" y="2"/>
                  </a:lnTo>
                  <a:lnTo>
                    <a:pt x="2" y="0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18" name="Freeform 46"/>
            <p:cNvSpPr>
              <a:spLocks/>
            </p:cNvSpPr>
            <p:nvPr/>
          </p:nvSpPr>
          <p:spPr bwMode="auto">
            <a:xfrm>
              <a:off x="3787" y="2611"/>
              <a:ext cx="25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4"/>
                </a:cxn>
                <a:cxn ang="0">
                  <a:pos x="4" y="6"/>
                </a:cxn>
                <a:cxn ang="0">
                  <a:pos x="8" y="8"/>
                </a:cxn>
                <a:cxn ang="0">
                  <a:pos x="13" y="8"/>
                </a:cxn>
                <a:cxn ang="0">
                  <a:pos x="15" y="10"/>
                </a:cxn>
                <a:cxn ang="0">
                  <a:pos x="19" y="10"/>
                </a:cxn>
                <a:cxn ang="0">
                  <a:pos x="21" y="12"/>
                </a:cxn>
                <a:cxn ang="0">
                  <a:pos x="25" y="12"/>
                </a:cxn>
                <a:cxn ang="0">
                  <a:pos x="25" y="8"/>
                </a:cxn>
                <a:cxn ang="0">
                  <a:pos x="23" y="8"/>
                </a:cxn>
                <a:cxn ang="0">
                  <a:pos x="19" y="6"/>
                </a:cxn>
                <a:cxn ang="0">
                  <a:pos x="17" y="6"/>
                </a:cxn>
                <a:cxn ang="0">
                  <a:pos x="13" y="4"/>
                </a:cxn>
                <a:cxn ang="0">
                  <a:pos x="10" y="4"/>
                </a:cxn>
                <a:cxn ang="0">
                  <a:pos x="6" y="2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r" b="b"/>
              <a:pathLst>
                <a:path w="25" h="12">
                  <a:moveTo>
                    <a:pt x="0" y="0"/>
                  </a:moveTo>
                  <a:lnTo>
                    <a:pt x="2" y="4"/>
                  </a:lnTo>
                  <a:lnTo>
                    <a:pt x="4" y="6"/>
                  </a:lnTo>
                  <a:lnTo>
                    <a:pt x="8" y="8"/>
                  </a:lnTo>
                  <a:lnTo>
                    <a:pt x="13" y="8"/>
                  </a:lnTo>
                  <a:lnTo>
                    <a:pt x="15" y="10"/>
                  </a:lnTo>
                  <a:lnTo>
                    <a:pt x="19" y="10"/>
                  </a:lnTo>
                  <a:lnTo>
                    <a:pt x="21" y="12"/>
                  </a:lnTo>
                  <a:lnTo>
                    <a:pt x="25" y="12"/>
                  </a:lnTo>
                  <a:lnTo>
                    <a:pt x="25" y="8"/>
                  </a:lnTo>
                  <a:lnTo>
                    <a:pt x="23" y="8"/>
                  </a:lnTo>
                  <a:lnTo>
                    <a:pt x="19" y="6"/>
                  </a:lnTo>
                  <a:lnTo>
                    <a:pt x="17" y="6"/>
                  </a:lnTo>
                  <a:lnTo>
                    <a:pt x="13" y="4"/>
                  </a:lnTo>
                  <a:lnTo>
                    <a:pt x="10" y="4"/>
                  </a:lnTo>
                  <a:lnTo>
                    <a:pt x="6" y="2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19" name="Freeform 47"/>
            <p:cNvSpPr>
              <a:spLocks/>
            </p:cNvSpPr>
            <p:nvPr/>
          </p:nvSpPr>
          <p:spPr bwMode="auto">
            <a:xfrm>
              <a:off x="3783" y="2558"/>
              <a:ext cx="8" cy="53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0" y="2"/>
                </a:cxn>
                <a:cxn ang="0">
                  <a:pos x="2" y="14"/>
                </a:cxn>
                <a:cxn ang="0">
                  <a:pos x="2" y="41"/>
                </a:cxn>
                <a:cxn ang="0">
                  <a:pos x="4" y="53"/>
                </a:cxn>
                <a:cxn ang="0">
                  <a:pos x="8" y="53"/>
                </a:cxn>
                <a:cxn ang="0">
                  <a:pos x="6" y="41"/>
                </a:cxn>
                <a:cxn ang="0">
                  <a:pos x="6" y="14"/>
                </a:cxn>
                <a:cxn ang="0">
                  <a:pos x="4" y="2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2" y="0"/>
                </a:cxn>
                <a:cxn ang="0">
                  <a:pos x="2" y="4"/>
                </a:cxn>
              </a:cxnLst>
              <a:rect l="0" t="0" r="r" b="b"/>
              <a:pathLst>
                <a:path w="8" h="53">
                  <a:moveTo>
                    <a:pt x="2" y="4"/>
                  </a:moveTo>
                  <a:lnTo>
                    <a:pt x="0" y="2"/>
                  </a:lnTo>
                  <a:lnTo>
                    <a:pt x="2" y="14"/>
                  </a:lnTo>
                  <a:lnTo>
                    <a:pt x="2" y="41"/>
                  </a:lnTo>
                  <a:lnTo>
                    <a:pt x="4" y="53"/>
                  </a:lnTo>
                  <a:lnTo>
                    <a:pt x="8" y="53"/>
                  </a:lnTo>
                  <a:lnTo>
                    <a:pt x="6" y="41"/>
                  </a:lnTo>
                  <a:lnTo>
                    <a:pt x="6" y="14"/>
                  </a:lnTo>
                  <a:lnTo>
                    <a:pt x="4" y="2"/>
                  </a:lnTo>
                  <a:lnTo>
                    <a:pt x="2" y="0"/>
                  </a:lnTo>
                  <a:lnTo>
                    <a:pt x="4" y="2"/>
                  </a:lnTo>
                  <a:lnTo>
                    <a:pt x="2" y="0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20" name="Freeform 48"/>
            <p:cNvSpPr>
              <a:spLocks/>
            </p:cNvSpPr>
            <p:nvPr/>
          </p:nvSpPr>
          <p:spPr bwMode="auto">
            <a:xfrm>
              <a:off x="3624" y="2544"/>
              <a:ext cx="161" cy="1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10" y="6"/>
                </a:cxn>
                <a:cxn ang="0">
                  <a:pos x="71" y="6"/>
                </a:cxn>
                <a:cxn ang="0">
                  <a:pos x="82" y="8"/>
                </a:cxn>
                <a:cxn ang="0">
                  <a:pos x="92" y="8"/>
                </a:cxn>
                <a:cxn ang="0">
                  <a:pos x="102" y="10"/>
                </a:cxn>
                <a:cxn ang="0">
                  <a:pos x="112" y="10"/>
                </a:cxn>
                <a:cxn ang="0">
                  <a:pos x="120" y="12"/>
                </a:cxn>
                <a:cxn ang="0">
                  <a:pos x="131" y="12"/>
                </a:cxn>
                <a:cxn ang="0">
                  <a:pos x="141" y="14"/>
                </a:cxn>
                <a:cxn ang="0">
                  <a:pos x="151" y="16"/>
                </a:cxn>
                <a:cxn ang="0">
                  <a:pos x="161" y="18"/>
                </a:cxn>
                <a:cxn ang="0">
                  <a:pos x="161" y="14"/>
                </a:cxn>
                <a:cxn ang="0">
                  <a:pos x="151" y="12"/>
                </a:cxn>
                <a:cxn ang="0">
                  <a:pos x="141" y="12"/>
                </a:cxn>
                <a:cxn ang="0">
                  <a:pos x="131" y="10"/>
                </a:cxn>
                <a:cxn ang="0">
                  <a:pos x="122" y="8"/>
                </a:cxn>
                <a:cxn ang="0">
                  <a:pos x="112" y="6"/>
                </a:cxn>
                <a:cxn ang="0">
                  <a:pos x="102" y="6"/>
                </a:cxn>
                <a:cxn ang="0">
                  <a:pos x="92" y="4"/>
                </a:cxn>
                <a:cxn ang="0">
                  <a:pos x="82" y="4"/>
                </a:cxn>
                <a:cxn ang="0">
                  <a:pos x="71" y="2"/>
                </a:cxn>
                <a:cxn ang="0">
                  <a:pos x="61" y="2"/>
                </a:cxn>
                <a:cxn ang="0">
                  <a:pos x="51" y="0"/>
                </a:cxn>
                <a:cxn ang="0">
                  <a:pos x="41" y="0"/>
                </a:cxn>
                <a:cxn ang="0">
                  <a:pos x="31" y="2"/>
                </a:cxn>
                <a:cxn ang="0">
                  <a:pos x="10" y="2"/>
                </a:cxn>
                <a:cxn ang="0">
                  <a:pos x="0" y="4"/>
                </a:cxn>
                <a:cxn ang="0">
                  <a:pos x="0" y="8"/>
                </a:cxn>
              </a:cxnLst>
              <a:rect l="0" t="0" r="r" b="b"/>
              <a:pathLst>
                <a:path w="161" h="18">
                  <a:moveTo>
                    <a:pt x="0" y="8"/>
                  </a:moveTo>
                  <a:lnTo>
                    <a:pt x="10" y="6"/>
                  </a:lnTo>
                  <a:lnTo>
                    <a:pt x="71" y="6"/>
                  </a:lnTo>
                  <a:lnTo>
                    <a:pt x="82" y="8"/>
                  </a:lnTo>
                  <a:lnTo>
                    <a:pt x="92" y="8"/>
                  </a:lnTo>
                  <a:lnTo>
                    <a:pt x="102" y="10"/>
                  </a:lnTo>
                  <a:lnTo>
                    <a:pt x="112" y="10"/>
                  </a:lnTo>
                  <a:lnTo>
                    <a:pt x="120" y="12"/>
                  </a:lnTo>
                  <a:lnTo>
                    <a:pt x="131" y="12"/>
                  </a:lnTo>
                  <a:lnTo>
                    <a:pt x="141" y="14"/>
                  </a:lnTo>
                  <a:lnTo>
                    <a:pt x="151" y="16"/>
                  </a:lnTo>
                  <a:lnTo>
                    <a:pt x="161" y="18"/>
                  </a:lnTo>
                  <a:lnTo>
                    <a:pt x="161" y="14"/>
                  </a:lnTo>
                  <a:lnTo>
                    <a:pt x="151" y="12"/>
                  </a:lnTo>
                  <a:lnTo>
                    <a:pt x="141" y="12"/>
                  </a:lnTo>
                  <a:lnTo>
                    <a:pt x="131" y="10"/>
                  </a:lnTo>
                  <a:lnTo>
                    <a:pt x="122" y="8"/>
                  </a:lnTo>
                  <a:lnTo>
                    <a:pt x="112" y="6"/>
                  </a:lnTo>
                  <a:lnTo>
                    <a:pt x="102" y="6"/>
                  </a:lnTo>
                  <a:lnTo>
                    <a:pt x="92" y="4"/>
                  </a:lnTo>
                  <a:lnTo>
                    <a:pt x="82" y="4"/>
                  </a:lnTo>
                  <a:lnTo>
                    <a:pt x="71" y="2"/>
                  </a:lnTo>
                  <a:lnTo>
                    <a:pt x="61" y="2"/>
                  </a:lnTo>
                  <a:lnTo>
                    <a:pt x="51" y="0"/>
                  </a:lnTo>
                  <a:lnTo>
                    <a:pt x="41" y="0"/>
                  </a:lnTo>
                  <a:lnTo>
                    <a:pt x="31" y="2"/>
                  </a:lnTo>
                  <a:lnTo>
                    <a:pt x="10" y="2"/>
                  </a:lnTo>
                  <a:lnTo>
                    <a:pt x="0" y="4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21" name="Freeform 49"/>
            <p:cNvSpPr>
              <a:spLocks/>
            </p:cNvSpPr>
            <p:nvPr/>
          </p:nvSpPr>
          <p:spPr bwMode="auto">
            <a:xfrm>
              <a:off x="3328" y="2515"/>
              <a:ext cx="296" cy="37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8" y="6"/>
                </a:cxn>
                <a:cxn ang="0">
                  <a:pos x="19" y="10"/>
                </a:cxn>
                <a:cxn ang="0">
                  <a:pos x="27" y="12"/>
                </a:cxn>
                <a:cxn ang="0">
                  <a:pos x="35" y="14"/>
                </a:cxn>
                <a:cxn ang="0">
                  <a:pos x="43" y="16"/>
                </a:cxn>
                <a:cxn ang="0">
                  <a:pos x="53" y="18"/>
                </a:cxn>
                <a:cxn ang="0">
                  <a:pos x="61" y="21"/>
                </a:cxn>
                <a:cxn ang="0">
                  <a:pos x="72" y="23"/>
                </a:cxn>
                <a:cxn ang="0">
                  <a:pos x="80" y="25"/>
                </a:cxn>
                <a:cxn ang="0">
                  <a:pos x="90" y="27"/>
                </a:cxn>
                <a:cxn ang="0">
                  <a:pos x="98" y="27"/>
                </a:cxn>
                <a:cxn ang="0">
                  <a:pos x="108" y="29"/>
                </a:cxn>
                <a:cxn ang="0">
                  <a:pos x="117" y="29"/>
                </a:cxn>
                <a:cxn ang="0">
                  <a:pos x="127" y="31"/>
                </a:cxn>
                <a:cxn ang="0">
                  <a:pos x="135" y="31"/>
                </a:cxn>
                <a:cxn ang="0">
                  <a:pos x="145" y="33"/>
                </a:cxn>
                <a:cxn ang="0">
                  <a:pos x="174" y="33"/>
                </a:cxn>
                <a:cxn ang="0">
                  <a:pos x="182" y="35"/>
                </a:cxn>
                <a:cxn ang="0">
                  <a:pos x="231" y="35"/>
                </a:cxn>
                <a:cxn ang="0">
                  <a:pos x="239" y="37"/>
                </a:cxn>
                <a:cxn ang="0">
                  <a:pos x="296" y="37"/>
                </a:cxn>
                <a:cxn ang="0">
                  <a:pos x="296" y="33"/>
                </a:cxn>
                <a:cxn ang="0">
                  <a:pos x="278" y="33"/>
                </a:cxn>
                <a:cxn ang="0">
                  <a:pos x="267" y="31"/>
                </a:cxn>
                <a:cxn ang="0">
                  <a:pos x="192" y="31"/>
                </a:cxn>
                <a:cxn ang="0">
                  <a:pos x="182" y="29"/>
                </a:cxn>
                <a:cxn ang="0">
                  <a:pos x="145" y="29"/>
                </a:cxn>
                <a:cxn ang="0">
                  <a:pos x="135" y="27"/>
                </a:cxn>
                <a:cxn ang="0">
                  <a:pos x="127" y="27"/>
                </a:cxn>
                <a:cxn ang="0">
                  <a:pos x="117" y="25"/>
                </a:cxn>
                <a:cxn ang="0">
                  <a:pos x="108" y="25"/>
                </a:cxn>
                <a:cxn ang="0">
                  <a:pos x="98" y="23"/>
                </a:cxn>
                <a:cxn ang="0">
                  <a:pos x="90" y="23"/>
                </a:cxn>
                <a:cxn ang="0">
                  <a:pos x="80" y="21"/>
                </a:cxn>
                <a:cxn ang="0">
                  <a:pos x="72" y="18"/>
                </a:cxn>
                <a:cxn ang="0">
                  <a:pos x="63" y="18"/>
                </a:cxn>
                <a:cxn ang="0">
                  <a:pos x="53" y="16"/>
                </a:cxn>
                <a:cxn ang="0">
                  <a:pos x="45" y="12"/>
                </a:cxn>
                <a:cxn ang="0">
                  <a:pos x="35" y="10"/>
                </a:cxn>
                <a:cxn ang="0">
                  <a:pos x="27" y="8"/>
                </a:cxn>
                <a:cxn ang="0">
                  <a:pos x="19" y="6"/>
                </a:cxn>
                <a:cxn ang="0">
                  <a:pos x="10" y="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4"/>
                </a:cxn>
              </a:cxnLst>
              <a:rect l="0" t="0" r="r" b="b"/>
              <a:pathLst>
                <a:path w="296" h="37">
                  <a:moveTo>
                    <a:pt x="0" y="4"/>
                  </a:moveTo>
                  <a:lnTo>
                    <a:pt x="8" y="6"/>
                  </a:lnTo>
                  <a:lnTo>
                    <a:pt x="19" y="10"/>
                  </a:lnTo>
                  <a:lnTo>
                    <a:pt x="27" y="12"/>
                  </a:lnTo>
                  <a:lnTo>
                    <a:pt x="35" y="14"/>
                  </a:lnTo>
                  <a:lnTo>
                    <a:pt x="43" y="16"/>
                  </a:lnTo>
                  <a:lnTo>
                    <a:pt x="53" y="18"/>
                  </a:lnTo>
                  <a:lnTo>
                    <a:pt x="61" y="21"/>
                  </a:lnTo>
                  <a:lnTo>
                    <a:pt x="72" y="23"/>
                  </a:lnTo>
                  <a:lnTo>
                    <a:pt x="80" y="25"/>
                  </a:lnTo>
                  <a:lnTo>
                    <a:pt x="90" y="27"/>
                  </a:lnTo>
                  <a:lnTo>
                    <a:pt x="98" y="27"/>
                  </a:lnTo>
                  <a:lnTo>
                    <a:pt x="108" y="29"/>
                  </a:lnTo>
                  <a:lnTo>
                    <a:pt x="117" y="29"/>
                  </a:lnTo>
                  <a:lnTo>
                    <a:pt x="127" y="31"/>
                  </a:lnTo>
                  <a:lnTo>
                    <a:pt x="135" y="31"/>
                  </a:lnTo>
                  <a:lnTo>
                    <a:pt x="145" y="33"/>
                  </a:lnTo>
                  <a:lnTo>
                    <a:pt x="174" y="33"/>
                  </a:lnTo>
                  <a:lnTo>
                    <a:pt x="182" y="35"/>
                  </a:lnTo>
                  <a:lnTo>
                    <a:pt x="231" y="35"/>
                  </a:lnTo>
                  <a:lnTo>
                    <a:pt x="239" y="37"/>
                  </a:lnTo>
                  <a:lnTo>
                    <a:pt x="296" y="37"/>
                  </a:lnTo>
                  <a:lnTo>
                    <a:pt x="296" y="33"/>
                  </a:lnTo>
                  <a:lnTo>
                    <a:pt x="278" y="33"/>
                  </a:lnTo>
                  <a:lnTo>
                    <a:pt x="267" y="31"/>
                  </a:lnTo>
                  <a:lnTo>
                    <a:pt x="192" y="31"/>
                  </a:lnTo>
                  <a:lnTo>
                    <a:pt x="182" y="29"/>
                  </a:lnTo>
                  <a:lnTo>
                    <a:pt x="145" y="29"/>
                  </a:lnTo>
                  <a:lnTo>
                    <a:pt x="135" y="27"/>
                  </a:lnTo>
                  <a:lnTo>
                    <a:pt x="127" y="27"/>
                  </a:lnTo>
                  <a:lnTo>
                    <a:pt x="117" y="25"/>
                  </a:lnTo>
                  <a:lnTo>
                    <a:pt x="108" y="25"/>
                  </a:lnTo>
                  <a:lnTo>
                    <a:pt x="98" y="23"/>
                  </a:lnTo>
                  <a:lnTo>
                    <a:pt x="90" y="23"/>
                  </a:lnTo>
                  <a:lnTo>
                    <a:pt x="80" y="21"/>
                  </a:lnTo>
                  <a:lnTo>
                    <a:pt x="72" y="18"/>
                  </a:lnTo>
                  <a:lnTo>
                    <a:pt x="63" y="18"/>
                  </a:lnTo>
                  <a:lnTo>
                    <a:pt x="53" y="16"/>
                  </a:lnTo>
                  <a:lnTo>
                    <a:pt x="45" y="12"/>
                  </a:lnTo>
                  <a:lnTo>
                    <a:pt x="35" y="10"/>
                  </a:lnTo>
                  <a:lnTo>
                    <a:pt x="27" y="8"/>
                  </a:lnTo>
                  <a:lnTo>
                    <a:pt x="19" y="6"/>
                  </a:lnTo>
                  <a:lnTo>
                    <a:pt x="10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22" name="Freeform 50"/>
            <p:cNvSpPr>
              <a:spLocks/>
            </p:cNvSpPr>
            <p:nvPr/>
          </p:nvSpPr>
          <p:spPr bwMode="auto">
            <a:xfrm>
              <a:off x="3240" y="2482"/>
              <a:ext cx="88" cy="37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7" y="7"/>
                </a:cxn>
                <a:cxn ang="0">
                  <a:pos x="13" y="9"/>
                </a:cxn>
                <a:cxn ang="0">
                  <a:pos x="17" y="11"/>
                </a:cxn>
                <a:cxn ang="0">
                  <a:pos x="23" y="15"/>
                </a:cxn>
                <a:cxn ang="0">
                  <a:pos x="27" y="17"/>
                </a:cxn>
                <a:cxn ang="0">
                  <a:pos x="33" y="19"/>
                </a:cxn>
                <a:cxn ang="0">
                  <a:pos x="39" y="21"/>
                </a:cxn>
                <a:cxn ang="0">
                  <a:pos x="43" y="23"/>
                </a:cxn>
                <a:cxn ang="0">
                  <a:pos x="49" y="27"/>
                </a:cxn>
                <a:cxn ang="0">
                  <a:pos x="54" y="29"/>
                </a:cxn>
                <a:cxn ang="0">
                  <a:pos x="60" y="29"/>
                </a:cxn>
                <a:cxn ang="0">
                  <a:pos x="66" y="31"/>
                </a:cxn>
                <a:cxn ang="0">
                  <a:pos x="72" y="33"/>
                </a:cxn>
                <a:cxn ang="0">
                  <a:pos x="76" y="35"/>
                </a:cxn>
                <a:cxn ang="0">
                  <a:pos x="82" y="35"/>
                </a:cxn>
                <a:cxn ang="0">
                  <a:pos x="88" y="37"/>
                </a:cxn>
                <a:cxn ang="0">
                  <a:pos x="88" y="33"/>
                </a:cxn>
                <a:cxn ang="0">
                  <a:pos x="84" y="31"/>
                </a:cxn>
                <a:cxn ang="0">
                  <a:pos x="78" y="31"/>
                </a:cxn>
                <a:cxn ang="0">
                  <a:pos x="72" y="29"/>
                </a:cxn>
                <a:cxn ang="0">
                  <a:pos x="66" y="29"/>
                </a:cxn>
                <a:cxn ang="0">
                  <a:pos x="62" y="27"/>
                </a:cxn>
                <a:cxn ang="0">
                  <a:pos x="56" y="25"/>
                </a:cxn>
                <a:cxn ang="0">
                  <a:pos x="51" y="21"/>
                </a:cxn>
                <a:cxn ang="0">
                  <a:pos x="45" y="19"/>
                </a:cxn>
                <a:cxn ang="0">
                  <a:pos x="39" y="17"/>
                </a:cxn>
                <a:cxn ang="0">
                  <a:pos x="35" y="15"/>
                </a:cxn>
                <a:cxn ang="0">
                  <a:pos x="29" y="13"/>
                </a:cxn>
                <a:cxn ang="0">
                  <a:pos x="23" y="11"/>
                </a:cxn>
                <a:cxn ang="0">
                  <a:pos x="19" y="7"/>
                </a:cxn>
                <a:cxn ang="0">
                  <a:pos x="13" y="7"/>
                </a:cxn>
                <a:cxn ang="0">
                  <a:pos x="7" y="2"/>
                </a:cxn>
                <a:cxn ang="0">
                  <a:pos x="3" y="0"/>
                </a:cxn>
                <a:cxn ang="0">
                  <a:pos x="0" y="5"/>
                </a:cxn>
              </a:cxnLst>
              <a:rect l="0" t="0" r="r" b="b"/>
              <a:pathLst>
                <a:path w="88" h="37">
                  <a:moveTo>
                    <a:pt x="0" y="5"/>
                  </a:moveTo>
                  <a:lnTo>
                    <a:pt x="7" y="7"/>
                  </a:lnTo>
                  <a:lnTo>
                    <a:pt x="13" y="9"/>
                  </a:lnTo>
                  <a:lnTo>
                    <a:pt x="17" y="11"/>
                  </a:lnTo>
                  <a:lnTo>
                    <a:pt x="23" y="15"/>
                  </a:lnTo>
                  <a:lnTo>
                    <a:pt x="27" y="17"/>
                  </a:lnTo>
                  <a:lnTo>
                    <a:pt x="33" y="19"/>
                  </a:lnTo>
                  <a:lnTo>
                    <a:pt x="39" y="21"/>
                  </a:lnTo>
                  <a:lnTo>
                    <a:pt x="43" y="23"/>
                  </a:lnTo>
                  <a:lnTo>
                    <a:pt x="49" y="27"/>
                  </a:lnTo>
                  <a:lnTo>
                    <a:pt x="54" y="29"/>
                  </a:lnTo>
                  <a:lnTo>
                    <a:pt x="60" y="29"/>
                  </a:lnTo>
                  <a:lnTo>
                    <a:pt x="66" y="31"/>
                  </a:lnTo>
                  <a:lnTo>
                    <a:pt x="72" y="33"/>
                  </a:lnTo>
                  <a:lnTo>
                    <a:pt x="76" y="35"/>
                  </a:lnTo>
                  <a:lnTo>
                    <a:pt x="82" y="35"/>
                  </a:lnTo>
                  <a:lnTo>
                    <a:pt x="88" y="37"/>
                  </a:lnTo>
                  <a:lnTo>
                    <a:pt x="88" y="33"/>
                  </a:lnTo>
                  <a:lnTo>
                    <a:pt x="84" y="31"/>
                  </a:lnTo>
                  <a:lnTo>
                    <a:pt x="78" y="31"/>
                  </a:lnTo>
                  <a:lnTo>
                    <a:pt x="72" y="29"/>
                  </a:lnTo>
                  <a:lnTo>
                    <a:pt x="66" y="29"/>
                  </a:lnTo>
                  <a:lnTo>
                    <a:pt x="62" y="27"/>
                  </a:lnTo>
                  <a:lnTo>
                    <a:pt x="56" y="25"/>
                  </a:lnTo>
                  <a:lnTo>
                    <a:pt x="51" y="21"/>
                  </a:lnTo>
                  <a:lnTo>
                    <a:pt x="45" y="19"/>
                  </a:lnTo>
                  <a:lnTo>
                    <a:pt x="39" y="17"/>
                  </a:lnTo>
                  <a:lnTo>
                    <a:pt x="35" y="15"/>
                  </a:lnTo>
                  <a:lnTo>
                    <a:pt x="29" y="13"/>
                  </a:lnTo>
                  <a:lnTo>
                    <a:pt x="23" y="11"/>
                  </a:lnTo>
                  <a:lnTo>
                    <a:pt x="19" y="7"/>
                  </a:lnTo>
                  <a:lnTo>
                    <a:pt x="13" y="7"/>
                  </a:lnTo>
                  <a:lnTo>
                    <a:pt x="7" y="2"/>
                  </a:lnTo>
                  <a:lnTo>
                    <a:pt x="3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23" name="Freeform 51"/>
            <p:cNvSpPr>
              <a:spLocks/>
            </p:cNvSpPr>
            <p:nvPr/>
          </p:nvSpPr>
          <p:spPr bwMode="auto">
            <a:xfrm>
              <a:off x="3220" y="2466"/>
              <a:ext cx="23" cy="21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2" y="4"/>
                </a:cxn>
                <a:cxn ang="0">
                  <a:pos x="8" y="10"/>
                </a:cxn>
                <a:cxn ang="0">
                  <a:pos x="10" y="10"/>
                </a:cxn>
                <a:cxn ang="0">
                  <a:pos x="20" y="21"/>
                </a:cxn>
                <a:cxn ang="0">
                  <a:pos x="23" y="16"/>
                </a:cxn>
                <a:cxn ang="0">
                  <a:pos x="18" y="12"/>
                </a:cxn>
                <a:cxn ang="0">
                  <a:pos x="14" y="10"/>
                </a:cxn>
                <a:cxn ang="0">
                  <a:pos x="14" y="8"/>
                </a:cxn>
                <a:cxn ang="0">
                  <a:pos x="10" y="6"/>
                </a:cxn>
                <a:cxn ang="0">
                  <a:pos x="6" y="2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0" y="4"/>
                </a:cxn>
              </a:cxnLst>
              <a:rect l="0" t="0" r="r" b="b"/>
              <a:pathLst>
                <a:path w="23" h="21">
                  <a:moveTo>
                    <a:pt x="0" y="4"/>
                  </a:moveTo>
                  <a:lnTo>
                    <a:pt x="2" y="4"/>
                  </a:lnTo>
                  <a:lnTo>
                    <a:pt x="8" y="10"/>
                  </a:lnTo>
                  <a:lnTo>
                    <a:pt x="10" y="10"/>
                  </a:lnTo>
                  <a:lnTo>
                    <a:pt x="20" y="21"/>
                  </a:lnTo>
                  <a:lnTo>
                    <a:pt x="23" y="16"/>
                  </a:lnTo>
                  <a:lnTo>
                    <a:pt x="18" y="12"/>
                  </a:lnTo>
                  <a:lnTo>
                    <a:pt x="14" y="10"/>
                  </a:lnTo>
                  <a:lnTo>
                    <a:pt x="14" y="8"/>
                  </a:lnTo>
                  <a:lnTo>
                    <a:pt x="10" y="6"/>
                  </a:lnTo>
                  <a:lnTo>
                    <a:pt x="6" y="2"/>
                  </a:lnTo>
                  <a:lnTo>
                    <a:pt x="2" y="0"/>
                  </a:lnTo>
                  <a:lnTo>
                    <a:pt x="4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24" name="Freeform 52"/>
            <p:cNvSpPr>
              <a:spLocks/>
            </p:cNvSpPr>
            <p:nvPr/>
          </p:nvSpPr>
          <p:spPr bwMode="auto">
            <a:xfrm>
              <a:off x="3218" y="2433"/>
              <a:ext cx="14" cy="37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6" y="5"/>
                </a:cxn>
                <a:cxn ang="0">
                  <a:pos x="4" y="9"/>
                </a:cxn>
                <a:cxn ang="0">
                  <a:pos x="2" y="13"/>
                </a:cxn>
                <a:cxn ang="0">
                  <a:pos x="0" y="17"/>
                </a:cxn>
                <a:cxn ang="0">
                  <a:pos x="0" y="31"/>
                </a:cxn>
                <a:cxn ang="0">
                  <a:pos x="2" y="37"/>
                </a:cxn>
                <a:cxn ang="0">
                  <a:pos x="6" y="35"/>
                </a:cxn>
                <a:cxn ang="0">
                  <a:pos x="6" y="15"/>
                </a:cxn>
                <a:cxn ang="0">
                  <a:pos x="8" y="11"/>
                </a:cxn>
                <a:cxn ang="0">
                  <a:pos x="10" y="7"/>
                </a:cxn>
                <a:cxn ang="0">
                  <a:pos x="14" y="5"/>
                </a:cxn>
                <a:cxn ang="0">
                  <a:pos x="10" y="0"/>
                </a:cxn>
              </a:cxnLst>
              <a:rect l="0" t="0" r="r" b="b"/>
              <a:pathLst>
                <a:path w="14" h="37">
                  <a:moveTo>
                    <a:pt x="10" y="0"/>
                  </a:moveTo>
                  <a:lnTo>
                    <a:pt x="6" y="5"/>
                  </a:lnTo>
                  <a:lnTo>
                    <a:pt x="4" y="9"/>
                  </a:lnTo>
                  <a:lnTo>
                    <a:pt x="2" y="13"/>
                  </a:lnTo>
                  <a:lnTo>
                    <a:pt x="0" y="17"/>
                  </a:lnTo>
                  <a:lnTo>
                    <a:pt x="0" y="31"/>
                  </a:lnTo>
                  <a:lnTo>
                    <a:pt x="2" y="37"/>
                  </a:lnTo>
                  <a:lnTo>
                    <a:pt x="6" y="35"/>
                  </a:lnTo>
                  <a:lnTo>
                    <a:pt x="6" y="15"/>
                  </a:lnTo>
                  <a:lnTo>
                    <a:pt x="8" y="11"/>
                  </a:lnTo>
                  <a:lnTo>
                    <a:pt x="10" y="7"/>
                  </a:lnTo>
                  <a:lnTo>
                    <a:pt x="14" y="5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25" name="Freeform 53"/>
            <p:cNvSpPr>
              <a:spLocks/>
            </p:cNvSpPr>
            <p:nvPr/>
          </p:nvSpPr>
          <p:spPr bwMode="auto">
            <a:xfrm>
              <a:off x="3228" y="2358"/>
              <a:ext cx="129" cy="80"/>
            </a:xfrm>
            <a:custGeom>
              <a:avLst/>
              <a:gdLst/>
              <a:ahLst/>
              <a:cxnLst>
                <a:cxn ang="0">
                  <a:pos x="127" y="0"/>
                </a:cxn>
                <a:cxn ang="0">
                  <a:pos x="119" y="6"/>
                </a:cxn>
                <a:cxn ang="0">
                  <a:pos x="110" y="12"/>
                </a:cxn>
                <a:cxn ang="0">
                  <a:pos x="104" y="18"/>
                </a:cxn>
                <a:cxn ang="0">
                  <a:pos x="96" y="22"/>
                </a:cxn>
                <a:cxn ang="0">
                  <a:pos x="88" y="26"/>
                </a:cxn>
                <a:cxn ang="0">
                  <a:pos x="80" y="31"/>
                </a:cxn>
                <a:cxn ang="0">
                  <a:pos x="72" y="35"/>
                </a:cxn>
                <a:cxn ang="0">
                  <a:pos x="63" y="39"/>
                </a:cxn>
                <a:cxn ang="0">
                  <a:pos x="55" y="41"/>
                </a:cxn>
                <a:cxn ang="0">
                  <a:pos x="47" y="47"/>
                </a:cxn>
                <a:cxn ang="0">
                  <a:pos x="39" y="51"/>
                </a:cxn>
                <a:cxn ang="0">
                  <a:pos x="31" y="53"/>
                </a:cxn>
                <a:cxn ang="0">
                  <a:pos x="23" y="59"/>
                </a:cxn>
                <a:cxn ang="0">
                  <a:pos x="17" y="63"/>
                </a:cxn>
                <a:cxn ang="0">
                  <a:pos x="8" y="69"/>
                </a:cxn>
                <a:cxn ang="0">
                  <a:pos x="0" y="75"/>
                </a:cxn>
                <a:cxn ang="0">
                  <a:pos x="4" y="80"/>
                </a:cxn>
                <a:cxn ang="0">
                  <a:pos x="10" y="73"/>
                </a:cxn>
                <a:cxn ang="0">
                  <a:pos x="19" y="67"/>
                </a:cxn>
                <a:cxn ang="0">
                  <a:pos x="25" y="63"/>
                </a:cxn>
                <a:cxn ang="0">
                  <a:pos x="33" y="57"/>
                </a:cxn>
                <a:cxn ang="0">
                  <a:pos x="41" y="53"/>
                </a:cxn>
                <a:cxn ang="0">
                  <a:pos x="49" y="51"/>
                </a:cxn>
                <a:cxn ang="0">
                  <a:pos x="57" y="47"/>
                </a:cxn>
                <a:cxn ang="0">
                  <a:pos x="66" y="41"/>
                </a:cxn>
                <a:cxn ang="0">
                  <a:pos x="74" y="39"/>
                </a:cxn>
                <a:cxn ang="0">
                  <a:pos x="82" y="35"/>
                </a:cxn>
                <a:cxn ang="0">
                  <a:pos x="90" y="31"/>
                </a:cxn>
                <a:cxn ang="0">
                  <a:pos x="98" y="26"/>
                </a:cxn>
                <a:cxn ang="0">
                  <a:pos x="106" y="20"/>
                </a:cxn>
                <a:cxn ang="0">
                  <a:pos x="114" y="16"/>
                </a:cxn>
                <a:cxn ang="0">
                  <a:pos x="121" y="10"/>
                </a:cxn>
                <a:cxn ang="0">
                  <a:pos x="129" y="4"/>
                </a:cxn>
                <a:cxn ang="0">
                  <a:pos x="127" y="0"/>
                </a:cxn>
              </a:cxnLst>
              <a:rect l="0" t="0" r="r" b="b"/>
              <a:pathLst>
                <a:path w="129" h="80">
                  <a:moveTo>
                    <a:pt x="127" y="0"/>
                  </a:moveTo>
                  <a:lnTo>
                    <a:pt x="119" y="6"/>
                  </a:lnTo>
                  <a:lnTo>
                    <a:pt x="110" y="12"/>
                  </a:lnTo>
                  <a:lnTo>
                    <a:pt x="104" y="18"/>
                  </a:lnTo>
                  <a:lnTo>
                    <a:pt x="96" y="22"/>
                  </a:lnTo>
                  <a:lnTo>
                    <a:pt x="88" y="26"/>
                  </a:lnTo>
                  <a:lnTo>
                    <a:pt x="80" y="31"/>
                  </a:lnTo>
                  <a:lnTo>
                    <a:pt x="72" y="35"/>
                  </a:lnTo>
                  <a:lnTo>
                    <a:pt x="63" y="39"/>
                  </a:lnTo>
                  <a:lnTo>
                    <a:pt x="55" y="41"/>
                  </a:lnTo>
                  <a:lnTo>
                    <a:pt x="47" y="47"/>
                  </a:lnTo>
                  <a:lnTo>
                    <a:pt x="39" y="51"/>
                  </a:lnTo>
                  <a:lnTo>
                    <a:pt x="31" y="53"/>
                  </a:lnTo>
                  <a:lnTo>
                    <a:pt x="23" y="59"/>
                  </a:lnTo>
                  <a:lnTo>
                    <a:pt x="17" y="63"/>
                  </a:lnTo>
                  <a:lnTo>
                    <a:pt x="8" y="69"/>
                  </a:lnTo>
                  <a:lnTo>
                    <a:pt x="0" y="75"/>
                  </a:lnTo>
                  <a:lnTo>
                    <a:pt x="4" y="80"/>
                  </a:lnTo>
                  <a:lnTo>
                    <a:pt x="10" y="73"/>
                  </a:lnTo>
                  <a:lnTo>
                    <a:pt x="19" y="67"/>
                  </a:lnTo>
                  <a:lnTo>
                    <a:pt x="25" y="63"/>
                  </a:lnTo>
                  <a:lnTo>
                    <a:pt x="33" y="57"/>
                  </a:lnTo>
                  <a:lnTo>
                    <a:pt x="41" y="53"/>
                  </a:lnTo>
                  <a:lnTo>
                    <a:pt x="49" y="51"/>
                  </a:lnTo>
                  <a:lnTo>
                    <a:pt x="57" y="47"/>
                  </a:lnTo>
                  <a:lnTo>
                    <a:pt x="66" y="41"/>
                  </a:lnTo>
                  <a:lnTo>
                    <a:pt x="74" y="39"/>
                  </a:lnTo>
                  <a:lnTo>
                    <a:pt x="82" y="35"/>
                  </a:lnTo>
                  <a:lnTo>
                    <a:pt x="90" y="31"/>
                  </a:lnTo>
                  <a:lnTo>
                    <a:pt x="98" y="26"/>
                  </a:lnTo>
                  <a:lnTo>
                    <a:pt x="106" y="20"/>
                  </a:lnTo>
                  <a:lnTo>
                    <a:pt x="114" y="16"/>
                  </a:lnTo>
                  <a:lnTo>
                    <a:pt x="121" y="10"/>
                  </a:lnTo>
                  <a:lnTo>
                    <a:pt x="129" y="4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26" name="Freeform 54"/>
            <p:cNvSpPr>
              <a:spLocks/>
            </p:cNvSpPr>
            <p:nvPr/>
          </p:nvSpPr>
          <p:spPr bwMode="auto">
            <a:xfrm>
              <a:off x="3355" y="2321"/>
              <a:ext cx="116" cy="41"/>
            </a:xfrm>
            <a:custGeom>
              <a:avLst/>
              <a:gdLst/>
              <a:ahLst/>
              <a:cxnLst>
                <a:cxn ang="0">
                  <a:pos x="114" y="0"/>
                </a:cxn>
                <a:cxn ang="0">
                  <a:pos x="116" y="0"/>
                </a:cxn>
                <a:cxn ang="0">
                  <a:pos x="106" y="2"/>
                </a:cxn>
                <a:cxn ang="0">
                  <a:pos x="100" y="2"/>
                </a:cxn>
                <a:cxn ang="0">
                  <a:pos x="92" y="4"/>
                </a:cxn>
                <a:cxn ang="0">
                  <a:pos x="83" y="6"/>
                </a:cxn>
                <a:cxn ang="0">
                  <a:pos x="77" y="8"/>
                </a:cxn>
                <a:cxn ang="0">
                  <a:pos x="69" y="10"/>
                </a:cxn>
                <a:cxn ang="0">
                  <a:pos x="63" y="10"/>
                </a:cxn>
                <a:cxn ang="0">
                  <a:pos x="55" y="14"/>
                </a:cxn>
                <a:cxn ang="0">
                  <a:pos x="49" y="17"/>
                </a:cxn>
                <a:cxn ang="0">
                  <a:pos x="41" y="19"/>
                </a:cxn>
                <a:cxn ang="0">
                  <a:pos x="34" y="21"/>
                </a:cxn>
                <a:cxn ang="0">
                  <a:pos x="26" y="25"/>
                </a:cxn>
                <a:cxn ang="0">
                  <a:pos x="20" y="27"/>
                </a:cxn>
                <a:cxn ang="0">
                  <a:pos x="12" y="31"/>
                </a:cxn>
                <a:cxn ang="0">
                  <a:pos x="6" y="33"/>
                </a:cxn>
                <a:cxn ang="0">
                  <a:pos x="0" y="37"/>
                </a:cxn>
                <a:cxn ang="0">
                  <a:pos x="2" y="41"/>
                </a:cxn>
                <a:cxn ang="0">
                  <a:pos x="8" y="37"/>
                </a:cxn>
                <a:cxn ang="0">
                  <a:pos x="14" y="33"/>
                </a:cxn>
                <a:cxn ang="0">
                  <a:pos x="20" y="31"/>
                </a:cxn>
                <a:cxn ang="0">
                  <a:pos x="28" y="29"/>
                </a:cxn>
                <a:cxn ang="0">
                  <a:pos x="34" y="25"/>
                </a:cxn>
                <a:cxn ang="0">
                  <a:pos x="43" y="23"/>
                </a:cxn>
                <a:cxn ang="0">
                  <a:pos x="49" y="21"/>
                </a:cxn>
                <a:cxn ang="0">
                  <a:pos x="57" y="19"/>
                </a:cxn>
                <a:cxn ang="0">
                  <a:pos x="63" y="14"/>
                </a:cxn>
                <a:cxn ang="0">
                  <a:pos x="71" y="12"/>
                </a:cxn>
                <a:cxn ang="0">
                  <a:pos x="77" y="10"/>
                </a:cxn>
                <a:cxn ang="0">
                  <a:pos x="85" y="10"/>
                </a:cxn>
                <a:cxn ang="0">
                  <a:pos x="94" y="8"/>
                </a:cxn>
                <a:cxn ang="0">
                  <a:pos x="100" y="6"/>
                </a:cxn>
                <a:cxn ang="0">
                  <a:pos x="108" y="6"/>
                </a:cxn>
                <a:cxn ang="0">
                  <a:pos x="116" y="4"/>
                </a:cxn>
                <a:cxn ang="0">
                  <a:pos x="114" y="0"/>
                </a:cxn>
              </a:cxnLst>
              <a:rect l="0" t="0" r="r" b="b"/>
              <a:pathLst>
                <a:path w="116" h="41">
                  <a:moveTo>
                    <a:pt x="114" y="0"/>
                  </a:moveTo>
                  <a:lnTo>
                    <a:pt x="116" y="0"/>
                  </a:lnTo>
                  <a:lnTo>
                    <a:pt x="106" y="2"/>
                  </a:lnTo>
                  <a:lnTo>
                    <a:pt x="100" y="2"/>
                  </a:lnTo>
                  <a:lnTo>
                    <a:pt x="92" y="4"/>
                  </a:lnTo>
                  <a:lnTo>
                    <a:pt x="83" y="6"/>
                  </a:lnTo>
                  <a:lnTo>
                    <a:pt x="77" y="8"/>
                  </a:lnTo>
                  <a:lnTo>
                    <a:pt x="69" y="10"/>
                  </a:lnTo>
                  <a:lnTo>
                    <a:pt x="63" y="10"/>
                  </a:lnTo>
                  <a:lnTo>
                    <a:pt x="55" y="14"/>
                  </a:lnTo>
                  <a:lnTo>
                    <a:pt x="49" y="17"/>
                  </a:lnTo>
                  <a:lnTo>
                    <a:pt x="41" y="19"/>
                  </a:lnTo>
                  <a:lnTo>
                    <a:pt x="34" y="21"/>
                  </a:lnTo>
                  <a:lnTo>
                    <a:pt x="26" y="25"/>
                  </a:lnTo>
                  <a:lnTo>
                    <a:pt x="20" y="27"/>
                  </a:lnTo>
                  <a:lnTo>
                    <a:pt x="12" y="31"/>
                  </a:lnTo>
                  <a:lnTo>
                    <a:pt x="6" y="33"/>
                  </a:lnTo>
                  <a:lnTo>
                    <a:pt x="0" y="37"/>
                  </a:lnTo>
                  <a:lnTo>
                    <a:pt x="2" y="41"/>
                  </a:lnTo>
                  <a:lnTo>
                    <a:pt x="8" y="37"/>
                  </a:lnTo>
                  <a:lnTo>
                    <a:pt x="14" y="33"/>
                  </a:lnTo>
                  <a:lnTo>
                    <a:pt x="20" y="31"/>
                  </a:lnTo>
                  <a:lnTo>
                    <a:pt x="28" y="29"/>
                  </a:lnTo>
                  <a:lnTo>
                    <a:pt x="34" y="25"/>
                  </a:lnTo>
                  <a:lnTo>
                    <a:pt x="43" y="23"/>
                  </a:lnTo>
                  <a:lnTo>
                    <a:pt x="49" y="21"/>
                  </a:lnTo>
                  <a:lnTo>
                    <a:pt x="57" y="19"/>
                  </a:lnTo>
                  <a:lnTo>
                    <a:pt x="63" y="14"/>
                  </a:lnTo>
                  <a:lnTo>
                    <a:pt x="71" y="12"/>
                  </a:lnTo>
                  <a:lnTo>
                    <a:pt x="77" y="10"/>
                  </a:lnTo>
                  <a:lnTo>
                    <a:pt x="85" y="10"/>
                  </a:lnTo>
                  <a:lnTo>
                    <a:pt x="94" y="8"/>
                  </a:lnTo>
                  <a:lnTo>
                    <a:pt x="100" y="6"/>
                  </a:lnTo>
                  <a:lnTo>
                    <a:pt x="108" y="6"/>
                  </a:lnTo>
                  <a:lnTo>
                    <a:pt x="116" y="4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27" name="Freeform 55"/>
            <p:cNvSpPr>
              <a:spLocks/>
            </p:cNvSpPr>
            <p:nvPr/>
          </p:nvSpPr>
          <p:spPr bwMode="auto">
            <a:xfrm>
              <a:off x="3469" y="2317"/>
              <a:ext cx="126" cy="14"/>
            </a:xfrm>
            <a:custGeom>
              <a:avLst/>
              <a:gdLst/>
              <a:ahLst/>
              <a:cxnLst>
                <a:cxn ang="0">
                  <a:pos x="126" y="12"/>
                </a:cxn>
                <a:cxn ang="0">
                  <a:pos x="118" y="10"/>
                </a:cxn>
                <a:cxn ang="0">
                  <a:pos x="110" y="8"/>
                </a:cxn>
                <a:cxn ang="0">
                  <a:pos x="104" y="8"/>
                </a:cxn>
                <a:cxn ang="0">
                  <a:pos x="96" y="6"/>
                </a:cxn>
                <a:cxn ang="0">
                  <a:pos x="88" y="4"/>
                </a:cxn>
                <a:cxn ang="0">
                  <a:pos x="80" y="4"/>
                </a:cxn>
                <a:cxn ang="0">
                  <a:pos x="71" y="2"/>
                </a:cxn>
                <a:cxn ang="0">
                  <a:pos x="57" y="2"/>
                </a:cxn>
                <a:cxn ang="0">
                  <a:pos x="49" y="0"/>
                </a:cxn>
                <a:cxn ang="0">
                  <a:pos x="33" y="0"/>
                </a:cxn>
                <a:cxn ang="0">
                  <a:pos x="24" y="2"/>
                </a:cxn>
                <a:cxn ang="0">
                  <a:pos x="8" y="2"/>
                </a:cxn>
                <a:cxn ang="0">
                  <a:pos x="0" y="4"/>
                </a:cxn>
                <a:cxn ang="0">
                  <a:pos x="2" y="8"/>
                </a:cxn>
                <a:cxn ang="0">
                  <a:pos x="10" y="6"/>
                </a:cxn>
                <a:cxn ang="0">
                  <a:pos x="16" y="6"/>
                </a:cxn>
                <a:cxn ang="0">
                  <a:pos x="24" y="4"/>
                </a:cxn>
                <a:cxn ang="0">
                  <a:pos x="57" y="4"/>
                </a:cxn>
                <a:cxn ang="0">
                  <a:pos x="63" y="6"/>
                </a:cxn>
                <a:cxn ang="0">
                  <a:pos x="71" y="6"/>
                </a:cxn>
                <a:cxn ang="0">
                  <a:pos x="80" y="8"/>
                </a:cxn>
                <a:cxn ang="0">
                  <a:pos x="88" y="8"/>
                </a:cxn>
                <a:cxn ang="0">
                  <a:pos x="94" y="10"/>
                </a:cxn>
                <a:cxn ang="0">
                  <a:pos x="102" y="12"/>
                </a:cxn>
                <a:cxn ang="0">
                  <a:pos x="110" y="12"/>
                </a:cxn>
                <a:cxn ang="0">
                  <a:pos x="118" y="14"/>
                </a:cxn>
                <a:cxn ang="0">
                  <a:pos x="126" y="14"/>
                </a:cxn>
                <a:cxn ang="0">
                  <a:pos x="126" y="12"/>
                </a:cxn>
              </a:cxnLst>
              <a:rect l="0" t="0" r="r" b="b"/>
              <a:pathLst>
                <a:path w="126" h="14">
                  <a:moveTo>
                    <a:pt x="126" y="12"/>
                  </a:moveTo>
                  <a:lnTo>
                    <a:pt x="118" y="10"/>
                  </a:lnTo>
                  <a:lnTo>
                    <a:pt x="110" y="8"/>
                  </a:lnTo>
                  <a:lnTo>
                    <a:pt x="104" y="8"/>
                  </a:lnTo>
                  <a:lnTo>
                    <a:pt x="96" y="6"/>
                  </a:lnTo>
                  <a:lnTo>
                    <a:pt x="88" y="4"/>
                  </a:lnTo>
                  <a:lnTo>
                    <a:pt x="80" y="4"/>
                  </a:lnTo>
                  <a:lnTo>
                    <a:pt x="71" y="2"/>
                  </a:lnTo>
                  <a:lnTo>
                    <a:pt x="57" y="2"/>
                  </a:lnTo>
                  <a:lnTo>
                    <a:pt x="49" y="0"/>
                  </a:lnTo>
                  <a:lnTo>
                    <a:pt x="33" y="0"/>
                  </a:lnTo>
                  <a:lnTo>
                    <a:pt x="24" y="2"/>
                  </a:lnTo>
                  <a:lnTo>
                    <a:pt x="8" y="2"/>
                  </a:lnTo>
                  <a:lnTo>
                    <a:pt x="0" y="4"/>
                  </a:lnTo>
                  <a:lnTo>
                    <a:pt x="2" y="8"/>
                  </a:lnTo>
                  <a:lnTo>
                    <a:pt x="10" y="6"/>
                  </a:lnTo>
                  <a:lnTo>
                    <a:pt x="16" y="6"/>
                  </a:lnTo>
                  <a:lnTo>
                    <a:pt x="24" y="4"/>
                  </a:lnTo>
                  <a:lnTo>
                    <a:pt x="57" y="4"/>
                  </a:lnTo>
                  <a:lnTo>
                    <a:pt x="63" y="6"/>
                  </a:lnTo>
                  <a:lnTo>
                    <a:pt x="71" y="6"/>
                  </a:lnTo>
                  <a:lnTo>
                    <a:pt x="80" y="8"/>
                  </a:lnTo>
                  <a:lnTo>
                    <a:pt x="88" y="8"/>
                  </a:lnTo>
                  <a:lnTo>
                    <a:pt x="94" y="10"/>
                  </a:lnTo>
                  <a:lnTo>
                    <a:pt x="102" y="12"/>
                  </a:lnTo>
                  <a:lnTo>
                    <a:pt x="110" y="12"/>
                  </a:lnTo>
                  <a:lnTo>
                    <a:pt x="118" y="14"/>
                  </a:lnTo>
                  <a:lnTo>
                    <a:pt x="126" y="14"/>
                  </a:lnTo>
                  <a:lnTo>
                    <a:pt x="126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28" name="Freeform 56"/>
            <p:cNvSpPr>
              <a:spLocks/>
            </p:cNvSpPr>
            <p:nvPr/>
          </p:nvSpPr>
          <p:spPr bwMode="auto">
            <a:xfrm>
              <a:off x="3595" y="2315"/>
              <a:ext cx="43" cy="16"/>
            </a:xfrm>
            <a:custGeom>
              <a:avLst/>
              <a:gdLst/>
              <a:ahLst/>
              <a:cxnLst>
                <a:cxn ang="0">
                  <a:pos x="43" y="4"/>
                </a:cxn>
                <a:cxn ang="0">
                  <a:pos x="37" y="0"/>
                </a:cxn>
                <a:cxn ang="0">
                  <a:pos x="25" y="0"/>
                </a:cxn>
                <a:cxn ang="0">
                  <a:pos x="19" y="4"/>
                </a:cxn>
                <a:cxn ang="0">
                  <a:pos x="15" y="8"/>
                </a:cxn>
                <a:cxn ang="0">
                  <a:pos x="9" y="10"/>
                </a:cxn>
                <a:cxn ang="0">
                  <a:pos x="5" y="12"/>
                </a:cxn>
                <a:cxn ang="0">
                  <a:pos x="0" y="14"/>
                </a:cxn>
                <a:cxn ang="0">
                  <a:pos x="0" y="16"/>
                </a:cxn>
                <a:cxn ang="0">
                  <a:pos x="5" y="16"/>
                </a:cxn>
                <a:cxn ang="0">
                  <a:pos x="11" y="14"/>
                </a:cxn>
                <a:cxn ang="0">
                  <a:pos x="17" y="10"/>
                </a:cxn>
                <a:cxn ang="0">
                  <a:pos x="21" y="8"/>
                </a:cxn>
                <a:cxn ang="0">
                  <a:pos x="25" y="4"/>
                </a:cxn>
                <a:cxn ang="0">
                  <a:pos x="35" y="4"/>
                </a:cxn>
                <a:cxn ang="0">
                  <a:pos x="39" y="6"/>
                </a:cxn>
                <a:cxn ang="0">
                  <a:pos x="43" y="4"/>
                </a:cxn>
              </a:cxnLst>
              <a:rect l="0" t="0" r="r" b="b"/>
              <a:pathLst>
                <a:path w="43" h="16">
                  <a:moveTo>
                    <a:pt x="43" y="4"/>
                  </a:moveTo>
                  <a:lnTo>
                    <a:pt x="37" y="0"/>
                  </a:lnTo>
                  <a:lnTo>
                    <a:pt x="25" y="0"/>
                  </a:lnTo>
                  <a:lnTo>
                    <a:pt x="19" y="4"/>
                  </a:lnTo>
                  <a:lnTo>
                    <a:pt x="15" y="8"/>
                  </a:lnTo>
                  <a:lnTo>
                    <a:pt x="9" y="10"/>
                  </a:lnTo>
                  <a:lnTo>
                    <a:pt x="5" y="12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5" y="16"/>
                  </a:lnTo>
                  <a:lnTo>
                    <a:pt x="11" y="14"/>
                  </a:lnTo>
                  <a:lnTo>
                    <a:pt x="17" y="10"/>
                  </a:lnTo>
                  <a:lnTo>
                    <a:pt x="21" y="8"/>
                  </a:lnTo>
                  <a:lnTo>
                    <a:pt x="25" y="4"/>
                  </a:lnTo>
                  <a:lnTo>
                    <a:pt x="35" y="4"/>
                  </a:lnTo>
                  <a:lnTo>
                    <a:pt x="39" y="6"/>
                  </a:lnTo>
                  <a:lnTo>
                    <a:pt x="43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29" name="Freeform 57"/>
            <p:cNvSpPr>
              <a:spLocks/>
            </p:cNvSpPr>
            <p:nvPr/>
          </p:nvSpPr>
          <p:spPr bwMode="auto">
            <a:xfrm>
              <a:off x="3632" y="2319"/>
              <a:ext cx="6" cy="21"/>
            </a:xfrm>
            <a:custGeom>
              <a:avLst/>
              <a:gdLst/>
              <a:ahLst/>
              <a:cxnLst>
                <a:cxn ang="0">
                  <a:pos x="2" y="16"/>
                </a:cxn>
                <a:cxn ang="0">
                  <a:pos x="4" y="16"/>
                </a:cxn>
                <a:cxn ang="0">
                  <a:pos x="4" y="12"/>
                </a:cxn>
                <a:cxn ang="0">
                  <a:pos x="6" y="6"/>
                </a:cxn>
                <a:cxn ang="0">
                  <a:pos x="6" y="0"/>
                </a:cxn>
                <a:cxn ang="0">
                  <a:pos x="2" y="2"/>
                </a:cxn>
                <a:cxn ang="0">
                  <a:pos x="2" y="6"/>
                </a:cxn>
                <a:cxn ang="0">
                  <a:pos x="0" y="10"/>
                </a:cxn>
                <a:cxn ang="0">
                  <a:pos x="0" y="14"/>
                </a:cxn>
                <a:cxn ang="0">
                  <a:pos x="2" y="21"/>
                </a:cxn>
                <a:cxn ang="0">
                  <a:pos x="2" y="16"/>
                </a:cxn>
              </a:cxnLst>
              <a:rect l="0" t="0" r="r" b="b"/>
              <a:pathLst>
                <a:path w="6" h="21">
                  <a:moveTo>
                    <a:pt x="2" y="16"/>
                  </a:moveTo>
                  <a:lnTo>
                    <a:pt x="4" y="16"/>
                  </a:lnTo>
                  <a:lnTo>
                    <a:pt x="4" y="12"/>
                  </a:lnTo>
                  <a:lnTo>
                    <a:pt x="6" y="6"/>
                  </a:lnTo>
                  <a:lnTo>
                    <a:pt x="6" y="0"/>
                  </a:lnTo>
                  <a:lnTo>
                    <a:pt x="2" y="2"/>
                  </a:lnTo>
                  <a:lnTo>
                    <a:pt x="2" y="6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2" y="21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30" name="Freeform 58"/>
            <p:cNvSpPr>
              <a:spLocks/>
            </p:cNvSpPr>
            <p:nvPr/>
          </p:nvSpPr>
          <p:spPr bwMode="auto">
            <a:xfrm>
              <a:off x="3634" y="2335"/>
              <a:ext cx="104" cy="27"/>
            </a:xfrm>
            <a:custGeom>
              <a:avLst/>
              <a:gdLst/>
              <a:ahLst/>
              <a:cxnLst>
                <a:cxn ang="0">
                  <a:pos x="104" y="21"/>
                </a:cxn>
                <a:cxn ang="0">
                  <a:pos x="76" y="21"/>
                </a:cxn>
                <a:cxn ang="0">
                  <a:pos x="70" y="19"/>
                </a:cxn>
                <a:cxn ang="0">
                  <a:pos x="64" y="19"/>
                </a:cxn>
                <a:cxn ang="0">
                  <a:pos x="57" y="17"/>
                </a:cxn>
                <a:cxn ang="0">
                  <a:pos x="51" y="15"/>
                </a:cxn>
                <a:cxn ang="0">
                  <a:pos x="45" y="13"/>
                </a:cxn>
                <a:cxn ang="0">
                  <a:pos x="39" y="11"/>
                </a:cxn>
                <a:cxn ang="0">
                  <a:pos x="33" y="7"/>
                </a:cxn>
                <a:cxn ang="0">
                  <a:pos x="27" y="7"/>
                </a:cxn>
                <a:cxn ang="0">
                  <a:pos x="21" y="5"/>
                </a:cxn>
                <a:cxn ang="0">
                  <a:pos x="15" y="3"/>
                </a:cxn>
                <a:cxn ang="0">
                  <a:pos x="8" y="0"/>
                </a:cxn>
                <a:cxn ang="0">
                  <a:pos x="0" y="0"/>
                </a:cxn>
                <a:cxn ang="0">
                  <a:pos x="0" y="5"/>
                </a:cxn>
                <a:cxn ang="0">
                  <a:pos x="8" y="7"/>
                </a:cxn>
                <a:cxn ang="0">
                  <a:pos x="15" y="7"/>
                </a:cxn>
                <a:cxn ang="0">
                  <a:pos x="21" y="9"/>
                </a:cxn>
                <a:cxn ang="0">
                  <a:pos x="27" y="9"/>
                </a:cxn>
                <a:cxn ang="0">
                  <a:pos x="33" y="11"/>
                </a:cxn>
                <a:cxn ang="0">
                  <a:pos x="39" y="15"/>
                </a:cxn>
                <a:cxn ang="0">
                  <a:pos x="45" y="17"/>
                </a:cxn>
                <a:cxn ang="0">
                  <a:pos x="51" y="19"/>
                </a:cxn>
                <a:cxn ang="0">
                  <a:pos x="57" y="19"/>
                </a:cxn>
                <a:cxn ang="0">
                  <a:pos x="64" y="21"/>
                </a:cxn>
                <a:cxn ang="0">
                  <a:pos x="70" y="23"/>
                </a:cxn>
                <a:cxn ang="0">
                  <a:pos x="76" y="25"/>
                </a:cxn>
                <a:cxn ang="0">
                  <a:pos x="84" y="27"/>
                </a:cxn>
                <a:cxn ang="0">
                  <a:pos x="96" y="27"/>
                </a:cxn>
                <a:cxn ang="0">
                  <a:pos x="104" y="25"/>
                </a:cxn>
                <a:cxn ang="0">
                  <a:pos x="104" y="21"/>
                </a:cxn>
              </a:cxnLst>
              <a:rect l="0" t="0" r="r" b="b"/>
              <a:pathLst>
                <a:path w="104" h="27">
                  <a:moveTo>
                    <a:pt x="104" y="21"/>
                  </a:moveTo>
                  <a:lnTo>
                    <a:pt x="76" y="21"/>
                  </a:lnTo>
                  <a:lnTo>
                    <a:pt x="70" y="19"/>
                  </a:lnTo>
                  <a:lnTo>
                    <a:pt x="64" y="19"/>
                  </a:lnTo>
                  <a:lnTo>
                    <a:pt x="57" y="17"/>
                  </a:lnTo>
                  <a:lnTo>
                    <a:pt x="51" y="15"/>
                  </a:lnTo>
                  <a:lnTo>
                    <a:pt x="45" y="13"/>
                  </a:lnTo>
                  <a:lnTo>
                    <a:pt x="39" y="11"/>
                  </a:lnTo>
                  <a:lnTo>
                    <a:pt x="33" y="7"/>
                  </a:lnTo>
                  <a:lnTo>
                    <a:pt x="27" y="7"/>
                  </a:lnTo>
                  <a:lnTo>
                    <a:pt x="21" y="5"/>
                  </a:lnTo>
                  <a:lnTo>
                    <a:pt x="15" y="3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8" y="7"/>
                  </a:lnTo>
                  <a:lnTo>
                    <a:pt x="15" y="7"/>
                  </a:lnTo>
                  <a:lnTo>
                    <a:pt x="21" y="9"/>
                  </a:lnTo>
                  <a:lnTo>
                    <a:pt x="27" y="9"/>
                  </a:lnTo>
                  <a:lnTo>
                    <a:pt x="33" y="11"/>
                  </a:lnTo>
                  <a:lnTo>
                    <a:pt x="39" y="15"/>
                  </a:lnTo>
                  <a:lnTo>
                    <a:pt x="45" y="17"/>
                  </a:lnTo>
                  <a:lnTo>
                    <a:pt x="51" y="19"/>
                  </a:lnTo>
                  <a:lnTo>
                    <a:pt x="57" y="19"/>
                  </a:lnTo>
                  <a:lnTo>
                    <a:pt x="64" y="21"/>
                  </a:lnTo>
                  <a:lnTo>
                    <a:pt x="70" y="23"/>
                  </a:lnTo>
                  <a:lnTo>
                    <a:pt x="76" y="25"/>
                  </a:lnTo>
                  <a:lnTo>
                    <a:pt x="84" y="27"/>
                  </a:lnTo>
                  <a:lnTo>
                    <a:pt x="96" y="27"/>
                  </a:lnTo>
                  <a:lnTo>
                    <a:pt x="104" y="25"/>
                  </a:lnTo>
                  <a:lnTo>
                    <a:pt x="104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31" name="Freeform 59"/>
            <p:cNvSpPr>
              <a:spLocks/>
            </p:cNvSpPr>
            <p:nvPr/>
          </p:nvSpPr>
          <p:spPr bwMode="auto">
            <a:xfrm>
              <a:off x="3738" y="2350"/>
              <a:ext cx="168" cy="10"/>
            </a:xfrm>
            <a:custGeom>
              <a:avLst/>
              <a:gdLst/>
              <a:ahLst/>
              <a:cxnLst>
                <a:cxn ang="0">
                  <a:pos x="166" y="2"/>
                </a:cxn>
                <a:cxn ang="0">
                  <a:pos x="166" y="0"/>
                </a:cxn>
                <a:cxn ang="0">
                  <a:pos x="155" y="0"/>
                </a:cxn>
                <a:cxn ang="0">
                  <a:pos x="145" y="2"/>
                </a:cxn>
                <a:cxn ang="0">
                  <a:pos x="92" y="2"/>
                </a:cxn>
                <a:cxn ang="0">
                  <a:pos x="82" y="4"/>
                </a:cxn>
                <a:cxn ang="0">
                  <a:pos x="31" y="4"/>
                </a:cxn>
                <a:cxn ang="0">
                  <a:pos x="21" y="6"/>
                </a:cxn>
                <a:cxn ang="0">
                  <a:pos x="0" y="6"/>
                </a:cxn>
                <a:cxn ang="0">
                  <a:pos x="0" y="10"/>
                </a:cxn>
                <a:cxn ang="0">
                  <a:pos x="31" y="10"/>
                </a:cxn>
                <a:cxn ang="0">
                  <a:pos x="41" y="8"/>
                </a:cxn>
                <a:cxn ang="0">
                  <a:pos x="72" y="8"/>
                </a:cxn>
                <a:cxn ang="0">
                  <a:pos x="82" y="6"/>
                </a:cxn>
                <a:cxn ang="0">
                  <a:pos x="145" y="6"/>
                </a:cxn>
                <a:cxn ang="0">
                  <a:pos x="155" y="4"/>
                </a:cxn>
                <a:cxn ang="0">
                  <a:pos x="168" y="4"/>
                </a:cxn>
                <a:cxn ang="0">
                  <a:pos x="166" y="4"/>
                </a:cxn>
                <a:cxn ang="0">
                  <a:pos x="168" y="4"/>
                </a:cxn>
                <a:cxn ang="0">
                  <a:pos x="166" y="2"/>
                </a:cxn>
              </a:cxnLst>
              <a:rect l="0" t="0" r="r" b="b"/>
              <a:pathLst>
                <a:path w="168" h="10">
                  <a:moveTo>
                    <a:pt x="166" y="2"/>
                  </a:moveTo>
                  <a:lnTo>
                    <a:pt x="166" y="0"/>
                  </a:lnTo>
                  <a:lnTo>
                    <a:pt x="155" y="0"/>
                  </a:lnTo>
                  <a:lnTo>
                    <a:pt x="145" y="2"/>
                  </a:lnTo>
                  <a:lnTo>
                    <a:pt x="92" y="2"/>
                  </a:lnTo>
                  <a:lnTo>
                    <a:pt x="82" y="4"/>
                  </a:lnTo>
                  <a:lnTo>
                    <a:pt x="31" y="4"/>
                  </a:lnTo>
                  <a:lnTo>
                    <a:pt x="21" y="6"/>
                  </a:lnTo>
                  <a:lnTo>
                    <a:pt x="0" y="6"/>
                  </a:lnTo>
                  <a:lnTo>
                    <a:pt x="0" y="10"/>
                  </a:lnTo>
                  <a:lnTo>
                    <a:pt x="31" y="10"/>
                  </a:lnTo>
                  <a:lnTo>
                    <a:pt x="41" y="8"/>
                  </a:lnTo>
                  <a:lnTo>
                    <a:pt x="72" y="8"/>
                  </a:lnTo>
                  <a:lnTo>
                    <a:pt x="82" y="6"/>
                  </a:lnTo>
                  <a:lnTo>
                    <a:pt x="145" y="6"/>
                  </a:lnTo>
                  <a:lnTo>
                    <a:pt x="155" y="4"/>
                  </a:lnTo>
                  <a:lnTo>
                    <a:pt x="168" y="4"/>
                  </a:lnTo>
                  <a:lnTo>
                    <a:pt x="166" y="4"/>
                  </a:lnTo>
                  <a:lnTo>
                    <a:pt x="168" y="4"/>
                  </a:lnTo>
                  <a:lnTo>
                    <a:pt x="166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32" name="Freeform 60"/>
            <p:cNvSpPr>
              <a:spLocks/>
            </p:cNvSpPr>
            <p:nvPr/>
          </p:nvSpPr>
          <p:spPr bwMode="auto">
            <a:xfrm>
              <a:off x="3904" y="2325"/>
              <a:ext cx="44" cy="29"/>
            </a:xfrm>
            <a:custGeom>
              <a:avLst/>
              <a:gdLst/>
              <a:ahLst/>
              <a:cxnLst>
                <a:cxn ang="0">
                  <a:pos x="44" y="6"/>
                </a:cxn>
                <a:cxn ang="0">
                  <a:pos x="42" y="6"/>
                </a:cxn>
                <a:cxn ang="0">
                  <a:pos x="36" y="2"/>
                </a:cxn>
                <a:cxn ang="0">
                  <a:pos x="30" y="0"/>
                </a:cxn>
                <a:cxn ang="0">
                  <a:pos x="24" y="4"/>
                </a:cxn>
                <a:cxn ang="0">
                  <a:pos x="18" y="8"/>
                </a:cxn>
                <a:cxn ang="0">
                  <a:pos x="14" y="15"/>
                </a:cxn>
                <a:cxn ang="0">
                  <a:pos x="6" y="23"/>
                </a:cxn>
                <a:cxn ang="0">
                  <a:pos x="0" y="27"/>
                </a:cxn>
                <a:cxn ang="0">
                  <a:pos x="2" y="29"/>
                </a:cxn>
                <a:cxn ang="0">
                  <a:pos x="6" y="27"/>
                </a:cxn>
                <a:cxn ang="0">
                  <a:pos x="12" y="23"/>
                </a:cxn>
                <a:cxn ang="0">
                  <a:pos x="18" y="17"/>
                </a:cxn>
                <a:cxn ang="0">
                  <a:pos x="22" y="10"/>
                </a:cxn>
                <a:cxn ang="0">
                  <a:pos x="26" y="6"/>
                </a:cxn>
                <a:cxn ang="0">
                  <a:pos x="30" y="4"/>
                </a:cxn>
                <a:cxn ang="0">
                  <a:pos x="36" y="6"/>
                </a:cxn>
                <a:cxn ang="0">
                  <a:pos x="40" y="8"/>
                </a:cxn>
                <a:cxn ang="0">
                  <a:pos x="40" y="6"/>
                </a:cxn>
                <a:cxn ang="0">
                  <a:pos x="44" y="6"/>
                </a:cxn>
                <a:cxn ang="0">
                  <a:pos x="42" y="6"/>
                </a:cxn>
                <a:cxn ang="0">
                  <a:pos x="44" y="6"/>
                </a:cxn>
              </a:cxnLst>
              <a:rect l="0" t="0" r="r" b="b"/>
              <a:pathLst>
                <a:path w="44" h="29">
                  <a:moveTo>
                    <a:pt x="44" y="6"/>
                  </a:moveTo>
                  <a:lnTo>
                    <a:pt x="42" y="6"/>
                  </a:lnTo>
                  <a:lnTo>
                    <a:pt x="36" y="2"/>
                  </a:lnTo>
                  <a:lnTo>
                    <a:pt x="30" y="0"/>
                  </a:lnTo>
                  <a:lnTo>
                    <a:pt x="24" y="4"/>
                  </a:lnTo>
                  <a:lnTo>
                    <a:pt x="18" y="8"/>
                  </a:lnTo>
                  <a:lnTo>
                    <a:pt x="14" y="15"/>
                  </a:lnTo>
                  <a:lnTo>
                    <a:pt x="6" y="23"/>
                  </a:lnTo>
                  <a:lnTo>
                    <a:pt x="0" y="27"/>
                  </a:lnTo>
                  <a:lnTo>
                    <a:pt x="2" y="29"/>
                  </a:lnTo>
                  <a:lnTo>
                    <a:pt x="6" y="27"/>
                  </a:lnTo>
                  <a:lnTo>
                    <a:pt x="12" y="23"/>
                  </a:lnTo>
                  <a:lnTo>
                    <a:pt x="18" y="17"/>
                  </a:lnTo>
                  <a:lnTo>
                    <a:pt x="22" y="10"/>
                  </a:lnTo>
                  <a:lnTo>
                    <a:pt x="26" y="6"/>
                  </a:lnTo>
                  <a:lnTo>
                    <a:pt x="30" y="4"/>
                  </a:lnTo>
                  <a:lnTo>
                    <a:pt x="36" y="6"/>
                  </a:lnTo>
                  <a:lnTo>
                    <a:pt x="40" y="8"/>
                  </a:lnTo>
                  <a:lnTo>
                    <a:pt x="40" y="6"/>
                  </a:lnTo>
                  <a:lnTo>
                    <a:pt x="44" y="6"/>
                  </a:lnTo>
                  <a:lnTo>
                    <a:pt x="42" y="6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33" name="Freeform 61"/>
            <p:cNvSpPr>
              <a:spLocks/>
            </p:cNvSpPr>
            <p:nvPr/>
          </p:nvSpPr>
          <p:spPr bwMode="auto">
            <a:xfrm>
              <a:off x="3940" y="2331"/>
              <a:ext cx="8" cy="17"/>
            </a:xfrm>
            <a:custGeom>
              <a:avLst/>
              <a:gdLst/>
              <a:ahLst/>
              <a:cxnLst>
                <a:cxn ang="0">
                  <a:pos x="2" y="13"/>
                </a:cxn>
                <a:cxn ang="0">
                  <a:pos x="4" y="15"/>
                </a:cxn>
                <a:cxn ang="0">
                  <a:pos x="4" y="11"/>
                </a:cxn>
                <a:cxn ang="0">
                  <a:pos x="6" y="7"/>
                </a:cxn>
                <a:cxn ang="0">
                  <a:pos x="8" y="0"/>
                </a:cxn>
                <a:cxn ang="0">
                  <a:pos x="4" y="0"/>
                </a:cxn>
                <a:cxn ang="0">
                  <a:pos x="4" y="4"/>
                </a:cxn>
                <a:cxn ang="0">
                  <a:pos x="2" y="9"/>
                </a:cxn>
                <a:cxn ang="0">
                  <a:pos x="0" y="11"/>
                </a:cxn>
                <a:cxn ang="0">
                  <a:pos x="0" y="15"/>
                </a:cxn>
                <a:cxn ang="0">
                  <a:pos x="2" y="17"/>
                </a:cxn>
                <a:cxn ang="0">
                  <a:pos x="0" y="15"/>
                </a:cxn>
                <a:cxn ang="0">
                  <a:pos x="0" y="17"/>
                </a:cxn>
                <a:cxn ang="0">
                  <a:pos x="2" y="17"/>
                </a:cxn>
                <a:cxn ang="0">
                  <a:pos x="2" y="13"/>
                </a:cxn>
              </a:cxnLst>
              <a:rect l="0" t="0" r="r" b="b"/>
              <a:pathLst>
                <a:path w="8" h="17">
                  <a:moveTo>
                    <a:pt x="2" y="13"/>
                  </a:moveTo>
                  <a:lnTo>
                    <a:pt x="4" y="15"/>
                  </a:lnTo>
                  <a:lnTo>
                    <a:pt x="4" y="11"/>
                  </a:lnTo>
                  <a:lnTo>
                    <a:pt x="6" y="7"/>
                  </a:lnTo>
                  <a:lnTo>
                    <a:pt x="8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2" y="9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2" y="17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2" y="17"/>
                  </a:lnTo>
                  <a:lnTo>
                    <a:pt x="2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34" name="Freeform 62"/>
            <p:cNvSpPr>
              <a:spLocks/>
            </p:cNvSpPr>
            <p:nvPr/>
          </p:nvSpPr>
          <p:spPr bwMode="auto">
            <a:xfrm>
              <a:off x="3942" y="2344"/>
              <a:ext cx="74" cy="8"/>
            </a:xfrm>
            <a:custGeom>
              <a:avLst/>
              <a:gdLst/>
              <a:ahLst/>
              <a:cxnLst>
                <a:cxn ang="0">
                  <a:pos x="72" y="4"/>
                </a:cxn>
                <a:cxn ang="0">
                  <a:pos x="74" y="2"/>
                </a:cxn>
                <a:cxn ang="0">
                  <a:pos x="70" y="4"/>
                </a:cxn>
                <a:cxn ang="0">
                  <a:pos x="31" y="4"/>
                </a:cxn>
                <a:cxn ang="0">
                  <a:pos x="27" y="2"/>
                </a:cxn>
                <a:cxn ang="0">
                  <a:pos x="4" y="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4" y="6"/>
                </a:cxn>
                <a:cxn ang="0">
                  <a:pos x="27" y="6"/>
                </a:cxn>
                <a:cxn ang="0">
                  <a:pos x="31" y="8"/>
                </a:cxn>
                <a:cxn ang="0">
                  <a:pos x="70" y="8"/>
                </a:cxn>
                <a:cxn ang="0">
                  <a:pos x="74" y="6"/>
                </a:cxn>
                <a:cxn ang="0">
                  <a:pos x="72" y="4"/>
                </a:cxn>
              </a:cxnLst>
              <a:rect l="0" t="0" r="r" b="b"/>
              <a:pathLst>
                <a:path w="74" h="8">
                  <a:moveTo>
                    <a:pt x="72" y="4"/>
                  </a:moveTo>
                  <a:lnTo>
                    <a:pt x="74" y="2"/>
                  </a:lnTo>
                  <a:lnTo>
                    <a:pt x="70" y="4"/>
                  </a:lnTo>
                  <a:lnTo>
                    <a:pt x="31" y="4"/>
                  </a:lnTo>
                  <a:lnTo>
                    <a:pt x="27" y="2"/>
                  </a:lnTo>
                  <a:lnTo>
                    <a:pt x="4" y="2"/>
                  </a:lnTo>
                  <a:lnTo>
                    <a:pt x="0" y="0"/>
                  </a:lnTo>
                  <a:lnTo>
                    <a:pt x="0" y="4"/>
                  </a:lnTo>
                  <a:lnTo>
                    <a:pt x="4" y="6"/>
                  </a:lnTo>
                  <a:lnTo>
                    <a:pt x="27" y="6"/>
                  </a:lnTo>
                  <a:lnTo>
                    <a:pt x="31" y="8"/>
                  </a:lnTo>
                  <a:lnTo>
                    <a:pt x="70" y="8"/>
                  </a:lnTo>
                  <a:lnTo>
                    <a:pt x="74" y="6"/>
                  </a:lnTo>
                  <a:lnTo>
                    <a:pt x="72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35" name="Freeform 63"/>
            <p:cNvSpPr>
              <a:spLocks/>
            </p:cNvSpPr>
            <p:nvPr/>
          </p:nvSpPr>
          <p:spPr bwMode="auto">
            <a:xfrm>
              <a:off x="4014" y="2338"/>
              <a:ext cx="22" cy="12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18" y="0"/>
                </a:cxn>
                <a:cxn ang="0">
                  <a:pos x="14" y="2"/>
                </a:cxn>
                <a:cxn ang="0">
                  <a:pos x="12" y="2"/>
                </a:cxn>
                <a:cxn ang="0">
                  <a:pos x="10" y="4"/>
                </a:cxn>
                <a:cxn ang="0">
                  <a:pos x="8" y="4"/>
                </a:cxn>
                <a:cxn ang="0">
                  <a:pos x="4" y="6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6" y="8"/>
                </a:cxn>
                <a:cxn ang="0">
                  <a:pos x="8" y="8"/>
                </a:cxn>
                <a:cxn ang="0">
                  <a:pos x="10" y="6"/>
                </a:cxn>
                <a:cxn ang="0">
                  <a:pos x="14" y="6"/>
                </a:cxn>
                <a:cxn ang="0">
                  <a:pos x="16" y="4"/>
                </a:cxn>
                <a:cxn ang="0">
                  <a:pos x="22" y="4"/>
                </a:cxn>
                <a:cxn ang="0">
                  <a:pos x="20" y="4"/>
                </a:cxn>
                <a:cxn ang="0">
                  <a:pos x="20" y="0"/>
                </a:cxn>
              </a:cxnLst>
              <a:rect l="0" t="0" r="r" b="b"/>
              <a:pathLst>
                <a:path w="22" h="12">
                  <a:moveTo>
                    <a:pt x="20" y="0"/>
                  </a:moveTo>
                  <a:lnTo>
                    <a:pt x="18" y="0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10" y="4"/>
                  </a:lnTo>
                  <a:lnTo>
                    <a:pt x="8" y="4"/>
                  </a:lnTo>
                  <a:lnTo>
                    <a:pt x="4" y="6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6" y="8"/>
                  </a:lnTo>
                  <a:lnTo>
                    <a:pt x="8" y="8"/>
                  </a:lnTo>
                  <a:lnTo>
                    <a:pt x="10" y="6"/>
                  </a:lnTo>
                  <a:lnTo>
                    <a:pt x="14" y="6"/>
                  </a:lnTo>
                  <a:lnTo>
                    <a:pt x="16" y="4"/>
                  </a:lnTo>
                  <a:lnTo>
                    <a:pt x="22" y="4"/>
                  </a:lnTo>
                  <a:lnTo>
                    <a:pt x="20" y="4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36" name="Freeform 64"/>
            <p:cNvSpPr>
              <a:spLocks/>
            </p:cNvSpPr>
            <p:nvPr/>
          </p:nvSpPr>
          <p:spPr bwMode="auto">
            <a:xfrm>
              <a:off x="4034" y="2293"/>
              <a:ext cx="123" cy="49"/>
            </a:xfrm>
            <a:custGeom>
              <a:avLst/>
              <a:gdLst/>
              <a:ahLst/>
              <a:cxnLst>
                <a:cxn ang="0">
                  <a:pos x="121" y="0"/>
                </a:cxn>
                <a:cxn ang="0">
                  <a:pos x="112" y="4"/>
                </a:cxn>
                <a:cxn ang="0">
                  <a:pos x="106" y="6"/>
                </a:cxn>
                <a:cxn ang="0">
                  <a:pos x="98" y="8"/>
                </a:cxn>
                <a:cxn ang="0">
                  <a:pos x="90" y="12"/>
                </a:cxn>
                <a:cxn ang="0">
                  <a:pos x="84" y="14"/>
                </a:cxn>
                <a:cxn ang="0">
                  <a:pos x="76" y="16"/>
                </a:cxn>
                <a:cxn ang="0">
                  <a:pos x="67" y="18"/>
                </a:cxn>
                <a:cxn ang="0">
                  <a:pos x="59" y="22"/>
                </a:cxn>
                <a:cxn ang="0">
                  <a:pos x="53" y="24"/>
                </a:cxn>
                <a:cxn ang="0">
                  <a:pos x="45" y="26"/>
                </a:cxn>
                <a:cxn ang="0">
                  <a:pos x="37" y="28"/>
                </a:cxn>
                <a:cxn ang="0">
                  <a:pos x="31" y="32"/>
                </a:cxn>
                <a:cxn ang="0">
                  <a:pos x="23" y="34"/>
                </a:cxn>
                <a:cxn ang="0">
                  <a:pos x="14" y="38"/>
                </a:cxn>
                <a:cxn ang="0">
                  <a:pos x="6" y="40"/>
                </a:cxn>
                <a:cxn ang="0">
                  <a:pos x="0" y="45"/>
                </a:cxn>
                <a:cxn ang="0">
                  <a:pos x="0" y="49"/>
                </a:cxn>
                <a:cxn ang="0">
                  <a:pos x="8" y="45"/>
                </a:cxn>
                <a:cxn ang="0">
                  <a:pos x="16" y="40"/>
                </a:cxn>
                <a:cxn ang="0">
                  <a:pos x="23" y="38"/>
                </a:cxn>
                <a:cxn ang="0">
                  <a:pos x="31" y="36"/>
                </a:cxn>
                <a:cxn ang="0">
                  <a:pos x="39" y="32"/>
                </a:cxn>
                <a:cxn ang="0">
                  <a:pos x="45" y="30"/>
                </a:cxn>
                <a:cxn ang="0">
                  <a:pos x="53" y="28"/>
                </a:cxn>
                <a:cxn ang="0">
                  <a:pos x="61" y="26"/>
                </a:cxn>
                <a:cxn ang="0">
                  <a:pos x="70" y="22"/>
                </a:cxn>
                <a:cxn ang="0">
                  <a:pos x="78" y="20"/>
                </a:cxn>
                <a:cxn ang="0">
                  <a:pos x="84" y="18"/>
                </a:cxn>
                <a:cxn ang="0">
                  <a:pos x="92" y="16"/>
                </a:cxn>
                <a:cxn ang="0">
                  <a:pos x="100" y="12"/>
                </a:cxn>
                <a:cxn ang="0">
                  <a:pos x="106" y="10"/>
                </a:cxn>
                <a:cxn ang="0">
                  <a:pos x="114" y="6"/>
                </a:cxn>
                <a:cxn ang="0">
                  <a:pos x="123" y="4"/>
                </a:cxn>
                <a:cxn ang="0">
                  <a:pos x="121" y="4"/>
                </a:cxn>
                <a:cxn ang="0">
                  <a:pos x="121" y="0"/>
                </a:cxn>
              </a:cxnLst>
              <a:rect l="0" t="0" r="r" b="b"/>
              <a:pathLst>
                <a:path w="123" h="49">
                  <a:moveTo>
                    <a:pt x="121" y="0"/>
                  </a:moveTo>
                  <a:lnTo>
                    <a:pt x="112" y="4"/>
                  </a:lnTo>
                  <a:lnTo>
                    <a:pt x="106" y="6"/>
                  </a:lnTo>
                  <a:lnTo>
                    <a:pt x="98" y="8"/>
                  </a:lnTo>
                  <a:lnTo>
                    <a:pt x="90" y="12"/>
                  </a:lnTo>
                  <a:lnTo>
                    <a:pt x="84" y="14"/>
                  </a:lnTo>
                  <a:lnTo>
                    <a:pt x="76" y="16"/>
                  </a:lnTo>
                  <a:lnTo>
                    <a:pt x="67" y="18"/>
                  </a:lnTo>
                  <a:lnTo>
                    <a:pt x="59" y="22"/>
                  </a:lnTo>
                  <a:lnTo>
                    <a:pt x="53" y="24"/>
                  </a:lnTo>
                  <a:lnTo>
                    <a:pt x="45" y="26"/>
                  </a:lnTo>
                  <a:lnTo>
                    <a:pt x="37" y="28"/>
                  </a:lnTo>
                  <a:lnTo>
                    <a:pt x="31" y="32"/>
                  </a:lnTo>
                  <a:lnTo>
                    <a:pt x="23" y="34"/>
                  </a:lnTo>
                  <a:lnTo>
                    <a:pt x="14" y="38"/>
                  </a:lnTo>
                  <a:lnTo>
                    <a:pt x="6" y="40"/>
                  </a:lnTo>
                  <a:lnTo>
                    <a:pt x="0" y="45"/>
                  </a:lnTo>
                  <a:lnTo>
                    <a:pt x="0" y="49"/>
                  </a:lnTo>
                  <a:lnTo>
                    <a:pt x="8" y="45"/>
                  </a:lnTo>
                  <a:lnTo>
                    <a:pt x="16" y="40"/>
                  </a:lnTo>
                  <a:lnTo>
                    <a:pt x="23" y="38"/>
                  </a:lnTo>
                  <a:lnTo>
                    <a:pt x="31" y="36"/>
                  </a:lnTo>
                  <a:lnTo>
                    <a:pt x="39" y="32"/>
                  </a:lnTo>
                  <a:lnTo>
                    <a:pt x="45" y="30"/>
                  </a:lnTo>
                  <a:lnTo>
                    <a:pt x="53" y="28"/>
                  </a:lnTo>
                  <a:lnTo>
                    <a:pt x="61" y="26"/>
                  </a:lnTo>
                  <a:lnTo>
                    <a:pt x="70" y="22"/>
                  </a:lnTo>
                  <a:lnTo>
                    <a:pt x="78" y="20"/>
                  </a:lnTo>
                  <a:lnTo>
                    <a:pt x="84" y="18"/>
                  </a:lnTo>
                  <a:lnTo>
                    <a:pt x="92" y="16"/>
                  </a:lnTo>
                  <a:lnTo>
                    <a:pt x="100" y="12"/>
                  </a:lnTo>
                  <a:lnTo>
                    <a:pt x="106" y="10"/>
                  </a:lnTo>
                  <a:lnTo>
                    <a:pt x="114" y="6"/>
                  </a:lnTo>
                  <a:lnTo>
                    <a:pt x="123" y="4"/>
                  </a:lnTo>
                  <a:lnTo>
                    <a:pt x="121" y="4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37" name="Freeform 65"/>
            <p:cNvSpPr>
              <a:spLocks/>
            </p:cNvSpPr>
            <p:nvPr/>
          </p:nvSpPr>
          <p:spPr bwMode="auto">
            <a:xfrm>
              <a:off x="4155" y="2250"/>
              <a:ext cx="177" cy="47"/>
            </a:xfrm>
            <a:custGeom>
              <a:avLst/>
              <a:gdLst/>
              <a:ahLst/>
              <a:cxnLst>
                <a:cxn ang="0">
                  <a:pos x="177" y="2"/>
                </a:cxn>
                <a:cxn ang="0">
                  <a:pos x="165" y="0"/>
                </a:cxn>
                <a:cxn ang="0">
                  <a:pos x="153" y="2"/>
                </a:cxn>
                <a:cxn ang="0">
                  <a:pos x="130" y="2"/>
                </a:cxn>
                <a:cxn ang="0">
                  <a:pos x="118" y="6"/>
                </a:cxn>
                <a:cxn ang="0">
                  <a:pos x="108" y="8"/>
                </a:cxn>
                <a:cxn ang="0">
                  <a:pos x="97" y="12"/>
                </a:cxn>
                <a:cxn ang="0">
                  <a:pos x="85" y="14"/>
                </a:cxn>
                <a:cxn ang="0">
                  <a:pos x="75" y="18"/>
                </a:cxn>
                <a:cxn ang="0">
                  <a:pos x="65" y="22"/>
                </a:cxn>
                <a:cxn ang="0">
                  <a:pos x="53" y="26"/>
                </a:cxn>
                <a:cxn ang="0">
                  <a:pos x="42" y="28"/>
                </a:cxn>
                <a:cxn ang="0">
                  <a:pos x="32" y="32"/>
                </a:cxn>
                <a:cxn ang="0">
                  <a:pos x="22" y="36"/>
                </a:cxn>
                <a:cxn ang="0">
                  <a:pos x="12" y="41"/>
                </a:cxn>
                <a:cxn ang="0">
                  <a:pos x="0" y="43"/>
                </a:cxn>
                <a:cxn ang="0">
                  <a:pos x="0" y="47"/>
                </a:cxn>
                <a:cxn ang="0">
                  <a:pos x="12" y="45"/>
                </a:cxn>
                <a:cxn ang="0">
                  <a:pos x="22" y="41"/>
                </a:cxn>
                <a:cxn ang="0">
                  <a:pos x="34" y="36"/>
                </a:cxn>
                <a:cxn ang="0">
                  <a:pos x="44" y="32"/>
                </a:cxn>
                <a:cxn ang="0">
                  <a:pos x="55" y="30"/>
                </a:cxn>
                <a:cxn ang="0">
                  <a:pos x="65" y="26"/>
                </a:cxn>
                <a:cxn ang="0">
                  <a:pos x="77" y="22"/>
                </a:cxn>
                <a:cxn ang="0">
                  <a:pos x="87" y="18"/>
                </a:cxn>
                <a:cxn ang="0">
                  <a:pos x="97" y="14"/>
                </a:cxn>
                <a:cxn ang="0">
                  <a:pos x="108" y="12"/>
                </a:cxn>
                <a:cxn ang="0">
                  <a:pos x="120" y="10"/>
                </a:cxn>
                <a:cxn ang="0">
                  <a:pos x="130" y="8"/>
                </a:cxn>
                <a:cxn ang="0">
                  <a:pos x="142" y="6"/>
                </a:cxn>
                <a:cxn ang="0">
                  <a:pos x="153" y="4"/>
                </a:cxn>
                <a:cxn ang="0">
                  <a:pos x="165" y="4"/>
                </a:cxn>
                <a:cxn ang="0">
                  <a:pos x="177" y="6"/>
                </a:cxn>
                <a:cxn ang="0">
                  <a:pos x="177" y="2"/>
                </a:cxn>
              </a:cxnLst>
              <a:rect l="0" t="0" r="r" b="b"/>
              <a:pathLst>
                <a:path w="177" h="47">
                  <a:moveTo>
                    <a:pt x="177" y="2"/>
                  </a:moveTo>
                  <a:lnTo>
                    <a:pt x="165" y="0"/>
                  </a:lnTo>
                  <a:lnTo>
                    <a:pt x="153" y="2"/>
                  </a:lnTo>
                  <a:lnTo>
                    <a:pt x="130" y="2"/>
                  </a:lnTo>
                  <a:lnTo>
                    <a:pt x="118" y="6"/>
                  </a:lnTo>
                  <a:lnTo>
                    <a:pt x="108" y="8"/>
                  </a:lnTo>
                  <a:lnTo>
                    <a:pt x="97" y="12"/>
                  </a:lnTo>
                  <a:lnTo>
                    <a:pt x="85" y="14"/>
                  </a:lnTo>
                  <a:lnTo>
                    <a:pt x="75" y="18"/>
                  </a:lnTo>
                  <a:lnTo>
                    <a:pt x="65" y="22"/>
                  </a:lnTo>
                  <a:lnTo>
                    <a:pt x="53" y="26"/>
                  </a:lnTo>
                  <a:lnTo>
                    <a:pt x="42" y="28"/>
                  </a:lnTo>
                  <a:lnTo>
                    <a:pt x="32" y="32"/>
                  </a:lnTo>
                  <a:lnTo>
                    <a:pt x="22" y="36"/>
                  </a:lnTo>
                  <a:lnTo>
                    <a:pt x="12" y="41"/>
                  </a:lnTo>
                  <a:lnTo>
                    <a:pt x="0" y="43"/>
                  </a:lnTo>
                  <a:lnTo>
                    <a:pt x="0" y="47"/>
                  </a:lnTo>
                  <a:lnTo>
                    <a:pt x="12" y="45"/>
                  </a:lnTo>
                  <a:lnTo>
                    <a:pt x="22" y="41"/>
                  </a:lnTo>
                  <a:lnTo>
                    <a:pt x="34" y="36"/>
                  </a:lnTo>
                  <a:lnTo>
                    <a:pt x="44" y="32"/>
                  </a:lnTo>
                  <a:lnTo>
                    <a:pt x="55" y="30"/>
                  </a:lnTo>
                  <a:lnTo>
                    <a:pt x="65" y="26"/>
                  </a:lnTo>
                  <a:lnTo>
                    <a:pt x="77" y="22"/>
                  </a:lnTo>
                  <a:lnTo>
                    <a:pt x="87" y="18"/>
                  </a:lnTo>
                  <a:lnTo>
                    <a:pt x="97" y="14"/>
                  </a:lnTo>
                  <a:lnTo>
                    <a:pt x="108" y="12"/>
                  </a:lnTo>
                  <a:lnTo>
                    <a:pt x="120" y="10"/>
                  </a:lnTo>
                  <a:lnTo>
                    <a:pt x="130" y="8"/>
                  </a:lnTo>
                  <a:lnTo>
                    <a:pt x="142" y="6"/>
                  </a:lnTo>
                  <a:lnTo>
                    <a:pt x="153" y="4"/>
                  </a:lnTo>
                  <a:lnTo>
                    <a:pt x="165" y="4"/>
                  </a:lnTo>
                  <a:lnTo>
                    <a:pt x="177" y="6"/>
                  </a:lnTo>
                  <a:lnTo>
                    <a:pt x="177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38" name="Freeform 66"/>
            <p:cNvSpPr>
              <a:spLocks/>
            </p:cNvSpPr>
            <p:nvPr/>
          </p:nvSpPr>
          <p:spPr bwMode="auto">
            <a:xfrm>
              <a:off x="4332" y="2246"/>
              <a:ext cx="55" cy="10"/>
            </a:xfrm>
            <a:custGeom>
              <a:avLst/>
              <a:gdLst/>
              <a:ahLst/>
              <a:cxnLst>
                <a:cxn ang="0">
                  <a:pos x="55" y="2"/>
                </a:cxn>
                <a:cxn ang="0">
                  <a:pos x="27" y="2"/>
                </a:cxn>
                <a:cxn ang="0">
                  <a:pos x="22" y="4"/>
                </a:cxn>
                <a:cxn ang="0">
                  <a:pos x="6" y="4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10"/>
                </a:cxn>
                <a:cxn ang="0">
                  <a:pos x="4" y="8"/>
                </a:cxn>
                <a:cxn ang="0">
                  <a:pos x="16" y="8"/>
                </a:cxn>
                <a:cxn ang="0">
                  <a:pos x="20" y="6"/>
                </a:cxn>
                <a:cxn ang="0">
                  <a:pos x="53" y="6"/>
                </a:cxn>
                <a:cxn ang="0">
                  <a:pos x="51" y="4"/>
                </a:cxn>
                <a:cxn ang="0">
                  <a:pos x="55" y="2"/>
                </a:cxn>
                <a:cxn ang="0">
                  <a:pos x="53" y="0"/>
                </a:cxn>
                <a:cxn ang="0">
                  <a:pos x="53" y="2"/>
                </a:cxn>
                <a:cxn ang="0">
                  <a:pos x="55" y="2"/>
                </a:cxn>
              </a:cxnLst>
              <a:rect l="0" t="0" r="r" b="b"/>
              <a:pathLst>
                <a:path w="55" h="10">
                  <a:moveTo>
                    <a:pt x="55" y="2"/>
                  </a:moveTo>
                  <a:lnTo>
                    <a:pt x="27" y="2"/>
                  </a:lnTo>
                  <a:lnTo>
                    <a:pt x="22" y="4"/>
                  </a:lnTo>
                  <a:lnTo>
                    <a:pt x="6" y="4"/>
                  </a:lnTo>
                  <a:lnTo>
                    <a:pt x="4" y="6"/>
                  </a:lnTo>
                  <a:lnTo>
                    <a:pt x="0" y="6"/>
                  </a:lnTo>
                  <a:lnTo>
                    <a:pt x="0" y="10"/>
                  </a:lnTo>
                  <a:lnTo>
                    <a:pt x="4" y="8"/>
                  </a:lnTo>
                  <a:lnTo>
                    <a:pt x="16" y="8"/>
                  </a:lnTo>
                  <a:lnTo>
                    <a:pt x="20" y="6"/>
                  </a:lnTo>
                  <a:lnTo>
                    <a:pt x="53" y="6"/>
                  </a:lnTo>
                  <a:lnTo>
                    <a:pt x="51" y="4"/>
                  </a:lnTo>
                  <a:lnTo>
                    <a:pt x="55" y="2"/>
                  </a:lnTo>
                  <a:lnTo>
                    <a:pt x="53" y="0"/>
                  </a:lnTo>
                  <a:lnTo>
                    <a:pt x="53" y="2"/>
                  </a:lnTo>
                  <a:lnTo>
                    <a:pt x="55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39" name="Freeform 67"/>
            <p:cNvSpPr>
              <a:spLocks/>
            </p:cNvSpPr>
            <p:nvPr/>
          </p:nvSpPr>
          <p:spPr bwMode="auto">
            <a:xfrm>
              <a:off x="4383" y="2248"/>
              <a:ext cx="6" cy="8"/>
            </a:xfrm>
            <a:custGeom>
              <a:avLst/>
              <a:gdLst/>
              <a:ahLst/>
              <a:cxnLst>
                <a:cxn ang="0">
                  <a:pos x="4" y="8"/>
                </a:cxn>
                <a:cxn ang="0">
                  <a:pos x="6" y="6"/>
                </a:cxn>
                <a:cxn ang="0">
                  <a:pos x="6" y="4"/>
                </a:cxn>
                <a:cxn ang="0">
                  <a:pos x="4" y="2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2" y="4"/>
                </a:cxn>
                <a:cxn ang="0">
                  <a:pos x="2" y="6"/>
                </a:cxn>
                <a:cxn ang="0">
                  <a:pos x="2" y="4"/>
                </a:cxn>
                <a:cxn ang="0">
                  <a:pos x="4" y="8"/>
                </a:cxn>
                <a:cxn ang="0">
                  <a:pos x="6" y="8"/>
                </a:cxn>
                <a:cxn ang="0">
                  <a:pos x="6" y="6"/>
                </a:cxn>
                <a:cxn ang="0">
                  <a:pos x="4" y="8"/>
                </a:cxn>
              </a:cxnLst>
              <a:rect l="0" t="0" r="r" b="b"/>
              <a:pathLst>
                <a:path w="6" h="8">
                  <a:moveTo>
                    <a:pt x="4" y="8"/>
                  </a:moveTo>
                  <a:lnTo>
                    <a:pt x="6" y="6"/>
                  </a:lnTo>
                  <a:lnTo>
                    <a:pt x="6" y="4"/>
                  </a:lnTo>
                  <a:lnTo>
                    <a:pt x="4" y="2"/>
                  </a:lnTo>
                  <a:lnTo>
                    <a:pt x="4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2" y="6"/>
                  </a:lnTo>
                  <a:lnTo>
                    <a:pt x="2" y="4"/>
                  </a:lnTo>
                  <a:lnTo>
                    <a:pt x="4" y="8"/>
                  </a:lnTo>
                  <a:lnTo>
                    <a:pt x="6" y="8"/>
                  </a:lnTo>
                  <a:lnTo>
                    <a:pt x="6" y="6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40" name="Freeform 68"/>
            <p:cNvSpPr>
              <a:spLocks/>
            </p:cNvSpPr>
            <p:nvPr/>
          </p:nvSpPr>
          <p:spPr bwMode="auto">
            <a:xfrm>
              <a:off x="4332" y="2252"/>
              <a:ext cx="55" cy="26"/>
            </a:xfrm>
            <a:custGeom>
              <a:avLst/>
              <a:gdLst/>
              <a:ahLst/>
              <a:cxnLst>
                <a:cxn ang="0">
                  <a:pos x="4" y="26"/>
                </a:cxn>
                <a:cxn ang="0">
                  <a:pos x="8" y="22"/>
                </a:cxn>
                <a:cxn ang="0">
                  <a:pos x="12" y="20"/>
                </a:cxn>
                <a:cxn ang="0">
                  <a:pos x="16" y="20"/>
                </a:cxn>
                <a:cxn ang="0">
                  <a:pos x="18" y="18"/>
                </a:cxn>
                <a:cxn ang="0">
                  <a:pos x="22" y="16"/>
                </a:cxn>
                <a:cxn ang="0">
                  <a:pos x="25" y="16"/>
                </a:cxn>
                <a:cxn ang="0">
                  <a:pos x="29" y="14"/>
                </a:cxn>
                <a:cxn ang="0">
                  <a:pos x="33" y="14"/>
                </a:cxn>
                <a:cxn ang="0">
                  <a:pos x="37" y="12"/>
                </a:cxn>
                <a:cxn ang="0">
                  <a:pos x="39" y="12"/>
                </a:cxn>
                <a:cxn ang="0">
                  <a:pos x="43" y="10"/>
                </a:cxn>
                <a:cxn ang="0">
                  <a:pos x="47" y="10"/>
                </a:cxn>
                <a:cxn ang="0">
                  <a:pos x="49" y="8"/>
                </a:cxn>
                <a:cxn ang="0">
                  <a:pos x="53" y="6"/>
                </a:cxn>
                <a:cxn ang="0">
                  <a:pos x="55" y="4"/>
                </a:cxn>
                <a:cxn ang="0">
                  <a:pos x="53" y="0"/>
                </a:cxn>
                <a:cxn ang="0">
                  <a:pos x="49" y="4"/>
                </a:cxn>
                <a:cxn ang="0">
                  <a:pos x="45" y="6"/>
                </a:cxn>
                <a:cxn ang="0">
                  <a:pos x="41" y="6"/>
                </a:cxn>
                <a:cxn ang="0">
                  <a:pos x="39" y="8"/>
                </a:cxn>
                <a:cxn ang="0">
                  <a:pos x="35" y="10"/>
                </a:cxn>
                <a:cxn ang="0">
                  <a:pos x="29" y="10"/>
                </a:cxn>
                <a:cxn ang="0">
                  <a:pos x="25" y="12"/>
                </a:cxn>
                <a:cxn ang="0">
                  <a:pos x="20" y="12"/>
                </a:cxn>
                <a:cxn ang="0">
                  <a:pos x="16" y="14"/>
                </a:cxn>
                <a:cxn ang="0">
                  <a:pos x="14" y="16"/>
                </a:cxn>
                <a:cxn ang="0">
                  <a:pos x="10" y="16"/>
                </a:cxn>
                <a:cxn ang="0">
                  <a:pos x="6" y="18"/>
                </a:cxn>
                <a:cxn ang="0">
                  <a:pos x="4" y="20"/>
                </a:cxn>
                <a:cxn ang="0">
                  <a:pos x="0" y="22"/>
                </a:cxn>
                <a:cxn ang="0">
                  <a:pos x="4" y="26"/>
                </a:cxn>
              </a:cxnLst>
              <a:rect l="0" t="0" r="r" b="b"/>
              <a:pathLst>
                <a:path w="55" h="26">
                  <a:moveTo>
                    <a:pt x="4" y="26"/>
                  </a:moveTo>
                  <a:lnTo>
                    <a:pt x="8" y="22"/>
                  </a:lnTo>
                  <a:lnTo>
                    <a:pt x="12" y="20"/>
                  </a:lnTo>
                  <a:lnTo>
                    <a:pt x="16" y="20"/>
                  </a:lnTo>
                  <a:lnTo>
                    <a:pt x="18" y="18"/>
                  </a:lnTo>
                  <a:lnTo>
                    <a:pt x="22" y="16"/>
                  </a:lnTo>
                  <a:lnTo>
                    <a:pt x="25" y="16"/>
                  </a:lnTo>
                  <a:lnTo>
                    <a:pt x="29" y="14"/>
                  </a:lnTo>
                  <a:lnTo>
                    <a:pt x="33" y="14"/>
                  </a:lnTo>
                  <a:lnTo>
                    <a:pt x="37" y="12"/>
                  </a:lnTo>
                  <a:lnTo>
                    <a:pt x="39" y="12"/>
                  </a:lnTo>
                  <a:lnTo>
                    <a:pt x="43" y="10"/>
                  </a:lnTo>
                  <a:lnTo>
                    <a:pt x="47" y="10"/>
                  </a:lnTo>
                  <a:lnTo>
                    <a:pt x="49" y="8"/>
                  </a:lnTo>
                  <a:lnTo>
                    <a:pt x="53" y="6"/>
                  </a:lnTo>
                  <a:lnTo>
                    <a:pt x="55" y="4"/>
                  </a:lnTo>
                  <a:lnTo>
                    <a:pt x="53" y="0"/>
                  </a:lnTo>
                  <a:lnTo>
                    <a:pt x="49" y="4"/>
                  </a:lnTo>
                  <a:lnTo>
                    <a:pt x="45" y="6"/>
                  </a:lnTo>
                  <a:lnTo>
                    <a:pt x="41" y="6"/>
                  </a:lnTo>
                  <a:lnTo>
                    <a:pt x="39" y="8"/>
                  </a:lnTo>
                  <a:lnTo>
                    <a:pt x="35" y="10"/>
                  </a:lnTo>
                  <a:lnTo>
                    <a:pt x="29" y="10"/>
                  </a:lnTo>
                  <a:lnTo>
                    <a:pt x="25" y="12"/>
                  </a:lnTo>
                  <a:lnTo>
                    <a:pt x="20" y="12"/>
                  </a:lnTo>
                  <a:lnTo>
                    <a:pt x="16" y="14"/>
                  </a:lnTo>
                  <a:lnTo>
                    <a:pt x="14" y="16"/>
                  </a:lnTo>
                  <a:lnTo>
                    <a:pt x="10" y="16"/>
                  </a:lnTo>
                  <a:lnTo>
                    <a:pt x="6" y="18"/>
                  </a:lnTo>
                  <a:lnTo>
                    <a:pt x="4" y="20"/>
                  </a:lnTo>
                  <a:lnTo>
                    <a:pt x="0" y="22"/>
                  </a:lnTo>
                  <a:lnTo>
                    <a:pt x="4" y="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41" name="Freeform 69"/>
            <p:cNvSpPr>
              <a:spLocks/>
            </p:cNvSpPr>
            <p:nvPr/>
          </p:nvSpPr>
          <p:spPr bwMode="auto">
            <a:xfrm>
              <a:off x="4267" y="2274"/>
              <a:ext cx="69" cy="68"/>
            </a:xfrm>
            <a:custGeom>
              <a:avLst/>
              <a:gdLst/>
              <a:ahLst/>
              <a:cxnLst>
                <a:cxn ang="0">
                  <a:pos x="4" y="66"/>
                </a:cxn>
                <a:cxn ang="0">
                  <a:pos x="4" y="68"/>
                </a:cxn>
                <a:cxn ang="0">
                  <a:pos x="69" y="4"/>
                </a:cxn>
                <a:cxn ang="0">
                  <a:pos x="65" y="0"/>
                </a:cxn>
                <a:cxn ang="0">
                  <a:pos x="2" y="66"/>
                </a:cxn>
                <a:cxn ang="0">
                  <a:pos x="2" y="68"/>
                </a:cxn>
                <a:cxn ang="0">
                  <a:pos x="2" y="66"/>
                </a:cxn>
                <a:cxn ang="0">
                  <a:pos x="0" y="68"/>
                </a:cxn>
                <a:cxn ang="0">
                  <a:pos x="2" y="68"/>
                </a:cxn>
                <a:cxn ang="0">
                  <a:pos x="4" y="66"/>
                </a:cxn>
              </a:cxnLst>
              <a:rect l="0" t="0" r="r" b="b"/>
              <a:pathLst>
                <a:path w="69" h="68">
                  <a:moveTo>
                    <a:pt x="4" y="66"/>
                  </a:moveTo>
                  <a:lnTo>
                    <a:pt x="4" y="68"/>
                  </a:lnTo>
                  <a:lnTo>
                    <a:pt x="69" y="4"/>
                  </a:lnTo>
                  <a:lnTo>
                    <a:pt x="65" y="0"/>
                  </a:lnTo>
                  <a:lnTo>
                    <a:pt x="2" y="66"/>
                  </a:lnTo>
                  <a:lnTo>
                    <a:pt x="2" y="68"/>
                  </a:lnTo>
                  <a:lnTo>
                    <a:pt x="2" y="66"/>
                  </a:lnTo>
                  <a:lnTo>
                    <a:pt x="0" y="68"/>
                  </a:lnTo>
                  <a:lnTo>
                    <a:pt x="2" y="68"/>
                  </a:lnTo>
                  <a:lnTo>
                    <a:pt x="4" y="6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42" name="Freeform 70"/>
            <p:cNvSpPr>
              <a:spLocks/>
            </p:cNvSpPr>
            <p:nvPr/>
          </p:nvSpPr>
          <p:spPr bwMode="auto">
            <a:xfrm>
              <a:off x="4269" y="2340"/>
              <a:ext cx="4" cy="6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4" y="6"/>
                </a:cxn>
                <a:cxn ang="0">
                  <a:pos x="2" y="4"/>
                </a:cxn>
                <a:cxn ang="0">
                  <a:pos x="2" y="6"/>
                </a:cxn>
                <a:cxn ang="0">
                  <a:pos x="4" y="6"/>
                </a:cxn>
                <a:cxn ang="0">
                  <a:pos x="4" y="2"/>
                </a:cxn>
              </a:cxnLst>
              <a:rect l="0" t="0" r="r" b="b"/>
              <a:pathLst>
                <a:path w="4" h="6">
                  <a:moveTo>
                    <a:pt x="4" y="2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4" y="6"/>
                  </a:lnTo>
                  <a:lnTo>
                    <a:pt x="2" y="4"/>
                  </a:lnTo>
                  <a:lnTo>
                    <a:pt x="2" y="6"/>
                  </a:lnTo>
                  <a:lnTo>
                    <a:pt x="4" y="6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43" name="Freeform 71"/>
            <p:cNvSpPr>
              <a:spLocks/>
            </p:cNvSpPr>
            <p:nvPr/>
          </p:nvSpPr>
          <p:spPr bwMode="auto">
            <a:xfrm>
              <a:off x="4273" y="2331"/>
              <a:ext cx="249" cy="15"/>
            </a:xfrm>
            <a:custGeom>
              <a:avLst/>
              <a:gdLst/>
              <a:ahLst/>
              <a:cxnLst>
                <a:cxn ang="0">
                  <a:pos x="249" y="0"/>
                </a:cxn>
                <a:cxn ang="0">
                  <a:pos x="188" y="0"/>
                </a:cxn>
                <a:cxn ang="0">
                  <a:pos x="177" y="2"/>
                </a:cxn>
                <a:cxn ang="0">
                  <a:pos x="133" y="2"/>
                </a:cxn>
                <a:cxn ang="0">
                  <a:pos x="124" y="4"/>
                </a:cxn>
                <a:cxn ang="0">
                  <a:pos x="92" y="4"/>
                </a:cxn>
                <a:cxn ang="0">
                  <a:pos x="84" y="7"/>
                </a:cxn>
                <a:cxn ang="0">
                  <a:pos x="53" y="7"/>
                </a:cxn>
                <a:cxn ang="0">
                  <a:pos x="45" y="9"/>
                </a:cxn>
                <a:cxn ang="0">
                  <a:pos x="22" y="9"/>
                </a:cxn>
                <a:cxn ang="0">
                  <a:pos x="14" y="11"/>
                </a:cxn>
                <a:cxn ang="0">
                  <a:pos x="0" y="11"/>
                </a:cxn>
                <a:cxn ang="0">
                  <a:pos x="0" y="15"/>
                </a:cxn>
                <a:cxn ang="0">
                  <a:pos x="6" y="15"/>
                </a:cxn>
                <a:cxn ang="0">
                  <a:pos x="14" y="13"/>
                </a:cxn>
                <a:cxn ang="0">
                  <a:pos x="39" y="13"/>
                </a:cxn>
                <a:cxn ang="0">
                  <a:pos x="45" y="11"/>
                </a:cxn>
                <a:cxn ang="0">
                  <a:pos x="92" y="11"/>
                </a:cxn>
                <a:cxn ang="0">
                  <a:pos x="100" y="9"/>
                </a:cxn>
                <a:cxn ang="0">
                  <a:pos x="133" y="9"/>
                </a:cxn>
                <a:cxn ang="0">
                  <a:pos x="139" y="7"/>
                </a:cxn>
                <a:cxn ang="0">
                  <a:pos x="177" y="7"/>
                </a:cxn>
                <a:cxn ang="0">
                  <a:pos x="188" y="4"/>
                </a:cxn>
                <a:cxn ang="0">
                  <a:pos x="232" y="4"/>
                </a:cxn>
                <a:cxn ang="0">
                  <a:pos x="241" y="2"/>
                </a:cxn>
                <a:cxn ang="0">
                  <a:pos x="249" y="2"/>
                </a:cxn>
                <a:cxn ang="0">
                  <a:pos x="249" y="0"/>
                </a:cxn>
              </a:cxnLst>
              <a:rect l="0" t="0" r="r" b="b"/>
              <a:pathLst>
                <a:path w="249" h="15">
                  <a:moveTo>
                    <a:pt x="249" y="0"/>
                  </a:moveTo>
                  <a:lnTo>
                    <a:pt x="188" y="0"/>
                  </a:lnTo>
                  <a:lnTo>
                    <a:pt x="177" y="2"/>
                  </a:lnTo>
                  <a:lnTo>
                    <a:pt x="133" y="2"/>
                  </a:lnTo>
                  <a:lnTo>
                    <a:pt x="124" y="4"/>
                  </a:lnTo>
                  <a:lnTo>
                    <a:pt x="92" y="4"/>
                  </a:lnTo>
                  <a:lnTo>
                    <a:pt x="84" y="7"/>
                  </a:lnTo>
                  <a:lnTo>
                    <a:pt x="53" y="7"/>
                  </a:lnTo>
                  <a:lnTo>
                    <a:pt x="45" y="9"/>
                  </a:lnTo>
                  <a:lnTo>
                    <a:pt x="22" y="9"/>
                  </a:lnTo>
                  <a:lnTo>
                    <a:pt x="14" y="11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6" y="15"/>
                  </a:lnTo>
                  <a:lnTo>
                    <a:pt x="14" y="13"/>
                  </a:lnTo>
                  <a:lnTo>
                    <a:pt x="39" y="13"/>
                  </a:lnTo>
                  <a:lnTo>
                    <a:pt x="45" y="11"/>
                  </a:lnTo>
                  <a:lnTo>
                    <a:pt x="92" y="11"/>
                  </a:lnTo>
                  <a:lnTo>
                    <a:pt x="100" y="9"/>
                  </a:lnTo>
                  <a:lnTo>
                    <a:pt x="133" y="9"/>
                  </a:lnTo>
                  <a:lnTo>
                    <a:pt x="139" y="7"/>
                  </a:lnTo>
                  <a:lnTo>
                    <a:pt x="177" y="7"/>
                  </a:lnTo>
                  <a:lnTo>
                    <a:pt x="188" y="4"/>
                  </a:lnTo>
                  <a:lnTo>
                    <a:pt x="232" y="4"/>
                  </a:lnTo>
                  <a:lnTo>
                    <a:pt x="241" y="2"/>
                  </a:lnTo>
                  <a:lnTo>
                    <a:pt x="249" y="2"/>
                  </a:lnTo>
                  <a:lnTo>
                    <a:pt x="24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44" name="Freeform 72"/>
            <p:cNvSpPr>
              <a:spLocks/>
            </p:cNvSpPr>
            <p:nvPr/>
          </p:nvSpPr>
          <p:spPr bwMode="auto">
            <a:xfrm>
              <a:off x="4522" y="2323"/>
              <a:ext cx="83" cy="10"/>
            </a:xfrm>
            <a:custGeom>
              <a:avLst/>
              <a:gdLst/>
              <a:ahLst/>
              <a:cxnLst>
                <a:cxn ang="0">
                  <a:pos x="79" y="0"/>
                </a:cxn>
                <a:cxn ang="0">
                  <a:pos x="81" y="0"/>
                </a:cxn>
                <a:cxn ang="0">
                  <a:pos x="71" y="0"/>
                </a:cxn>
                <a:cxn ang="0">
                  <a:pos x="67" y="2"/>
                </a:cxn>
                <a:cxn ang="0">
                  <a:pos x="41" y="2"/>
                </a:cxn>
                <a:cxn ang="0">
                  <a:pos x="34" y="4"/>
                </a:cxn>
                <a:cxn ang="0">
                  <a:pos x="20" y="4"/>
                </a:cxn>
                <a:cxn ang="0">
                  <a:pos x="14" y="6"/>
                </a:cxn>
                <a:cxn ang="0">
                  <a:pos x="4" y="6"/>
                </a:cxn>
                <a:cxn ang="0">
                  <a:pos x="0" y="8"/>
                </a:cxn>
                <a:cxn ang="0">
                  <a:pos x="0" y="10"/>
                </a:cxn>
                <a:cxn ang="0">
                  <a:pos x="8" y="10"/>
                </a:cxn>
                <a:cxn ang="0">
                  <a:pos x="14" y="8"/>
                </a:cxn>
                <a:cxn ang="0">
                  <a:pos x="34" y="8"/>
                </a:cxn>
                <a:cxn ang="0">
                  <a:pos x="41" y="6"/>
                </a:cxn>
                <a:cxn ang="0">
                  <a:pos x="67" y="6"/>
                </a:cxn>
                <a:cxn ang="0">
                  <a:pos x="71" y="4"/>
                </a:cxn>
                <a:cxn ang="0">
                  <a:pos x="83" y="4"/>
                </a:cxn>
                <a:cxn ang="0">
                  <a:pos x="81" y="4"/>
                </a:cxn>
                <a:cxn ang="0">
                  <a:pos x="83" y="4"/>
                </a:cxn>
                <a:cxn ang="0">
                  <a:pos x="79" y="0"/>
                </a:cxn>
              </a:cxnLst>
              <a:rect l="0" t="0" r="r" b="b"/>
              <a:pathLst>
                <a:path w="83" h="10">
                  <a:moveTo>
                    <a:pt x="79" y="0"/>
                  </a:moveTo>
                  <a:lnTo>
                    <a:pt x="81" y="0"/>
                  </a:lnTo>
                  <a:lnTo>
                    <a:pt x="71" y="0"/>
                  </a:lnTo>
                  <a:lnTo>
                    <a:pt x="67" y="2"/>
                  </a:lnTo>
                  <a:lnTo>
                    <a:pt x="41" y="2"/>
                  </a:lnTo>
                  <a:lnTo>
                    <a:pt x="34" y="4"/>
                  </a:lnTo>
                  <a:lnTo>
                    <a:pt x="20" y="4"/>
                  </a:lnTo>
                  <a:lnTo>
                    <a:pt x="14" y="6"/>
                  </a:lnTo>
                  <a:lnTo>
                    <a:pt x="4" y="6"/>
                  </a:lnTo>
                  <a:lnTo>
                    <a:pt x="0" y="8"/>
                  </a:lnTo>
                  <a:lnTo>
                    <a:pt x="0" y="10"/>
                  </a:lnTo>
                  <a:lnTo>
                    <a:pt x="8" y="10"/>
                  </a:lnTo>
                  <a:lnTo>
                    <a:pt x="14" y="8"/>
                  </a:lnTo>
                  <a:lnTo>
                    <a:pt x="34" y="8"/>
                  </a:lnTo>
                  <a:lnTo>
                    <a:pt x="41" y="6"/>
                  </a:lnTo>
                  <a:lnTo>
                    <a:pt x="67" y="6"/>
                  </a:lnTo>
                  <a:lnTo>
                    <a:pt x="71" y="4"/>
                  </a:lnTo>
                  <a:lnTo>
                    <a:pt x="83" y="4"/>
                  </a:lnTo>
                  <a:lnTo>
                    <a:pt x="81" y="4"/>
                  </a:lnTo>
                  <a:lnTo>
                    <a:pt x="83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45" name="Freeform 73"/>
            <p:cNvSpPr>
              <a:spLocks/>
            </p:cNvSpPr>
            <p:nvPr/>
          </p:nvSpPr>
          <p:spPr bwMode="auto">
            <a:xfrm>
              <a:off x="4601" y="2233"/>
              <a:ext cx="125" cy="94"/>
            </a:xfrm>
            <a:custGeom>
              <a:avLst/>
              <a:gdLst/>
              <a:ahLst/>
              <a:cxnLst>
                <a:cxn ang="0">
                  <a:pos x="123" y="0"/>
                </a:cxn>
                <a:cxn ang="0">
                  <a:pos x="115" y="7"/>
                </a:cxn>
                <a:cxn ang="0">
                  <a:pos x="106" y="13"/>
                </a:cxn>
                <a:cxn ang="0">
                  <a:pos x="100" y="19"/>
                </a:cxn>
                <a:cxn ang="0">
                  <a:pos x="92" y="23"/>
                </a:cxn>
                <a:cxn ang="0">
                  <a:pos x="84" y="29"/>
                </a:cxn>
                <a:cxn ang="0">
                  <a:pos x="76" y="35"/>
                </a:cxn>
                <a:cxn ang="0">
                  <a:pos x="70" y="41"/>
                </a:cxn>
                <a:cxn ang="0">
                  <a:pos x="62" y="45"/>
                </a:cxn>
                <a:cxn ang="0">
                  <a:pos x="53" y="51"/>
                </a:cxn>
                <a:cxn ang="0">
                  <a:pos x="47" y="58"/>
                </a:cxn>
                <a:cxn ang="0">
                  <a:pos x="39" y="62"/>
                </a:cxn>
                <a:cxn ang="0">
                  <a:pos x="31" y="68"/>
                </a:cxn>
                <a:cxn ang="0">
                  <a:pos x="23" y="74"/>
                </a:cxn>
                <a:cxn ang="0">
                  <a:pos x="17" y="80"/>
                </a:cxn>
                <a:cxn ang="0">
                  <a:pos x="9" y="86"/>
                </a:cxn>
                <a:cxn ang="0">
                  <a:pos x="0" y="90"/>
                </a:cxn>
                <a:cxn ang="0">
                  <a:pos x="4" y="94"/>
                </a:cxn>
                <a:cxn ang="0">
                  <a:pos x="11" y="88"/>
                </a:cxn>
                <a:cxn ang="0">
                  <a:pos x="19" y="82"/>
                </a:cxn>
                <a:cxn ang="0">
                  <a:pos x="27" y="76"/>
                </a:cxn>
                <a:cxn ang="0">
                  <a:pos x="33" y="72"/>
                </a:cxn>
                <a:cxn ang="0">
                  <a:pos x="41" y="66"/>
                </a:cxn>
                <a:cxn ang="0">
                  <a:pos x="49" y="60"/>
                </a:cxn>
                <a:cxn ang="0">
                  <a:pos x="55" y="53"/>
                </a:cxn>
                <a:cxn ang="0">
                  <a:pos x="64" y="49"/>
                </a:cxn>
                <a:cxn ang="0">
                  <a:pos x="72" y="43"/>
                </a:cxn>
                <a:cxn ang="0">
                  <a:pos x="80" y="37"/>
                </a:cxn>
                <a:cxn ang="0">
                  <a:pos x="86" y="31"/>
                </a:cxn>
                <a:cxn ang="0">
                  <a:pos x="94" y="27"/>
                </a:cxn>
                <a:cxn ang="0">
                  <a:pos x="102" y="21"/>
                </a:cxn>
                <a:cxn ang="0">
                  <a:pos x="111" y="15"/>
                </a:cxn>
                <a:cxn ang="0">
                  <a:pos x="119" y="11"/>
                </a:cxn>
                <a:cxn ang="0">
                  <a:pos x="125" y="5"/>
                </a:cxn>
                <a:cxn ang="0">
                  <a:pos x="123" y="0"/>
                </a:cxn>
              </a:cxnLst>
              <a:rect l="0" t="0" r="r" b="b"/>
              <a:pathLst>
                <a:path w="125" h="94">
                  <a:moveTo>
                    <a:pt x="123" y="0"/>
                  </a:moveTo>
                  <a:lnTo>
                    <a:pt x="115" y="7"/>
                  </a:lnTo>
                  <a:lnTo>
                    <a:pt x="106" y="13"/>
                  </a:lnTo>
                  <a:lnTo>
                    <a:pt x="100" y="19"/>
                  </a:lnTo>
                  <a:lnTo>
                    <a:pt x="92" y="23"/>
                  </a:lnTo>
                  <a:lnTo>
                    <a:pt x="84" y="29"/>
                  </a:lnTo>
                  <a:lnTo>
                    <a:pt x="76" y="35"/>
                  </a:lnTo>
                  <a:lnTo>
                    <a:pt x="70" y="41"/>
                  </a:lnTo>
                  <a:lnTo>
                    <a:pt x="62" y="45"/>
                  </a:lnTo>
                  <a:lnTo>
                    <a:pt x="53" y="51"/>
                  </a:lnTo>
                  <a:lnTo>
                    <a:pt x="47" y="58"/>
                  </a:lnTo>
                  <a:lnTo>
                    <a:pt x="39" y="62"/>
                  </a:lnTo>
                  <a:lnTo>
                    <a:pt x="31" y="68"/>
                  </a:lnTo>
                  <a:lnTo>
                    <a:pt x="23" y="74"/>
                  </a:lnTo>
                  <a:lnTo>
                    <a:pt x="17" y="80"/>
                  </a:lnTo>
                  <a:lnTo>
                    <a:pt x="9" y="86"/>
                  </a:lnTo>
                  <a:lnTo>
                    <a:pt x="0" y="90"/>
                  </a:lnTo>
                  <a:lnTo>
                    <a:pt x="4" y="94"/>
                  </a:lnTo>
                  <a:lnTo>
                    <a:pt x="11" y="88"/>
                  </a:lnTo>
                  <a:lnTo>
                    <a:pt x="19" y="82"/>
                  </a:lnTo>
                  <a:lnTo>
                    <a:pt x="27" y="76"/>
                  </a:lnTo>
                  <a:lnTo>
                    <a:pt x="33" y="72"/>
                  </a:lnTo>
                  <a:lnTo>
                    <a:pt x="41" y="66"/>
                  </a:lnTo>
                  <a:lnTo>
                    <a:pt x="49" y="60"/>
                  </a:lnTo>
                  <a:lnTo>
                    <a:pt x="55" y="53"/>
                  </a:lnTo>
                  <a:lnTo>
                    <a:pt x="64" y="49"/>
                  </a:lnTo>
                  <a:lnTo>
                    <a:pt x="72" y="43"/>
                  </a:lnTo>
                  <a:lnTo>
                    <a:pt x="80" y="37"/>
                  </a:lnTo>
                  <a:lnTo>
                    <a:pt x="86" y="31"/>
                  </a:lnTo>
                  <a:lnTo>
                    <a:pt x="94" y="27"/>
                  </a:lnTo>
                  <a:lnTo>
                    <a:pt x="102" y="21"/>
                  </a:lnTo>
                  <a:lnTo>
                    <a:pt x="111" y="15"/>
                  </a:lnTo>
                  <a:lnTo>
                    <a:pt x="119" y="11"/>
                  </a:lnTo>
                  <a:lnTo>
                    <a:pt x="125" y="5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46" name="Freeform 74"/>
            <p:cNvSpPr>
              <a:spLocks/>
            </p:cNvSpPr>
            <p:nvPr/>
          </p:nvSpPr>
          <p:spPr bwMode="auto">
            <a:xfrm>
              <a:off x="4724" y="2097"/>
              <a:ext cx="163" cy="141"/>
            </a:xfrm>
            <a:custGeom>
              <a:avLst/>
              <a:gdLst/>
              <a:ahLst/>
              <a:cxnLst>
                <a:cxn ang="0">
                  <a:pos x="159" y="0"/>
                </a:cxn>
                <a:cxn ang="0">
                  <a:pos x="149" y="8"/>
                </a:cxn>
                <a:cxn ang="0">
                  <a:pos x="139" y="14"/>
                </a:cxn>
                <a:cxn ang="0">
                  <a:pos x="128" y="22"/>
                </a:cxn>
                <a:cxn ang="0">
                  <a:pos x="118" y="30"/>
                </a:cxn>
                <a:cxn ang="0">
                  <a:pos x="108" y="38"/>
                </a:cxn>
                <a:cxn ang="0">
                  <a:pos x="98" y="49"/>
                </a:cxn>
                <a:cxn ang="0">
                  <a:pos x="88" y="57"/>
                </a:cxn>
                <a:cxn ang="0">
                  <a:pos x="77" y="65"/>
                </a:cxn>
                <a:cxn ang="0">
                  <a:pos x="59" y="83"/>
                </a:cxn>
                <a:cxn ang="0">
                  <a:pos x="49" y="92"/>
                </a:cxn>
                <a:cxn ang="0">
                  <a:pos x="39" y="102"/>
                </a:cxn>
                <a:cxn ang="0">
                  <a:pos x="28" y="110"/>
                </a:cxn>
                <a:cxn ang="0">
                  <a:pos x="10" y="128"/>
                </a:cxn>
                <a:cxn ang="0">
                  <a:pos x="0" y="136"/>
                </a:cxn>
                <a:cxn ang="0">
                  <a:pos x="2" y="141"/>
                </a:cxn>
                <a:cxn ang="0">
                  <a:pos x="12" y="132"/>
                </a:cxn>
                <a:cxn ang="0">
                  <a:pos x="41" y="104"/>
                </a:cxn>
                <a:cxn ang="0">
                  <a:pos x="51" y="96"/>
                </a:cxn>
                <a:cxn ang="0">
                  <a:pos x="61" y="87"/>
                </a:cxn>
                <a:cxn ang="0">
                  <a:pos x="71" y="77"/>
                </a:cxn>
                <a:cxn ang="0">
                  <a:pos x="81" y="69"/>
                </a:cxn>
                <a:cxn ang="0">
                  <a:pos x="100" y="51"/>
                </a:cxn>
                <a:cxn ang="0">
                  <a:pos x="110" y="43"/>
                </a:cxn>
                <a:cxn ang="0">
                  <a:pos x="120" y="34"/>
                </a:cxn>
                <a:cxn ang="0">
                  <a:pos x="130" y="26"/>
                </a:cxn>
                <a:cxn ang="0">
                  <a:pos x="141" y="18"/>
                </a:cxn>
                <a:cxn ang="0">
                  <a:pos x="153" y="10"/>
                </a:cxn>
                <a:cxn ang="0">
                  <a:pos x="163" y="2"/>
                </a:cxn>
                <a:cxn ang="0">
                  <a:pos x="159" y="0"/>
                </a:cxn>
              </a:cxnLst>
              <a:rect l="0" t="0" r="r" b="b"/>
              <a:pathLst>
                <a:path w="163" h="141">
                  <a:moveTo>
                    <a:pt x="159" y="0"/>
                  </a:moveTo>
                  <a:lnTo>
                    <a:pt x="149" y="8"/>
                  </a:lnTo>
                  <a:lnTo>
                    <a:pt x="139" y="14"/>
                  </a:lnTo>
                  <a:lnTo>
                    <a:pt x="128" y="22"/>
                  </a:lnTo>
                  <a:lnTo>
                    <a:pt x="118" y="30"/>
                  </a:lnTo>
                  <a:lnTo>
                    <a:pt x="108" y="38"/>
                  </a:lnTo>
                  <a:lnTo>
                    <a:pt x="98" y="49"/>
                  </a:lnTo>
                  <a:lnTo>
                    <a:pt x="88" y="57"/>
                  </a:lnTo>
                  <a:lnTo>
                    <a:pt x="77" y="65"/>
                  </a:lnTo>
                  <a:lnTo>
                    <a:pt x="59" y="83"/>
                  </a:lnTo>
                  <a:lnTo>
                    <a:pt x="49" y="92"/>
                  </a:lnTo>
                  <a:lnTo>
                    <a:pt x="39" y="102"/>
                  </a:lnTo>
                  <a:lnTo>
                    <a:pt x="28" y="110"/>
                  </a:lnTo>
                  <a:lnTo>
                    <a:pt x="10" y="128"/>
                  </a:lnTo>
                  <a:lnTo>
                    <a:pt x="0" y="136"/>
                  </a:lnTo>
                  <a:lnTo>
                    <a:pt x="2" y="141"/>
                  </a:lnTo>
                  <a:lnTo>
                    <a:pt x="12" y="132"/>
                  </a:lnTo>
                  <a:lnTo>
                    <a:pt x="41" y="104"/>
                  </a:lnTo>
                  <a:lnTo>
                    <a:pt x="51" y="96"/>
                  </a:lnTo>
                  <a:lnTo>
                    <a:pt x="61" y="87"/>
                  </a:lnTo>
                  <a:lnTo>
                    <a:pt x="71" y="77"/>
                  </a:lnTo>
                  <a:lnTo>
                    <a:pt x="81" y="69"/>
                  </a:lnTo>
                  <a:lnTo>
                    <a:pt x="100" y="51"/>
                  </a:lnTo>
                  <a:lnTo>
                    <a:pt x="110" y="43"/>
                  </a:lnTo>
                  <a:lnTo>
                    <a:pt x="120" y="34"/>
                  </a:lnTo>
                  <a:lnTo>
                    <a:pt x="130" y="26"/>
                  </a:lnTo>
                  <a:lnTo>
                    <a:pt x="141" y="18"/>
                  </a:lnTo>
                  <a:lnTo>
                    <a:pt x="153" y="10"/>
                  </a:lnTo>
                  <a:lnTo>
                    <a:pt x="163" y="2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47" name="Freeform 75"/>
            <p:cNvSpPr>
              <a:spLocks/>
            </p:cNvSpPr>
            <p:nvPr/>
          </p:nvSpPr>
          <p:spPr bwMode="auto">
            <a:xfrm>
              <a:off x="4883" y="2066"/>
              <a:ext cx="90" cy="33"/>
            </a:xfrm>
            <a:custGeom>
              <a:avLst/>
              <a:gdLst/>
              <a:ahLst/>
              <a:cxnLst>
                <a:cxn ang="0">
                  <a:pos x="90" y="0"/>
                </a:cxn>
                <a:cxn ang="0">
                  <a:pos x="84" y="2"/>
                </a:cxn>
                <a:cxn ang="0">
                  <a:pos x="71" y="2"/>
                </a:cxn>
                <a:cxn ang="0">
                  <a:pos x="65" y="4"/>
                </a:cxn>
                <a:cxn ang="0">
                  <a:pos x="49" y="4"/>
                </a:cxn>
                <a:cxn ang="0">
                  <a:pos x="41" y="6"/>
                </a:cxn>
                <a:cxn ang="0">
                  <a:pos x="37" y="6"/>
                </a:cxn>
                <a:cxn ang="0">
                  <a:pos x="31" y="8"/>
                </a:cxn>
                <a:cxn ang="0">
                  <a:pos x="24" y="10"/>
                </a:cxn>
                <a:cxn ang="0">
                  <a:pos x="18" y="12"/>
                </a:cxn>
                <a:cxn ang="0">
                  <a:pos x="10" y="20"/>
                </a:cxn>
                <a:cxn ang="0">
                  <a:pos x="4" y="25"/>
                </a:cxn>
                <a:cxn ang="0">
                  <a:pos x="0" y="31"/>
                </a:cxn>
                <a:cxn ang="0">
                  <a:pos x="4" y="33"/>
                </a:cxn>
                <a:cxn ang="0">
                  <a:pos x="12" y="25"/>
                </a:cxn>
                <a:cxn ang="0">
                  <a:pos x="16" y="18"/>
                </a:cxn>
                <a:cxn ang="0">
                  <a:pos x="20" y="16"/>
                </a:cxn>
                <a:cxn ang="0">
                  <a:pos x="26" y="14"/>
                </a:cxn>
                <a:cxn ang="0">
                  <a:pos x="31" y="12"/>
                </a:cxn>
                <a:cxn ang="0">
                  <a:pos x="37" y="10"/>
                </a:cxn>
                <a:cxn ang="0">
                  <a:pos x="43" y="10"/>
                </a:cxn>
                <a:cxn ang="0">
                  <a:pos x="49" y="8"/>
                </a:cxn>
                <a:cxn ang="0">
                  <a:pos x="59" y="8"/>
                </a:cxn>
                <a:cxn ang="0">
                  <a:pos x="65" y="6"/>
                </a:cxn>
                <a:cxn ang="0">
                  <a:pos x="84" y="6"/>
                </a:cxn>
                <a:cxn ang="0">
                  <a:pos x="90" y="4"/>
                </a:cxn>
                <a:cxn ang="0">
                  <a:pos x="90" y="0"/>
                </a:cxn>
              </a:cxnLst>
              <a:rect l="0" t="0" r="r" b="b"/>
              <a:pathLst>
                <a:path w="90" h="33">
                  <a:moveTo>
                    <a:pt x="90" y="0"/>
                  </a:moveTo>
                  <a:lnTo>
                    <a:pt x="84" y="2"/>
                  </a:lnTo>
                  <a:lnTo>
                    <a:pt x="71" y="2"/>
                  </a:lnTo>
                  <a:lnTo>
                    <a:pt x="65" y="4"/>
                  </a:lnTo>
                  <a:lnTo>
                    <a:pt x="49" y="4"/>
                  </a:lnTo>
                  <a:lnTo>
                    <a:pt x="41" y="6"/>
                  </a:lnTo>
                  <a:lnTo>
                    <a:pt x="37" y="6"/>
                  </a:lnTo>
                  <a:lnTo>
                    <a:pt x="31" y="8"/>
                  </a:lnTo>
                  <a:lnTo>
                    <a:pt x="24" y="10"/>
                  </a:lnTo>
                  <a:lnTo>
                    <a:pt x="18" y="12"/>
                  </a:lnTo>
                  <a:lnTo>
                    <a:pt x="10" y="20"/>
                  </a:lnTo>
                  <a:lnTo>
                    <a:pt x="4" y="25"/>
                  </a:lnTo>
                  <a:lnTo>
                    <a:pt x="0" y="31"/>
                  </a:lnTo>
                  <a:lnTo>
                    <a:pt x="4" y="33"/>
                  </a:lnTo>
                  <a:lnTo>
                    <a:pt x="12" y="25"/>
                  </a:lnTo>
                  <a:lnTo>
                    <a:pt x="16" y="18"/>
                  </a:lnTo>
                  <a:lnTo>
                    <a:pt x="20" y="16"/>
                  </a:lnTo>
                  <a:lnTo>
                    <a:pt x="26" y="14"/>
                  </a:lnTo>
                  <a:lnTo>
                    <a:pt x="31" y="12"/>
                  </a:lnTo>
                  <a:lnTo>
                    <a:pt x="37" y="10"/>
                  </a:lnTo>
                  <a:lnTo>
                    <a:pt x="43" y="10"/>
                  </a:lnTo>
                  <a:lnTo>
                    <a:pt x="49" y="8"/>
                  </a:lnTo>
                  <a:lnTo>
                    <a:pt x="59" y="8"/>
                  </a:lnTo>
                  <a:lnTo>
                    <a:pt x="65" y="6"/>
                  </a:lnTo>
                  <a:lnTo>
                    <a:pt x="84" y="6"/>
                  </a:lnTo>
                  <a:lnTo>
                    <a:pt x="90" y="4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48" name="Freeform 76"/>
            <p:cNvSpPr>
              <a:spLocks/>
            </p:cNvSpPr>
            <p:nvPr/>
          </p:nvSpPr>
          <p:spPr bwMode="auto">
            <a:xfrm>
              <a:off x="4973" y="2066"/>
              <a:ext cx="26" cy="6"/>
            </a:xfrm>
            <a:custGeom>
              <a:avLst/>
              <a:gdLst/>
              <a:ahLst/>
              <a:cxnLst>
                <a:cxn ang="0">
                  <a:pos x="26" y="4"/>
                </a:cxn>
                <a:cxn ang="0">
                  <a:pos x="24" y="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24" y="6"/>
                </a:cxn>
                <a:cxn ang="0">
                  <a:pos x="22" y="4"/>
                </a:cxn>
                <a:cxn ang="0">
                  <a:pos x="26" y="4"/>
                </a:cxn>
                <a:cxn ang="0">
                  <a:pos x="26" y="2"/>
                </a:cxn>
                <a:cxn ang="0">
                  <a:pos x="24" y="2"/>
                </a:cxn>
                <a:cxn ang="0">
                  <a:pos x="26" y="4"/>
                </a:cxn>
              </a:cxnLst>
              <a:rect l="0" t="0" r="r" b="b"/>
              <a:pathLst>
                <a:path w="26" h="6">
                  <a:moveTo>
                    <a:pt x="26" y="4"/>
                  </a:moveTo>
                  <a:lnTo>
                    <a:pt x="24" y="2"/>
                  </a:lnTo>
                  <a:lnTo>
                    <a:pt x="0" y="0"/>
                  </a:lnTo>
                  <a:lnTo>
                    <a:pt x="0" y="4"/>
                  </a:lnTo>
                  <a:lnTo>
                    <a:pt x="24" y="6"/>
                  </a:lnTo>
                  <a:lnTo>
                    <a:pt x="22" y="4"/>
                  </a:lnTo>
                  <a:lnTo>
                    <a:pt x="26" y="4"/>
                  </a:lnTo>
                  <a:lnTo>
                    <a:pt x="26" y="2"/>
                  </a:lnTo>
                  <a:lnTo>
                    <a:pt x="24" y="2"/>
                  </a:lnTo>
                  <a:lnTo>
                    <a:pt x="26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49" name="Freeform 77"/>
            <p:cNvSpPr>
              <a:spLocks/>
            </p:cNvSpPr>
            <p:nvPr/>
          </p:nvSpPr>
          <p:spPr bwMode="auto">
            <a:xfrm>
              <a:off x="3247" y="2078"/>
              <a:ext cx="1742" cy="431"/>
            </a:xfrm>
            <a:custGeom>
              <a:avLst/>
              <a:gdLst/>
              <a:ahLst/>
              <a:cxnLst>
                <a:cxn ang="0">
                  <a:pos x="1728" y="25"/>
                </a:cxn>
                <a:cxn ang="0">
                  <a:pos x="1689" y="119"/>
                </a:cxn>
                <a:cxn ang="0">
                  <a:pos x="1648" y="208"/>
                </a:cxn>
                <a:cxn ang="0">
                  <a:pos x="1587" y="204"/>
                </a:cxn>
                <a:cxn ang="0">
                  <a:pos x="1626" y="129"/>
                </a:cxn>
                <a:cxn ang="0">
                  <a:pos x="1673" y="62"/>
                </a:cxn>
                <a:cxn ang="0">
                  <a:pos x="1695" y="39"/>
                </a:cxn>
                <a:cxn ang="0">
                  <a:pos x="1726" y="25"/>
                </a:cxn>
                <a:cxn ang="0">
                  <a:pos x="1689" y="35"/>
                </a:cxn>
                <a:cxn ang="0">
                  <a:pos x="1654" y="76"/>
                </a:cxn>
                <a:cxn ang="0">
                  <a:pos x="1609" y="141"/>
                </a:cxn>
                <a:cxn ang="0">
                  <a:pos x="1583" y="196"/>
                </a:cxn>
                <a:cxn ang="0">
                  <a:pos x="1589" y="221"/>
                </a:cxn>
                <a:cxn ang="0">
                  <a:pos x="1640" y="229"/>
                </a:cxn>
                <a:cxn ang="0">
                  <a:pos x="1683" y="251"/>
                </a:cxn>
                <a:cxn ang="0">
                  <a:pos x="1622" y="282"/>
                </a:cxn>
                <a:cxn ang="0">
                  <a:pos x="1532" y="282"/>
                </a:cxn>
                <a:cxn ang="0">
                  <a:pos x="1485" y="292"/>
                </a:cxn>
                <a:cxn ang="0">
                  <a:pos x="1456" y="306"/>
                </a:cxn>
                <a:cxn ang="0">
                  <a:pos x="1503" y="325"/>
                </a:cxn>
                <a:cxn ang="0">
                  <a:pos x="1487" y="339"/>
                </a:cxn>
                <a:cxn ang="0">
                  <a:pos x="1424" y="358"/>
                </a:cxn>
                <a:cxn ang="0">
                  <a:pos x="1363" y="376"/>
                </a:cxn>
                <a:cxn ang="0">
                  <a:pos x="1299" y="388"/>
                </a:cxn>
                <a:cxn ang="0">
                  <a:pos x="1207" y="404"/>
                </a:cxn>
                <a:cxn ang="0">
                  <a:pos x="1116" y="425"/>
                </a:cxn>
                <a:cxn ang="0">
                  <a:pos x="1040" y="419"/>
                </a:cxn>
                <a:cxn ang="0">
                  <a:pos x="961" y="411"/>
                </a:cxn>
                <a:cxn ang="0">
                  <a:pos x="946" y="392"/>
                </a:cxn>
                <a:cxn ang="0">
                  <a:pos x="901" y="390"/>
                </a:cxn>
                <a:cxn ang="0">
                  <a:pos x="948" y="398"/>
                </a:cxn>
                <a:cxn ang="0">
                  <a:pos x="891" y="404"/>
                </a:cxn>
                <a:cxn ang="0">
                  <a:pos x="781" y="396"/>
                </a:cxn>
                <a:cxn ang="0">
                  <a:pos x="740" y="339"/>
                </a:cxn>
                <a:cxn ang="0">
                  <a:pos x="730" y="390"/>
                </a:cxn>
                <a:cxn ang="0">
                  <a:pos x="599" y="382"/>
                </a:cxn>
                <a:cxn ang="0">
                  <a:pos x="526" y="398"/>
                </a:cxn>
                <a:cxn ang="0">
                  <a:pos x="489" y="419"/>
                </a:cxn>
                <a:cxn ang="0">
                  <a:pos x="475" y="406"/>
                </a:cxn>
                <a:cxn ang="0">
                  <a:pos x="471" y="404"/>
                </a:cxn>
                <a:cxn ang="0">
                  <a:pos x="442" y="421"/>
                </a:cxn>
                <a:cxn ang="0">
                  <a:pos x="157" y="429"/>
                </a:cxn>
                <a:cxn ang="0">
                  <a:pos x="53" y="423"/>
                </a:cxn>
                <a:cxn ang="0">
                  <a:pos x="2" y="353"/>
                </a:cxn>
                <a:cxn ang="0">
                  <a:pos x="40" y="331"/>
                </a:cxn>
                <a:cxn ang="0">
                  <a:pos x="69" y="319"/>
                </a:cxn>
                <a:cxn ang="0">
                  <a:pos x="104" y="294"/>
                </a:cxn>
                <a:cxn ang="0">
                  <a:pos x="177" y="264"/>
                </a:cxn>
                <a:cxn ang="0">
                  <a:pos x="322" y="253"/>
                </a:cxn>
                <a:cxn ang="0">
                  <a:pos x="373" y="262"/>
                </a:cxn>
                <a:cxn ang="0">
                  <a:pos x="408" y="270"/>
                </a:cxn>
                <a:cxn ang="0">
                  <a:pos x="448" y="284"/>
                </a:cxn>
                <a:cxn ang="0">
                  <a:pos x="616" y="284"/>
                </a:cxn>
                <a:cxn ang="0">
                  <a:pos x="708" y="278"/>
                </a:cxn>
                <a:cxn ang="0">
                  <a:pos x="995" y="274"/>
                </a:cxn>
                <a:cxn ang="0">
                  <a:pos x="1152" y="266"/>
                </a:cxn>
                <a:cxn ang="0">
                  <a:pos x="1309" y="257"/>
                </a:cxn>
                <a:cxn ang="0">
                  <a:pos x="1391" y="233"/>
                </a:cxn>
                <a:cxn ang="0">
                  <a:pos x="1456" y="184"/>
                </a:cxn>
                <a:cxn ang="0">
                  <a:pos x="1528" y="123"/>
                </a:cxn>
                <a:cxn ang="0">
                  <a:pos x="1607" y="55"/>
                </a:cxn>
                <a:cxn ang="0">
                  <a:pos x="1660" y="10"/>
                </a:cxn>
              </a:cxnLst>
              <a:rect l="0" t="0" r="r" b="b"/>
              <a:pathLst>
                <a:path w="1742" h="431">
                  <a:moveTo>
                    <a:pt x="1742" y="0"/>
                  </a:moveTo>
                  <a:lnTo>
                    <a:pt x="1742" y="6"/>
                  </a:lnTo>
                  <a:lnTo>
                    <a:pt x="1740" y="10"/>
                  </a:lnTo>
                  <a:lnTo>
                    <a:pt x="1738" y="15"/>
                  </a:lnTo>
                  <a:lnTo>
                    <a:pt x="1736" y="17"/>
                  </a:lnTo>
                  <a:lnTo>
                    <a:pt x="1734" y="21"/>
                  </a:lnTo>
                  <a:lnTo>
                    <a:pt x="1732" y="23"/>
                  </a:lnTo>
                  <a:lnTo>
                    <a:pt x="1728" y="25"/>
                  </a:lnTo>
                  <a:lnTo>
                    <a:pt x="1726" y="39"/>
                  </a:lnTo>
                  <a:lnTo>
                    <a:pt x="1720" y="49"/>
                  </a:lnTo>
                  <a:lnTo>
                    <a:pt x="1716" y="62"/>
                  </a:lnTo>
                  <a:lnTo>
                    <a:pt x="1709" y="74"/>
                  </a:lnTo>
                  <a:lnTo>
                    <a:pt x="1705" y="84"/>
                  </a:lnTo>
                  <a:lnTo>
                    <a:pt x="1699" y="96"/>
                  </a:lnTo>
                  <a:lnTo>
                    <a:pt x="1695" y="106"/>
                  </a:lnTo>
                  <a:lnTo>
                    <a:pt x="1689" y="119"/>
                  </a:lnTo>
                  <a:lnTo>
                    <a:pt x="1685" y="129"/>
                  </a:lnTo>
                  <a:lnTo>
                    <a:pt x="1679" y="141"/>
                  </a:lnTo>
                  <a:lnTo>
                    <a:pt x="1675" y="151"/>
                  </a:lnTo>
                  <a:lnTo>
                    <a:pt x="1669" y="164"/>
                  </a:lnTo>
                  <a:lnTo>
                    <a:pt x="1665" y="176"/>
                  </a:lnTo>
                  <a:lnTo>
                    <a:pt x="1658" y="186"/>
                  </a:lnTo>
                  <a:lnTo>
                    <a:pt x="1652" y="198"/>
                  </a:lnTo>
                  <a:lnTo>
                    <a:pt x="1648" y="208"/>
                  </a:lnTo>
                  <a:lnTo>
                    <a:pt x="1642" y="221"/>
                  </a:lnTo>
                  <a:lnTo>
                    <a:pt x="1605" y="221"/>
                  </a:lnTo>
                  <a:lnTo>
                    <a:pt x="1601" y="217"/>
                  </a:lnTo>
                  <a:lnTo>
                    <a:pt x="1597" y="217"/>
                  </a:lnTo>
                  <a:lnTo>
                    <a:pt x="1595" y="215"/>
                  </a:lnTo>
                  <a:lnTo>
                    <a:pt x="1587" y="215"/>
                  </a:lnTo>
                  <a:lnTo>
                    <a:pt x="1583" y="213"/>
                  </a:lnTo>
                  <a:lnTo>
                    <a:pt x="1587" y="204"/>
                  </a:lnTo>
                  <a:lnTo>
                    <a:pt x="1591" y="194"/>
                  </a:lnTo>
                  <a:lnTo>
                    <a:pt x="1595" y="184"/>
                  </a:lnTo>
                  <a:lnTo>
                    <a:pt x="1599" y="174"/>
                  </a:lnTo>
                  <a:lnTo>
                    <a:pt x="1605" y="166"/>
                  </a:lnTo>
                  <a:lnTo>
                    <a:pt x="1609" y="157"/>
                  </a:lnTo>
                  <a:lnTo>
                    <a:pt x="1616" y="147"/>
                  </a:lnTo>
                  <a:lnTo>
                    <a:pt x="1620" y="137"/>
                  </a:lnTo>
                  <a:lnTo>
                    <a:pt x="1626" y="129"/>
                  </a:lnTo>
                  <a:lnTo>
                    <a:pt x="1632" y="119"/>
                  </a:lnTo>
                  <a:lnTo>
                    <a:pt x="1638" y="111"/>
                  </a:lnTo>
                  <a:lnTo>
                    <a:pt x="1644" y="100"/>
                  </a:lnTo>
                  <a:lnTo>
                    <a:pt x="1650" y="92"/>
                  </a:lnTo>
                  <a:lnTo>
                    <a:pt x="1656" y="82"/>
                  </a:lnTo>
                  <a:lnTo>
                    <a:pt x="1662" y="74"/>
                  </a:lnTo>
                  <a:lnTo>
                    <a:pt x="1669" y="64"/>
                  </a:lnTo>
                  <a:lnTo>
                    <a:pt x="1673" y="62"/>
                  </a:lnTo>
                  <a:lnTo>
                    <a:pt x="1675" y="57"/>
                  </a:lnTo>
                  <a:lnTo>
                    <a:pt x="1677" y="55"/>
                  </a:lnTo>
                  <a:lnTo>
                    <a:pt x="1679" y="51"/>
                  </a:lnTo>
                  <a:lnTo>
                    <a:pt x="1681" y="47"/>
                  </a:lnTo>
                  <a:lnTo>
                    <a:pt x="1685" y="45"/>
                  </a:lnTo>
                  <a:lnTo>
                    <a:pt x="1687" y="43"/>
                  </a:lnTo>
                  <a:lnTo>
                    <a:pt x="1691" y="43"/>
                  </a:lnTo>
                  <a:lnTo>
                    <a:pt x="1695" y="39"/>
                  </a:lnTo>
                  <a:lnTo>
                    <a:pt x="1699" y="37"/>
                  </a:lnTo>
                  <a:lnTo>
                    <a:pt x="1705" y="35"/>
                  </a:lnTo>
                  <a:lnTo>
                    <a:pt x="1709" y="33"/>
                  </a:lnTo>
                  <a:lnTo>
                    <a:pt x="1720" y="33"/>
                  </a:lnTo>
                  <a:lnTo>
                    <a:pt x="1724" y="31"/>
                  </a:lnTo>
                  <a:lnTo>
                    <a:pt x="1728" y="29"/>
                  </a:lnTo>
                  <a:lnTo>
                    <a:pt x="1728" y="27"/>
                  </a:lnTo>
                  <a:lnTo>
                    <a:pt x="1726" y="25"/>
                  </a:lnTo>
                  <a:lnTo>
                    <a:pt x="1722" y="25"/>
                  </a:lnTo>
                  <a:lnTo>
                    <a:pt x="1720" y="27"/>
                  </a:lnTo>
                  <a:lnTo>
                    <a:pt x="1707" y="27"/>
                  </a:lnTo>
                  <a:lnTo>
                    <a:pt x="1703" y="29"/>
                  </a:lnTo>
                  <a:lnTo>
                    <a:pt x="1699" y="29"/>
                  </a:lnTo>
                  <a:lnTo>
                    <a:pt x="1695" y="31"/>
                  </a:lnTo>
                  <a:lnTo>
                    <a:pt x="1693" y="33"/>
                  </a:lnTo>
                  <a:lnTo>
                    <a:pt x="1689" y="35"/>
                  </a:lnTo>
                  <a:lnTo>
                    <a:pt x="1685" y="39"/>
                  </a:lnTo>
                  <a:lnTo>
                    <a:pt x="1681" y="39"/>
                  </a:lnTo>
                  <a:lnTo>
                    <a:pt x="1673" y="47"/>
                  </a:lnTo>
                  <a:lnTo>
                    <a:pt x="1673" y="49"/>
                  </a:lnTo>
                  <a:lnTo>
                    <a:pt x="1671" y="51"/>
                  </a:lnTo>
                  <a:lnTo>
                    <a:pt x="1665" y="59"/>
                  </a:lnTo>
                  <a:lnTo>
                    <a:pt x="1660" y="68"/>
                  </a:lnTo>
                  <a:lnTo>
                    <a:pt x="1654" y="76"/>
                  </a:lnTo>
                  <a:lnTo>
                    <a:pt x="1648" y="84"/>
                  </a:lnTo>
                  <a:lnTo>
                    <a:pt x="1642" y="92"/>
                  </a:lnTo>
                  <a:lnTo>
                    <a:pt x="1638" y="100"/>
                  </a:lnTo>
                  <a:lnTo>
                    <a:pt x="1632" y="108"/>
                  </a:lnTo>
                  <a:lnTo>
                    <a:pt x="1626" y="117"/>
                  </a:lnTo>
                  <a:lnTo>
                    <a:pt x="1620" y="125"/>
                  </a:lnTo>
                  <a:lnTo>
                    <a:pt x="1613" y="133"/>
                  </a:lnTo>
                  <a:lnTo>
                    <a:pt x="1609" y="141"/>
                  </a:lnTo>
                  <a:lnTo>
                    <a:pt x="1605" y="149"/>
                  </a:lnTo>
                  <a:lnTo>
                    <a:pt x="1599" y="157"/>
                  </a:lnTo>
                  <a:lnTo>
                    <a:pt x="1595" y="166"/>
                  </a:lnTo>
                  <a:lnTo>
                    <a:pt x="1593" y="174"/>
                  </a:lnTo>
                  <a:lnTo>
                    <a:pt x="1589" y="184"/>
                  </a:lnTo>
                  <a:lnTo>
                    <a:pt x="1587" y="188"/>
                  </a:lnTo>
                  <a:lnTo>
                    <a:pt x="1585" y="192"/>
                  </a:lnTo>
                  <a:lnTo>
                    <a:pt x="1583" y="196"/>
                  </a:lnTo>
                  <a:lnTo>
                    <a:pt x="1581" y="200"/>
                  </a:lnTo>
                  <a:lnTo>
                    <a:pt x="1579" y="204"/>
                  </a:lnTo>
                  <a:lnTo>
                    <a:pt x="1577" y="208"/>
                  </a:lnTo>
                  <a:lnTo>
                    <a:pt x="1575" y="213"/>
                  </a:lnTo>
                  <a:lnTo>
                    <a:pt x="1573" y="219"/>
                  </a:lnTo>
                  <a:lnTo>
                    <a:pt x="1577" y="219"/>
                  </a:lnTo>
                  <a:lnTo>
                    <a:pt x="1581" y="221"/>
                  </a:lnTo>
                  <a:lnTo>
                    <a:pt x="1589" y="221"/>
                  </a:lnTo>
                  <a:lnTo>
                    <a:pt x="1591" y="223"/>
                  </a:lnTo>
                  <a:lnTo>
                    <a:pt x="1595" y="223"/>
                  </a:lnTo>
                  <a:lnTo>
                    <a:pt x="1599" y="225"/>
                  </a:lnTo>
                  <a:lnTo>
                    <a:pt x="1601" y="229"/>
                  </a:lnTo>
                  <a:lnTo>
                    <a:pt x="1607" y="227"/>
                  </a:lnTo>
                  <a:lnTo>
                    <a:pt x="1613" y="227"/>
                  </a:lnTo>
                  <a:lnTo>
                    <a:pt x="1618" y="229"/>
                  </a:lnTo>
                  <a:lnTo>
                    <a:pt x="1640" y="229"/>
                  </a:lnTo>
                  <a:lnTo>
                    <a:pt x="1644" y="225"/>
                  </a:lnTo>
                  <a:lnTo>
                    <a:pt x="1646" y="231"/>
                  </a:lnTo>
                  <a:lnTo>
                    <a:pt x="1646" y="243"/>
                  </a:lnTo>
                  <a:lnTo>
                    <a:pt x="1650" y="247"/>
                  </a:lnTo>
                  <a:lnTo>
                    <a:pt x="1669" y="247"/>
                  </a:lnTo>
                  <a:lnTo>
                    <a:pt x="1675" y="249"/>
                  </a:lnTo>
                  <a:lnTo>
                    <a:pt x="1679" y="249"/>
                  </a:lnTo>
                  <a:lnTo>
                    <a:pt x="1683" y="251"/>
                  </a:lnTo>
                  <a:lnTo>
                    <a:pt x="1687" y="253"/>
                  </a:lnTo>
                  <a:lnTo>
                    <a:pt x="1689" y="264"/>
                  </a:lnTo>
                  <a:lnTo>
                    <a:pt x="1689" y="280"/>
                  </a:lnTo>
                  <a:lnTo>
                    <a:pt x="1687" y="286"/>
                  </a:lnTo>
                  <a:lnTo>
                    <a:pt x="1654" y="286"/>
                  </a:lnTo>
                  <a:lnTo>
                    <a:pt x="1642" y="284"/>
                  </a:lnTo>
                  <a:lnTo>
                    <a:pt x="1632" y="284"/>
                  </a:lnTo>
                  <a:lnTo>
                    <a:pt x="1622" y="282"/>
                  </a:lnTo>
                  <a:lnTo>
                    <a:pt x="1609" y="282"/>
                  </a:lnTo>
                  <a:lnTo>
                    <a:pt x="1599" y="280"/>
                  </a:lnTo>
                  <a:lnTo>
                    <a:pt x="1587" y="280"/>
                  </a:lnTo>
                  <a:lnTo>
                    <a:pt x="1575" y="278"/>
                  </a:lnTo>
                  <a:lnTo>
                    <a:pt x="1565" y="278"/>
                  </a:lnTo>
                  <a:lnTo>
                    <a:pt x="1554" y="280"/>
                  </a:lnTo>
                  <a:lnTo>
                    <a:pt x="1542" y="280"/>
                  </a:lnTo>
                  <a:lnTo>
                    <a:pt x="1532" y="282"/>
                  </a:lnTo>
                  <a:lnTo>
                    <a:pt x="1520" y="284"/>
                  </a:lnTo>
                  <a:lnTo>
                    <a:pt x="1509" y="286"/>
                  </a:lnTo>
                  <a:lnTo>
                    <a:pt x="1505" y="286"/>
                  </a:lnTo>
                  <a:lnTo>
                    <a:pt x="1501" y="288"/>
                  </a:lnTo>
                  <a:lnTo>
                    <a:pt x="1497" y="288"/>
                  </a:lnTo>
                  <a:lnTo>
                    <a:pt x="1493" y="290"/>
                  </a:lnTo>
                  <a:lnTo>
                    <a:pt x="1489" y="290"/>
                  </a:lnTo>
                  <a:lnTo>
                    <a:pt x="1485" y="292"/>
                  </a:lnTo>
                  <a:lnTo>
                    <a:pt x="1481" y="294"/>
                  </a:lnTo>
                  <a:lnTo>
                    <a:pt x="1477" y="294"/>
                  </a:lnTo>
                  <a:lnTo>
                    <a:pt x="1475" y="296"/>
                  </a:lnTo>
                  <a:lnTo>
                    <a:pt x="1471" y="298"/>
                  </a:lnTo>
                  <a:lnTo>
                    <a:pt x="1467" y="300"/>
                  </a:lnTo>
                  <a:lnTo>
                    <a:pt x="1463" y="302"/>
                  </a:lnTo>
                  <a:lnTo>
                    <a:pt x="1458" y="304"/>
                  </a:lnTo>
                  <a:lnTo>
                    <a:pt x="1456" y="306"/>
                  </a:lnTo>
                  <a:lnTo>
                    <a:pt x="1452" y="309"/>
                  </a:lnTo>
                  <a:lnTo>
                    <a:pt x="1448" y="311"/>
                  </a:lnTo>
                  <a:lnTo>
                    <a:pt x="1448" y="315"/>
                  </a:lnTo>
                  <a:lnTo>
                    <a:pt x="1452" y="319"/>
                  </a:lnTo>
                  <a:lnTo>
                    <a:pt x="1452" y="321"/>
                  </a:lnTo>
                  <a:lnTo>
                    <a:pt x="1458" y="327"/>
                  </a:lnTo>
                  <a:lnTo>
                    <a:pt x="1497" y="327"/>
                  </a:lnTo>
                  <a:lnTo>
                    <a:pt x="1503" y="325"/>
                  </a:lnTo>
                  <a:lnTo>
                    <a:pt x="1540" y="325"/>
                  </a:lnTo>
                  <a:lnTo>
                    <a:pt x="1532" y="327"/>
                  </a:lnTo>
                  <a:lnTo>
                    <a:pt x="1526" y="329"/>
                  </a:lnTo>
                  <a:lnTo>
                    <a:pt x="1518" y="331"/>
                  </a:lnTo>
                  <a:lnTo>
                    <a:pt x="1509" y="333"/>
                  </a:lnTo>
                  <a:lnTo>
                    <a:pt x="1501" y="335"/>
                  </a:lnTo>
                  <a:lnTo>
                    <a:pt x="1493" y="337"/>
                  </a:lnTo>
                  <a:lnTo>
                    <a:pt x="1487" y="339"/>
                  </a:lnTo>
                  <a:lnTo>
                    <a:pt x="1479" y="341"/>
                  </a:lnTo>
                  <a:lnTo>
                    <a:pt x="1471" y="343"/>
                  </a:lnTo>
                  <a:lnTo>
                    <a:pt x="1463" y="347"/>
                  </a:lnTo>
                  <a:lnTo>
                    <a:pt x="1456" y="349"/>
                  </a:lnTo>
                  <a:lnTo>
                    <a:pt x="1448" y="351"/>
                  </a:lnTo>
                  <a:lnTo>
                    <a:pt x="1440" y="353"/>
                  </a:lnTo>
                  <a:lnTo>
                    <a:pt x="1432" y="355"/>
                  </a:lnTo>
                  <a:lnTo>
                    <a:pt x="1424" y="358"/>
                  </a:lnTo>
                  <a:lnTo>
                    <a:pt x="1418" y="360"/>
                  </a:lnTo>
                  <a:lnTo>
                    <a:pt x="1409" y="362"/>
                  </a:lnTo>
                  <a:lnTo>
                    <a:pt x="1401" y="366"/>
                  </a:lnTo>
                  <a:lnTo>
                    <a:pt x="1393" y="366"/>
                  </a:lnTo>
                  <a:lnTo>
                    <a:pt x="1385" y="368"/>
                  </a:lnTo>
                  <a:lnTo>
                    <a:pt x="1379" y="370"/>
                  </a:lnTo>
                  <a:lnTo>
                    <a:pt x="1371" y="374"/>
                  </a:lnTo>
                  <a:lnTo>
                    <a:pt x="1363" y="376"/>
                  </a:lnTo>
                  <a:lnTo>
                    <a:pt x="1354" y="376"/>
                  </a:lnTo>
                  <a:lnTo>
                    <a:pt x="1346" y="378"/>
                  </a:lnTo>
                  <a:lnTo>
                    <a:pt x="1338" y="380"/>
                  </a:lnTo>
                  <a:lnTo>
                    <a:pt x="1330" y="382"/>
                  </a:lnTo>
                  <a:lnTo>
                    <a:pt x="1322" y="384"/>
                  </a:lnTo>
                  <a:lnTo>
                    <a:pt x="1316" y="386"/>
                  </a:lnTo>
                  <a:lnTo>
                    <a:pt x="1305" y="386"/>
                  </a:lnTo>
                  <a:lnTo>
                    <a:pt x="1299" y="388"/>
                  </a:lnTo>
                  <a:lnTo>
                    <a:pt x="1291" y="388"/>
                  </a:lnTo>
                  <a:lnTo>
                    <a:pt x="1279" y="390"/>
                  </a:lnTo>
                  <a:lnTo>
                    <a:pt x="1267" y="392"/>
                  </a:lnTo>
                  <a:lnTo>
                    <a:pt x="1254" y="394"/>
                  </a:lnTo>
                  <a:lnTo>
                    <a:pt x="1242" y="398"/>
                  </a:lnTo>
                  <a:lnTo>
                    <a:pt x="1232" y="400"/>
                  </a:lnTo>
                  <a:lnTo>
                    <a:pt x="1220" y="402"/>
                  </a:lnTo>
                  <a:lnTo>
                    <a:pt x="1207" y="404"/>
                  </a:lnTo>
                  <a:lnTo>
                    <a:pt x="1197" y="409"/>
                  </a:lnTo>
                  <a:lnTo>
                    <a:pt x="1185" y="411"/>
                  </a:lnTo>
                  <a:lnTo>
                    <a:pt x="1173" y="413"/>
                  </a:lnTo>
                  <a:lnTo>
                    <a:pt x="1163" y="415"/>
                  </a:lnTo>
                  <a:lnTo>
                    <a:pt x="1150" y="419"/>
                  </a:lnTo>
                  <a:lnTo>
                    <a:pt x="1138" y="421"/>
                  </a:lnTo>
                  <a:lnTo>
                    <a:pt x="1128" y="423"/>
                  </a:lnTo>
                  <a:lnTo>
                    <a:pt x="1116" y="425"/>
                  </a:lnTo>
                  <a:lnTo>
                    <a:pt x="1103" y="427"/>
                  </a:lnTo>
                  <a:lnTo>
                    <a:pt x="1095" y="425"/>
                  </a:lnTo>
                  <a:lnTo>
                    <a:pt x="1085" y="425"/>
                  </a:lnTo>
                  <a:lnTo>
                    <a:pt x="1077" y="423"/>
                  </a:lnTo>
                  <a:lnTo>
                    <a:pt x="1067" y="423"/>
                  </a:lnTo>
                  <a:lnTo>
                    <a:pt x="1059" y="421"/>
                  </a:lnTo>
                  <a:lnTo>
                    <a:pt x="1050" y="421"/>
                  </a:lnTo>
                  <a:lnTo>
                    <a:pt x="1040" y="419"/>
                  </a:lnTo>
                  <a:lnTo>
                    <a:pt x="1032" y="419"/>
                  </a:lnTo>
                  <a:lnTo>
                    <a:pt x="1024" y="417"/>
                  </a:lnTo>
                  <a:lnTo>
                    <a:pt x="1014" y="417"/>
                  </a:lnTo>
                  <a:lnTo>
                    <a:pt x="1005" y="415"/>
                  </a:lnTo>
                  <a:lnTo>
                    <a:pt x="997" y="413"/>
                  </a:lnTo>
                  <a:lnTo>
                    <a:pt x="989" y="413"/>
                  </a:lnTo>
                  <a:lnTo>
                    <a:pt x="979" y="411"/>
                  </a:lnTo>
                  <a:lnTo>
                    <a:pt x="961" y="411"/>
                  </a:lnTo>
                  <a:lnTo>
                    <a:pt x="963" y="406"/>
                  </a:lnTo>
                  <a:lnTo>
                    <a:pt x="963" y="398"/>
                  </a:lnTo>
                  <a:lnTo>
                    <a:pt x="961" y="398"/>
                  </a:lnTo>
                  <a:lnTo>
                    <a:pt x="957" y="396"/>
                  </a:lnTo>
                  <a:lnTo>
                    <a:pt x="954" y="394"/>
                  </a:lnTo>
                  <a:lnTo>
                    <a:pt x="952" y="394"/>
                  </a:lnTo>
                  <a:lnTo>
                    <a:pt x="950" y="392"/>
                  </a:lnTo>
                  <a:lnTo>
                    <a:pt x="946" y="392"/>
                  </a:lnTo>
                  <a:lnTo>
                    <a:pt x="942" y="388"/>
                  </a:lnTo>
                  <a:lnTo>
                    <a:pt x="936" y="388"/>
                  </a:lnTo>
                  <a:lnTo>
                    <a:pt x="930" y="386"/>
                  </a:lnTo>
                  <a:lnTo>
                    <a:pt x="924" y="384"/>
                  </a:lnTo>
                  <a:lnTo>
                    <a:pt x="899" y="384"/>
                  </a:lnTo>
                  <a:lnTo>
                    <a:pt x="893" y="386"/>
                  </a:lnTo>
                  <a:lnTo>
                    <a:pt x="897" y="388"/>
                  </a:lnTo>
                  <a:lnTo>
                    <a:pt x="901" y="390"/>
                  </a:lnTo>
                  <a:lnTo>
                    <a:pt x="924" y="390"/>
                  </a:lnTo>
                  <a:lnTo>
                    <a:pt x="928" y="392"/>
                  </a:lnTo>
                  <a:lnTo>
                    <a:pt x="932" y="394"/>
                  </a:lnTo>
                  <a:lnTo>
                    <a:pt x="934" y="394"/>
                  </a:lnTo>
                  <a:lnTo>
                    <a:pt x="938" y="396"/>
                  </a:lnTo>
                  <a:lnTo>
                    <a:pt x="942" y="396"/>
                  </a:lnTo>
                  <a:lnTo>
                    <a:pt x="944" y="398"/>
                  </a:lnTo>
                  <a:lnTo>
                    <a:pt x="948" y="398"/>
                  </a:lnTo>
                  <a:lnTo>
                    <a:pt x="950" y="400"/>
                  </a:lnTo>
                  <a:lnTo>
                    <a:pt x="954" y="402"/>
                  </a:lnTo>
                  <a:lnTo>
                    <a:pt x="954" y="409"/>
                  </a:lnTo>
                  <a:lnTo>
                    <a:pt x="942" y="409"/>
                  </a:lnTo>
                  <a:lnTo>
                    <a:pt x="930" y="406"/>
                  </a:lnTo>
                  <a:lnTo>
                    <a:pt x="916" y="406"/>
                  </a:lnTo>
                  <a:lnTo>
                    <a:pt x="906" y="404"/>
                  </a:lnTo>
                  <a:lnTo>
                    <a:pt x="891" y="404"/>
                  </a:lnTo>
                  <a:lnTo>
                    <a:pt x="879" y="402"/>
                  </a:lnTo>
                  <a:lnTo>
                    <a:pt x="867" y="402"/>
                  </a:lnTo>
                  <a:lnTo>
                    <a:pt x="854" y="400"/>
                  </a:lnTo>
                  <a:lnTo>
                    <a:pt x="842" y="400"/>
                  </a:lnTo>
                  <a:lnTo>
                    <a:pt x="830" y="398"/>
                  </a:lnTo>
                  <a:lnTo>
                    <a:pt x="806" y="398"/>
                  </a:lnTo>
                  <a:lnTo>
                    <a:pt x="793" y="396"/>
                  </a:lnTo>
                  <a:lnTo>
                    <a:pt x="781" y="396"/>
                  </a:lnTo>
                  <a:lnTo>
                    <a:pt x="769" y="394"/>
                  </a:lnTo>
                  <a:lnTo>
                    <a:pt x="757" y="394"/>
                  </a:lnTo>
                  <a:lnTo>
                    <a:pt x="763" y="388"/>
                  </a:lnTo>
                  <a:lnTo>
                    <a:pt x="763" y="345"/>
                  </a:lnTo>
                  <a:lnTo>
                    <a:pt x="759" y="343"/>
                  </a:lnTo>
                  <a:lnTo>
                    <a:pt x="755" y="341"/>
                  </a:lnTo>
                  <a:lnTo>
                    <a:pt x="742" y="341"/>
                  </a:lnTo>
                  <a:lnTo>
                    <a:pt x="740" y="339"/>
                  </a:lnTo>
                  <a:lnTo>
                    <a:pt x="736" y="339"/>
                  </a:lnTo>
                  <a:lnTo>
                    <a:pt x="730" y="343"/>
                  </a:lnTo>
                  <a:lnTo>
                    <a:pt x="726" y="347"/>
                  </a:lnTo>
                  <a:lnTo>
                    <a:pt x="726" y="364"/>
                  </a:lnTo>
                  <a:lnTo>
                    <a:pt x="728" y="370"/>
                  </a:lnTo>
                  <a:lnTo>
                    <a:pt x="728" y="384"/>
                  </a:lnTo>
                  <a:lnTo>
                    <a:pt x="730" y="386"/>
                  </a:lnTo>
                  <a:lnTo>
                    <a:pt x="730" y="390"/>
                  </a:lnTo>
                  <a:lnTo>
                    <a:pt x="708" y="390"/>
                  </a:lnTo>
                  <a:lnTo>
                    <a:pt x="695" y="388"/>
                  </a:lnTo>
                  <a:lnTo>
                    <a:pt x="683" y="388"/>
                  </a:lnTo>
                  <a:lnTo>
                    <a:pt x="673" y="386"/>
                  </a:lnTo>
                  <a:lnTo>
                    <a:pt x="661" y="386"/>
                  </a:lnTo>
                  <a:lnTo>
                    <a:pt x="648" y="384"/>
                  </a:lnTo>
                  <a:lnTo>
                    <a:pt x="636" y="382"/>
                  </a:lnTo>
                  <a:lnTo>
                    <a:pt x="599" y="382"/>
                  </a:lnTo>
                  <a:lnTo>
                    <a:pt x="587" y="384"/>
                  </a:lnTo>
                  <a:lnTo>
                    <a:pt x="577" y="386"/>
                  </a:lnTo>
                  <a:lnTo>
                    <a:pt x="565" y="388"/>
                  </a:lnTo>
                  <a:lnTo>
                    <a:pt x="553" y="390"/>
                  </a:lnTo>
                  <a:lnTo>
                    <a:pt x="542" y="394"/>
                  </a:lnTo>
                  <a:lnTo>
                    <a:pt x="536" y="394"/>
                  </a:lnTo>
                  <a:lnTo>
                    <a:pt x="532" y="396"/>
                  </a:lnTo>
                  <a:lnTo>
                    <a:pt x="526" y="398"/>
                  </a:lnTo>
                  <a:lnTo>
                    <a:pt x="522" y="398"/>
                  </a:lnTo>
                  <a:lnTo>
                    <a:pt x="516" y="402"/>
                  </a:lnTo>
                  <a:lnTo>
                    <a:pt x="512" y="404"/>
                  </a:lnTo>
                  <a:lnTo>
                    <a:pt x="508" y="409"/>
                  </a:lnTo>
                  <a:lnTo>
                    <a:pt x="504" y="411"/>
                  </a:lnTo>
                  <a:lnTo>
                    <a:pt x="497" y="413"/>
                  </a:lnTo>
                  <a:lnTo>
                    <a:pt x="493" y="415"/>
                  </a:lnTo>
                  <a:lnTo>
                    <a:pt x="489" y="419"/>
                  </a:lnTo>
                  <a:lnTo>
                    <a:pt x="483" y="419"/>
                  </a:lnTo>
                  <a:lnTo>
                    <a:pt x="479" y="421"/>
                  </a:lnTo>
                  <a:lnTo>
                    <a:pt x="457" y="421"/>
                  </a:lnTo>
                  <a:lnTo>
                    <a:pt x="455" y="419"/>
                  </a:lnTo>
                  <a:lnTo>
                    <a:pt x="461" y="415"/>
                  </a:lnTo>
                  <a:lnTo>
                    <a:pt x="465" y="413"/>
                  </a:lnTo>
                  <a:lnTo>
                    <a:pt x="469" y="409"/>
                  </a:lnTo>
                  <a:lnTo>
                    <a:pt x="475" y="406"/>
                  </a:lnTo>
                  <a:lnTo>
                    <a:pt x="479" y="404"/>
                  </a:lnTo>
                  <a:lnTo>
                    <a:pt x="485" y="402"/>
                  </a:lnTo>
                  <a:lnTo>
                    <a:pt x="491" y="400"/>
                  </a:lnTo>
                  <a:lnTo>
                    <a:pt x="495" y="398"/>
                  </a:lnTo>
                  <a:lnTo>
                    <a:pt x="483" y="398"/>
                  </a:lnTo>
                  <a:lnTo>
                    <a:pt x="479" y="400"/>
                  </a:lnTo>
                  <a:lnTo>
                    <a:pt x="475" y="402"/>
                  </a:lnTo>
                  <a:lnTo>
                    <a:pt x="471" y="404"/>
                  </a:lnTo>
                  <a:lnTo>
                    <a:pt x="469" y="406"/>
                  </a:lnTo>
                  <a:lnTo>
                    <a:pt x="465" y="409"/>
                  </a:lnTo>
                  <a:lnTo>
                    <a:pt x="461" y="411"/>
                  </a:lnTo>
                  <a:lnTo>
                    <a:pt x="457" y="413"/>
                  </a:lnTo>
                  <a:lnTo>
                    <a:pt x="453" y="415"/>
                  </a:lnTo>
                  <a:lnTo>
                    <a:pt x="451" y="417"/>
                  </a:lnTo>
                  <a:lnTo>
                    <a:pt x="446" y="419"/>
                  </a:lnTo>
                  <a:lnTo>
                    <a:pt x="442" y="421"/>
                  </a:lnTo>
                  <a:lnTo>
                    <a:pt x="438" y="421"/>
                  </a:lnTo>
                  <a:lnTo>
                    <a:pt x="434" y="423"/>
                  </a:lnTo>
                  <a:lnTo>
                    <a:pt x="359" y="423"/>
                  </a:lnTo>
                  <a:lnTo>
                    <a:pt x="348" y="425"/>
                  </a:lnTo>
                  <a:lnTo>
                    <a:pt x="267" y="425"/>
                  </a:lnTo>
                  <a:lnTo>
                    <a:pt x="257" y="427"/>
                  </a:lnTo>
                  <a:lnTo>
                    <a:pt x="167" y="427"/>
                  </a:lnTo>
                  <a:lnTo>
                    <a:pt x="157" y="429"/>
                  </a:lnTo>
                  <a:lnTo>
                    <a:pt x="106" y="429"/>
                  </a:lnTo>
                  <a:lnTo>
                    <a:pt x="100" y="431"/>
                  </a:lnTo>
                  <a:lnTo>
                    <a:pt x="77" y="431"/>
                  </a:lnTo>
                  <a:lnTo>
                    <a:pt x="71" y="429"/>
                  </a:lnTo>
                  <a:lnTo>
                    <a:pt x="67" y="427"/>
                  </a:lnTo>
                  <a:lnTo>
                    <a:pt x="61" y="427"/>
                  </a:lnTo>
                  <a:lnTo>
                    <a:pt x="57" y="425"/>
                  </a:lnTo>
                  <a:lnTo>
                    <a:pt x="53" y="423"/>
                  </a:lnTo>
                  <a:lnTo>
                    <a:pt x="47" y="421"/>
                  </a:lnTo>
                  <a:lnTo>
                    <a:pt x="42" y="421"/>
                  </a:lnTo>
                  <a:lnTo>
                    <a:pt x="38" y="419"/>
                  </a:lnTo>
                  <a:lnTo>
                    <a:pt x="32" y="417"/>
                  </a:lnTo>
                  <a:lnTo>
                    <a:pt x="28" y="415"/>
                  </a:lnTo>
                  <a:lnTo>
                    <a:pt x="0" y="398"/>
                  </a:lnTo>
                  <a:lnTo>
                    <a:pt x="2" y="390"/>
                  </a:lnTo>
                  <a:lnTo>
                    <a:pt x="2" y="353"/>
                  </a:lnTo>
                  <a:lnTo>
                    <a:pt x="6" y="347"/>
                  </a:lnTo>
                  <a:lnTo>
                    <a:pt x="12" y="341"/>
                  </a:lnTo>
                  <a:lnTo>
                    <a:pt x="24" y="339"/>
                  </a:lnTo>
                  <a:lnTo>
                    <a:pt x="26" y="337"/>
                  </a:lnTo>
                  <a:lnTo>
                    <a:pt x="30" y="335"/>
                  </a:lnTo>
                  <a:lnTo>
                    <a:pt x="32" y="333"/>
                  </a:lnTo>
                  <a:lnTo>
                    <a:pt x="36" y="333"/>
                  </a:lnTo>
                  <a:lnTo>
                    <a:pt x="40" y="331"/>
                  </a:lnTo>
                  <a:lnTo>
                    <a:pt x="44" y="329"/>
                  </a:lnTo>
                  <a:lnTo>
                    <a:pt x="47" y="329"/>
                  </a:lnTo>
                  <a:lnTo>
                    <a:pt x="51" y="327"/>
                  </a:lnTo>
                  <a:lnTo>
                    <a:pt x="55" y="325"/>
                  </a:lnTo>
                  <a:lnTo>
                    <a:pt x="59" y="323"/>
                  </a:lnTo>
                  <a:lnTo>
                    <a:pt x="61" y="321"/>
                  </a:lnTo>
                  <a:lnTo>
                    <a:pt x="65" y="321"/>
                  </a:lnTo>
                  <a:lnTo>
                    <a:pt x="69" y="319"/>
                  </a:lnTo>
                  <a:lnTo>
                    <a:pt x="71" y="317"/>
                  </a:lnTo>
                  <a:lnTo>
                    <a:pt x="75" y="315"/>
                  </a:lnTo>
                  <a:lnTo>
                    <a:pt x="79" y="313"/>
                  </a:lnTo>
                  <a:lnTo>
                    <a:pt x="85" y="313"/>
                  </a:lnTo>
                  <a:lnTo>
                    <a:pt x="91" y="311"/>
                  </a:lnTo>
                  <a:lnTo>
                    <a:pt x="98" y="306"/>
                  </a:lnTo>
                  <a:lnTo>
                    <a:pt x="100" y="300"/>
                  </a:lnTo>
                  <a:lnTo>
                    <a:pt x="104" y="294"/>
                  </a:lnTo>
                  <a:lnTo>
                    <a:pt x="110" y="290"/>
                  </a:lnTo>
                  <a:lnTo>
                    <a:pt x="114" y="286"/>
                  </a:lnTo>
                  <a:lnTo>
                    <a:pt x="122" y="282"/>
                  </a:lnTo>
                  <a:lnTo>
                    <a:pt x="132" y="278"/>
                  </a:lnTo>
                  <a:lnTo>
                    <a:pt x="142" y="274"/>
                  </a:lnTo>
                  <a:lnTo>
                    <a:pt x="155" y="270"/>
                  </a:lnTo>
                  <a:lnTo>
                    <a:pt x="167" y="266"/>
                  </a:lnTo>
                  <a:lnTo>
                    <a:pt x="177" y="264"/>
                  </a:lnTo>
                  <a:lnTo>
                    <a:pt x="189" y="260"/>
                  </a:lnTo>
                  <a:lnTo>
                    <a:pt x="202" y="257"/>
                  </a:lnTo>
                  <a:lnTo>
                    <a:pt x="214" y="255"/>
                  </a:lnTo>
                  <a:lnTo>
                    <a:pt x="224" y="253"/>
                  </a:lnTo>
                  <a:lnTo>
                    <a:pt x="236" y="251"/>
                  </a:lnTo>
                  <a:lnTo>
                    <a:pt x="297" y="251"/>
                  </a:lnTo>
                  <a:lnTo>
                    <a:pt x="310" y="253"/>
                  </a:lnTo>
                  <a:lnTo>
                    <a:pt x="322" y="253"/>
                  </a:lnTo>
                  <a:lnTo>
                    <a:pt x="326" y="255"/>
                  </a:lnTo>
                  <a:lnTo>
                    <a:pt x="330" y="255"/>
                  </a:lnTo>
                  <a:lnTo>
                    <a:pt x="334" y="257"/>
                  </a:lnTo>
                  <a:lnTo>
                    <a:pt x="340" y="257"/>
                  </a:lnTo>
                  <a:lnTo>
                    <a:pt x="346" y="260"/>
                  </a:lnTo>
                  <a:lnTo>
                    <a:pt x="348" y="260"/>
                  </a:lnTo>
                  <a:lnTo>
                    <a:pt x="353" y="262"/>
                  </a:lnTo>
                  <a:lnTo>
                    <a:pt x="373" y="262"/>
                  </a:lnTo>
                  <a:lnTo>
                    <a:pt x="377" y="264"/>
                  </a:lnTo>
                  <a:lnTo>
                    <a:pt x="381" y="264"/>
                  </a:lnTo>
                  <a:lnTo>
                    <a:pt x="383" y="266"/>
                  </a:lnTo>
                  <a:lnTo>
                    <a:pt x="387" y="266"/>
                  </a:lnTo>
                  <a:lnTo>
                    <a:pt x="391" y="268"/>
                  </a:lnTo>
                  <a:lnTo>
                    <a:pt x="397" y="268"/>
                  </a:lnTo>
                  <a:lnTo>
                    <a:pt x="402" y="270"/>
                  </a:lnTo>
                  <a:lnTo>
                    <a:pt x="408" y="270"/>
                  </a:lnTo>
                  <a:lnTo>
                    <a:pt x="412" y="272"/>
                  </a:lnTo>
                  <a:lnTo>
                    <a:pt x="418" y="272"/>
                  </a:lnTo>
                  <a:lnTo>
                    <a:pt x="422" y="274"/>
                  </a:lnTo>
                  <a:lnTo>
                    <a:pt x="424" y="276"/>
                  </a:lnTo>
                  <a:lnTo>
                    <a:pt x="428" y="276"/>
                  </a:lnTo>
                  <a:lnTo>
                    <a:pt x="434" y="280"/>
                  </a:lnTo>
                  <a:lnTo>
                    <a:pt x="440" y="282"/>
                  </a:lnTo>
                  <a:lnTo>
                    <a:pt x="448" y="284"/>
                  </a:lnTo>
                  <a:lnTo>
                    <a:pt x="455" y="286"/>
                  </a:lnTo>
                  <a:lnTo>
                    <a:pt x="471" y="286"/>
                  </a:lnTo>
                  <a:lnTo>
                    <a:pt x="477" y="288"/>
                  </a:lnTo>
                  <a:lnTo>
                    <a:pt x="493" y="288"/>
                  </a:lnTo>
                  <a:lnTo>
                    <a:pt x="502" y="286"/>
                  </a:lnTo>
                  <a:lnTo>
                    <a:pt x="555" y="286"/>
                  </a:lnTo>
                  <a:lnTo>
                    <a:pt x="563" y="284"/>
                  </a:lnTo>
                  <a:lnTo>
                    <a:pt x="616" y="284"/>
                  </a:lnTo>
                  <a:lnTo>
                    <a:pt x="624" y="282"/>
                  </a:lnTo>
                  <a:lnTo>
                    <a:pt x="669" y="282"/>
                  </a:lnTo>
                  <a:lnTo>
                    <a:pt x="673" y="280"/>
                  </a:lnTo>
                  <a:lnTo>
                    <a:pt x="679" y="278"/>
                  </a:lnTo>
                  <a:lnTo>
                    <a:pt x="693" y="278"/>
                  </a:lnTo>
                  <a:lnTo>
                    <a:pt x="697" y="276"/>
                  </a:lnTo>
                  <a:lnTo>
                    <a:pt x="701" y="276"/>
                  </a:lnTo>
                  <a:lnTo>
                    <a:pt x="708" y="278"/>
                  </a:lnTo>
                  <a:lnTo>
                    <a:pt x="730" y="278"/>
                  </a:lnTo>
                  <a:lnTo>
                    <a:pt x="734" y="280"/>
                  </a:lnTo>
                  <a:lnTo>
                    <a:pt x="869" y="280"/>
                  </a:lnTo>
                  <a:lnTo>
                    <a:pt x="885" y="278"/>
                  </a:lnTo>
                  <a:lnTo>
                    <a:pt x="932" y="278"/>
                  </a:lnTo>
                  <a:lnTo>
                    <a:pt x="948" y="276"/>
                  </a:lnTo>
                  <a:lnTo>
                    <a:pt x="979" y="276"/>
                  </a:lnTo>
                  <a:lnTo>
                    <a:pt x="995" y="274"/>
                  </a:lnTo>
                  <a:lnTo>
                    <a:pt x="1012" y="274"/>
                  </a:lnTo>
                  <a:lnTo>
                    <a:pt x="1026" y="272"/>
                  </a:lnTo>
                  <a:lnTo>
                    <a:pt x="1059" y="272"/>
                  </a:lnTo>
                  <a:lnTo>
                    <a:pt x="1075" y="270"/>
                  </a:lnTo>
                  <a:lnTo>
                    <a:pt x="1089" y="270"/>
                  </a:lnTo>
                  <a:lnTo>
                    <a:pt x="1105" y="268"/>
                  </a:lnTo>
                  <a:lnTo>
                    <a:pt x="1136" y="268"/>
                  </a:lnTo>
                  <a:lnTo>
                    <a:pt x="1152" y="266"/>
                  </a:lnTo>
                  <a:lnTo>
                    <a:pt x="1183" y="266"/>
                  </a:lnTo>
                  <a:lnTo>
                    <a:pt x="1199" y="264"/>
                  </a:lnTo>
                  <a:lnTo>
                    <a:pt x="1267" y="264"/>
                  </a:lnTo>
                  <a:lnTo>
                    <a:pt x="1271" y="262"/>
                  </a:lnTo>
                  <a:lnTo>
                    <a:pt x="1285" y="262"/>
                  </a:lnTo>
                  <a:lnTo>
                    <a:pt x="1291" y="260"/>
                  </a:lnTo>
                  <a:lnTo>
                    <a:pt x="1303" y="260"/>
                  </a:lnTo>
                  <a:lnTo>
                    <a:pt x="1309" y="257"/>
                  </a:lnTo>
                  <a:lnTo>
                    <a:pt x="1320" y="257"/>
                  </a:lnTo>
                  <a:lnTo>
                    <a:pt x="1324" y="255"/>
                  </a:lnTo>
                  <a:lnTo>
                    <a:pt x="1356" y="255"/>
                  </a:lnTo>
                  <a:lnTo>
                    <a:pt x="1363" y="253"/>
                  </a:lnTo>
                  <a:lnTo>
                    <a:pt x="1369" y="249"/>
                  </a:lnTo>
                  <a:lnTo>
                    <a:pt x="1373" y="243"/>
                  </a:lnTo>
                  <a:lnTo>
                    <a:pt x="1381" y="239"/>
                  </a:lnTo>
                  <a:lnTo>
                    <a:pt x="1391" y="233"/>
                  </a:lnTo>
                  <a:lnTo>
                    <a:pt x="1399" y="227"/>
                  </a:lnTo>
                  <a:lnTo>
                    <a:pt x="1407" y="221"/>
                  </a:lnTo>
                  <a:lnTo>
                    <a:pt x="1416" y="215"/>
                  </a:lnTo>
                  <a:lnTo>
                    <a:pt x="1424" y="208"/>
                  </a:lnTo>
                  <a:lnTo>
                    <a:pt x="1432" y="202"/>
                  </a:lnTo>
                  <a:lnTo>
                    <a:pt x="1440" y="196"/>
                  </a:lnTo>
                  <a:lnTo>
                    <a:pt x="1448" y="190"/>
                  </a:lnTo>
                  <a:lnTo>
                    <a:pt x="1456" y="184"/>
                  </a:lnTo>
                  <a:lnTo>
                    <a:pt x="1465" y="178"/>
                  </a:lnTo>
                  <a:lnTo>
                    <a:pt x="1473" y="170"/>
                  </a:lnTo>
                  <a:lnTo>
                    <a:pt x="1481" y="164"/>
                  </a:lnTo>
                  <a:lnTo>
                    <a:pt x="1489" y="157"/>
                  </a:lnTo>
                  <a:lnTo>
                    <a:pt x="1497" y="149"/>
                  </a:lnTo>
                  <a:lnTo>
                    <a:pt x="1505" y="143"/>
                  </a:lnTo>
                  <a:lnTo>
                    <a:pt x="1520" y="129"/>
                  </a:lnTo>
                  <a:lnTo>
                    <a:pt x="1528" y="123"/>
                  </a:lnTo>
                  <a:lnTo>
                    <a:pt x="1536" y="117"/>
                  </a:lnTo>
                  <a:lnTo>
                    <a:pt x="1558" y="94"/>
                  </a:lnTo>
                  <a:lnTo>
                    <a:pt x="1567" y="88"/>
                  </a:lnTo>
                  <a:lnTo>
                    <a:pt x="1575" y="82"/>
                  </a:lnTo>
                  <a:lnTo>
                    <a:pt x="1583" y="74"/>
                  </a:lnTo>
                  <a:lnTo>
                    <a:pt x="1591" y="68"/>
                  </a:lnTo>
                  <a:lnTo>
                    <a:pt x="1599" y="62"/>
                  </a:lnTo>
                  <a:lnTo>
                    <a:pt x="1607" y="55"/>
                  </a:lnTo>
                  <a:lnTo>
                    <a:pt x="1616" y="47"/>
                  </a:lnTo>
                  <a:lnTo>
                    <a:pt x="1624" y="41"/>
                  </a:lnTo>
                  <a:lnTo>
                    <a:pt x="1630" y="35"/>
                  </a:lnTo>
                  <a:lnTo>
                    <a:pt x="1632" y="35"/>
                  </a:lnTo>
                  <a:lnTo>
                    <a:pt x="1638" y="27"/>
                  </a:lnTo>
                  <a:lnTo>
                    <a:pt x="1648" y="17"/>
                  </a:lnTo>
                  <a:lnTo>
                    <a:pt x="1654" y="15"/>
                  </a:lnTo>
                  <a:lnTo>
                    <a:pt x="1660" y="10"/>
                  </a:lnTo>
                  <a:lnTo>
                    <a:pt x="1667" y="6"/>
                  </a:lnTo>
                  <a:lnTo>
                    <a:pt x="1675" y="4"/>
                  </a:lnTo>
                  <a:lnTo>
                    <a:pt x="1681" y="2"/>
                  </a:lnTo>
                  <a:lnTo>
                    <a:pt x="1689" y="2"/>
                  </a:lnTo>
                  <a:lnTo>
                    <a:pt x="1695" y="0"/>
                  </a:lnTo>
                  <a:lnTo>
                    <a:pt x="1742" y="0"/>
                  </a:lnTo>
                  <a:close/>
                </a:path>
              </a:pathLst>
            </a:cu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50" name="Freeform 78"/>
            <p:cNvSpPr>
              <a:spLocks/>
            </p:cNvSpPr>
            <p:nvPr/>
          </p:nvSpPr>
          <p:spPr bwMode="auto">
            <a:xfrm>
              <a:off x="4973" y="2078"/>
              <a:ext cx="18" cy="27"/>
            </a:xfrm>
            <a:custGeom>
              <a:avLst/>
              <a:gdLst/>
              <a:ahLst/>
              <a:cxnLst>
                <a:cxn ang="0">
                  <a:pos x="4" y="25"/>
                </a:cxn>
                <a:cxn ang="0">
                  <a:pos x="4" y="27"/>
                </a:cxn>
                <a:cxn ang="0">
                  <a:pos x="6" y="25"/>
                </a:cxn>
                <a:cxn ang="0">
                  <a:pos x="10" y="23"/>
                </a:cxn>
                <a:cxn ang="0">
                  <a:pos x="12" y="19"/>
                </a:cxn>
                <a:cxn ang="0">
                  <a:pos x="14" y="15"/>
                </a:cxn>
                <a:cxn ang="0">
                  <a:pos x="16" y="10"/>
                </a:cxn>
                <a:cxn ang="0">
                  <a:pos x="16" y="6"/>
                </a:cxn>
                <a:cxn ang="0">
                  <a:pos x="18" y="4"/>
                </a:cxn>
                <a:cxn ang="0">
                  <a:pos x="18" y="0"/>
                </a:cxn>
                <a:cxn ang="0">
                  <a:pos x="14" y="0"/>
                </a:cxn>
                <a:cxn ang="0">
                  <a:pos x="14" y="6"/>
                </a:cxn>
                <a:cxn ang="0">
                  <a:pos x="12" y="10"/>
                </a:cxn>
                <a:cxn ang="0">
                  <a:pos x="10" y="13"/>
                </a:cxn>
                <a:cxn ang="0">
                  <a:pos x="8" y="17"/>
                </a:cxn>
                <a:cxn ang="0">
                  <a:pos x="0" y="25"/>
                </a:cxn>
                <a:cxn ang="0">
                  <a:pos x="2" y="23"/>
                </a:cxn>
                <a:cxn ang="0">
                  <a:pos x="0" y="25"/>
                </a:cxn>
                <a:cxn ang="0">
                  <a:pos x="4" y="25"/>
                </a:cxn>
              </a:cxnLst>
              <a:rect l="0" t="0" r="r" b="b"/>
              <a:pathLst>
                <a:path w="18" h="27">
                  <a:moveTo>
                    <a:pt x="4" y="25"/>
                  </a:moveTo>
                  <a:lnTo>
                    <a:pt x="4" y="27"/>
                  </a:lnTo>
                  <a:lnTo>
                    <a:pt x="6" y="25"/>
                  </a:lnTo>
                  <a:lnTo>
                    <a:pt x="10" y="23"/>
                  </a:lnTo>
                  <a:lnTo>
                    <a:pt x="12" y="19"/>
                  </a:lnTo>
                  <a:lnTo>
                    <a:pt x="14" y="15"/>
                  </a:lnTo>
                  <a:lnTo>
                    <a:pt x="16" y="10"/>
                  </a:lnTo>
                  <a:lnTo>
                    <a:pt x="16" y="6"/>
                  </a:lnTo>
                  <a:lnTo>
                    <a:pt x="18" y="4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14" y="6"/>
                  </a:lnTo>
                  <a:lnTo>
                    <a:pt x="12" y="10"/>
                  </a:lnTo>
                  <a:lnTo>
                    <a:pt x="10" y="13"/>
                  </a:lnTo>
                  <a:lnTo>
                    <a:pt x="8" y="17"/>
                  </a:lnTo>
                  <a:lnTo>
                    <a:pt x="0" y="25"/>
                  </a:lnTo>
                  <a:lnTo>
                    <a:pt x="2" y="23"/>
                  </a:lnTo>
                  <a:lnTo>
                    <a:pt x="0" y="25"/>
                  </a:lnTo>
                  <a:lnTo>
                    <a:pt x="4" y="25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51" name="Freeform 79"/>
            <p:cNvSpPr>
              <a:spLocks/>
            </p:cNvSpPr>
            <p:nvPr/>
          </p:nvSpPr>
          <p:spPr bwMode="auto">
            <a:xfrm>
              <a:off x="4971" y="2103"/>
              <a:ext cx="6" cy="14"/>
            </a:xfrm>
            <a:custGeom>
              <a:avLst/>
              <a:gdLst/>
              <a:ahLst/>
              <a:cxnLst>
                <a:cxn ang="0">
                  <a:pos x="4" y="14"/>
                </a:cxn>
                <a:cxn ang="0">
                  <a:pos x="6" y="0"/>
                </a:cxn>
                <a:cxn ang="0">
                  <a:pos x="2" y="0"/>
                </a:cxn>
                <a:cxn ang="0">
                  <a:pos x="0" y="14"/>
                </a:cxn>
                <a:cxn ang="0">
                  <a:pos x="4" y="14"/>
                </a:cxn>
              </a:cxnLst>
              <a:rect l="0" t="0" r="r" b="b"/>
              <a:pathLst>
                <a:path w="6" h="14">
                  <a:moveTo>
                    <a:pt x="4" y="14"/>
                  </a:moveTo>
                  <a:lnTo>
                    <a:pt x="6" y="0"/>
                  </a:lnTo>
                  <a:lnTo>
                    <a:pt x="2" y="0"/>
                  </a:lnTo>
                  <a:lnTo>
                    <a:pt x="0" y="14"/>
                  </a:lnTo>
                  <a:lnTo>
                    <a:pt x="4" y="14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52" name="Freeform 80"/>
            <p:cNvSpPr>
              <a:spLocks/>
            </p:cNvSpPr>
            <p:nvPr/>
          </p:nvSpPr>
          <p:spPr bwMode="auto">
            <a:xfrm>
              <a:off x="4889" y="2117"/>
              <a:ext cx="86" cy="184"/>
            </a:xfrm>
            <a:custGeom>
              <a:avLst/>
              <a:gdLst/>
              <a:ahLst/>
              <a:cxnLst>
                <a:cxn ang="0">
                  <a:pos x="0" y="184"/>
                </a:cxn>
                <a:cxn ang="0">
                  <a:pos x="2" y="182"/>
                </a:cxn>
                <a:cxn ang="0">
                  <a:pos x="8" y="172"/>
                </a:cxn>
                <a:cxn ang="0">
                  <a:pos x="12" y="159"/>
                </a:cxn>
                <a:cxn ang="0">
                  <a:pos x="18" y="147"/>
                </a:cxn>
                <a:cxn ang="0">
                  <a:pos x="23" y="137"/>
                </a:cxn>
                <a:cxn ang="0">
                  <a:pos x="29" y="125"/>
                </a:cxn>
                <a:cxn ang="0">
                  <a:pos x="33" y="114"/>
                </a:cxn>
                <a:cxn ang="0">
                  <a:pos x="39" y="104"/>
                </a:cxn>
                <a:cxn ang="0">
                  <a:pos x="45" y="92"/>
                </a:cxn>
                <a:cxn ang="0">
                  <a:pos x="49" y="80"/>
                </a:cxn>
                <a:cxn ang="0">
                  <a:pos x="55" y="69"/>
                </a:cxn>
                <a:cxn ang="0">
                  <a:pos x="59" y="57"/>
                </a:cxn>
                <a:cxn ang="0">
                  <a:pos x="65" y="47"/>
                </a:cxn>
                <a:cxn ang="0">
                  <a:pos x="69" y="35"/>
                </a:cxn>
                <a:cxn ang="0">
                  <a:pos x="76" y="23"/>
                </a:cxn>
                <a:cxn ang="0">
                  <a:pos x="80" y="12"/>
                </a:cxn>
                <a:cxn ang="0">
                  <a:pos x="86" y="0"/>
                </a:cxn>
                <a:cxn ang="0">
                  <a:pos x="82" y="0"/>
                </a:cxn>
                <a:cxn ang="0">
                  <a:pos x="78" y="10"/>
                </a:cxn>
                <a:cxn ang="0">
                  <a:pos x="71" y="23"/>
                </a:cxn>
                <a:cxn ang="0">
                  <a:pos x="67" y="33"/>
                </a:cxn>
                <a:cxn ang="0">
                  <a:pos x="61" y="45"/>
                </a:cxn>
                <a:cxn ang="0">
                  <a:pos x="55" y="57"/>
                </a:cxn>
                <a:cxn ang="0">
                  <a:pos x="51" y="67"/>
                </a:cxn>
                <a:cxn ang="0">
                  <a:pos x="45" y="80"/>
                </a:cxn>
                <a:cxn ang="0">
                  <a:pos x="41" y="90"/>
                </a:cxn>
                <a:cxn ang="0">
                  <a:pos x="35" y="102"/>
                </a:cxn>
                <a:cxn ang="0">
                  <a:pos x="31" y="112"/>
                </a:cxn>
                <a:cxn ang="0">
                  <a:pos x="25" y="125"/>
                </a:cxn>
                <a:cxn ang="0">
                  <a:pos x="20" y="135"/>
                </a:cxn>
                <a:cxn ang="0">
                  <a:pos x="14" y="147"/>
                </a:cxn>
                <a:cxn ang="0">
                  <a:pos x="10" y="157"/>
                </a:cxn>
                <a:cxn ang="0">
                  <a:pos x="4" y="169"/>
                </a:cxn>
                <a:cxn ang="0">
                  <a:pos x="0" y="182"/>
                </a:cxn>
                <a:cxn ang="0">
                  <a:pos x="0" y="180"/>
                </a:cxn>
                <a:cxn ang="0">
                  <a:pos x="0" y="184"/>
                </a:cxn>
                <a:cxn ang="0">
                  <a:pos x="2" y="184"/>
                </a:cxn>
                <a:cxn ang="0">
                  <a:pos x="2" y="182"/>
                </a:cxn>
                <a:cxn ang="0">
                  <a:pos x="0" y="184"/>
                </a:cxn>
              </a:cxnLst>
              <a:rect l="0" t="0" r="r" b="b"/>
              <a:pathLst>
                <a:path w="86" h="184">
                  <a:moveTo>
                    <a:pt x="0" y="184"/>
                  </a:moveTo>
                  <a:lnTo>
                    <a:pt x="2" y="182"/>
                  </a:lnTo>
                  <a:lnTo>
                    <a:pt x="8" y="172"/>
                  </a:lnTo>
                  <a:lnTo>
                    <a:pt x="12" y="159"/>
                  </a:lnTo>
                  <a:lnTo>
                    <a:pt x="18" y="147"/>
                  </a:lnTo>
                  <a:lnTo>
                    <a:pt x="23" y="137"/>
                  </a:lnTo>
                  <a:lnTo>
                    <a:pt x="29" y="125"/>
                  </a:lnTo>
                  <a:lnTo>
                    <a:pt x="33" y="114"/>
                  </a:lnTo>
                  <a:lnTo>
                    <a:pt x="39" y="104"/>
                  </a:lnTo>
                  <a:lnTo>
                    <a:pt x="45" y="92"/>
                  </a:lnTo>
                  <a:lnTo>
                    <a:pt x="49" y="80"/>
                  </a:lnTo>
                  <a:lnTo>
                    <a:pt x="55" y="69"/>
                  </a:lnTo>
                  <a:lnTo>
                    <a:pt x="59" y="57"/>
                  </a:lnTo>
                  <a:lnTo>
                    <a:pt x="65" y="47"/>
                  </a:lnTo>
                  <a:lnTo>
                    <a:pt x="69" y="35"/>
                  </a:lnTo>
                  <a:lnTo>
                    <a:pt x="76" y="23"/>
                  </a:lnTo>
                  <a:lnTo>
                    <a:pt x="80" y="12"/>
                  </a:lnTo>
                  <a:lnTo>
                    <a:pt x="86" y="0"/>
                  </a:lnTo>
                  <a:lnTo>
                    <a:pt x="82" y="0"/>
                  </a:lnTo>
                  <a:lnTo>
                    <a:pt x="78" y="10"/>
                  </a:lnTo>
                  <a:lnTo>
                    <a:pt x="71" y="23"/>
                  </a:lnTo>
                  <a:lnTo>
                    <a:pt x="67" y="33"/>
                  </a:lnTo>
                  <a:lnTo>
                    <a:pt x="61" y="45"/>
                  </a:lnTo>
                  <a:lnTo>
                    <a:pt x="55" y="57"/>
                  </a:lnTo>
                  <a:lnTo>
                    <a:pt x="51" y="67"/>
                  </a:lnTo>
                  <a:lnTo>
                    <a:pt x="45" y="80"/>
                  </a:lnTo>
                  <a:lnTo>
                    <a:pt x="41" y="90"/>
                  </a:lnTo>
                  <a:lnTo>
                    <a:pt x="35" y="102"/>
                  </a:lnTo>
                  <a:lnTo>
                    <a:pt x="31" y="112"/>
                  </a:lnTo>
                  <a:lnTo>
                    <a:pt x="25" y="125"/>
                  </a:lnTo>
                  <a:lnTo>
                    <a:pt x="20" y="135"/>
                  </a:lnTo>
                  <a:lnTo>
                    <a:pt x="14" y="147"/>
                  </a:lnTo>
                  <a:lnTo>
                    <a:pt x="10" y="157"/>
                  </a:lnTo>
                  <a:lnTo>
                    <a:pt x="4" y="169"/>
                  </a:lnTo>
                  <a:lnTo>
                    <a:pt x="0" y="182"/>
                  </a:lnTo>
                  <a:lnTo>
                    <a:pt x="0" y="180"/>
                  </a:lnTo>
                  <a:lnTo>
                    <a:pt x="0" y="184"/>
                  </a:lnTo>
                  <a:lnTo>
                    <a:pt x="2" y="184"/>
                  </a:lnTo>
                  <a:lnTo>
                    <a:pt x="2" y="182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53" name="Freeform 81"/>
            <p:cNvSpPr>
              <a:spLocks/>
            </p:cNvSpPr>
            <p:nvPr/>
          </p:nvSpPr>
          <p:spPr bwMode="auto">
            <a:xfrm>
              <a:off x="4850" y="2297"/>
              <a:ext cx="39" cy="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4"/>
                </a:cxn>
                <a:cxn ang="0">
                  <a:pos x="39" y="4"/>
                </a:cxn>
                <a:cxn ang="0">
                  <a:pos x="39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2" y="4"/>
                </a:cxn>
                <a:cxn ang="0">
                  <a:pos x="0" y="2"/>
                </a:cxn>
              </a:cxnLst>
              <a:rect l="0" t="0" r="r" b="b"/>
              <a:pathLst>
                <a:path w="39" h="4">
                  <a:moveTo>
                    <a:pt x="0" y="2"/>
                  </a:moveTo>
                  <a:lnTo>
                    <a:pt x="2" y="4"/>
                  </a:lnTo>
                  <a:lnTo>
                    <a:pt x="39" y="4"/>
                  </a:lnTo>
                  <a:lnTo>
                    <a:pt x="39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54" name="Freeform 82"/>
            <p:cNvSpPr>
              <a:spLocks/>
            </p:cNvSpPr>
            <p:nvPr/>
          </p:nvSpPr>
          <p:spPr bwMode="auto">
            <a:xfrm>
              <a:off x="4828" y="2289"/>
              <a:ext cx="26" cy="1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4" y="6"/>
                </a:cxn>
                <a:cxn ang="0">
                  <a:pos x="14" y="6"/>
                </a:cxn>
                <a:cxn ang="0">
                  <a:pos x="16" y="8"/>
                </a:cxn>
                <a:cxn ang="0">
                  <a:pos x="18" y="8"/>
                </a:cxn>
                <a:cxn ang="0">
                  <a:pos x="20" y="10"/>
                </a:cxn>
                <a:cxn ang="0">
                  <a:pos x="22" y="10"/>
                </a:cxn>
                <a:cxn ang="0">
                  <a:pos x="26" y="8"/>
                </a:cxn>
                <a:cxn ang="0">
                  <a:pos x="24" y="6"/>
                </a:cxn>
                <a:cxn ang="0">
                  <a:pos x="20" y="4"/>
                </a:cxn>
                <a:cxn ang="0">
                  <a:pos x="18" y="4"/>
                </a:cxn>
                <a:cxn ang="0">
                  <a:pos x="14" y="2"/>
                </a:cxn>
                <a:cxn ang="0">
                  <a:pos x="6" y="2"/>
                </a:cxn>
                <a:cxn ang="0">
                  <a:pos x="4" y="0"/>
                </a:cxn>
                <a:cxn ang="0">
                  <a:pos x="4" y="4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0" y="2"/>
                </a:cxn>
              </a:cxnLst>
              <a:rect l="0" t="0" r="r" b="b"/>
              <a:pathLst>
                <a:path w="26" h="10">
                  <a:moveTo>
                    <a:pt x="0" y="2"/>
                  </a:moveTo>
                  <a:lnTo>
                    <a:pt x="4" y="6"/>
                  </a:lnTo>
                  <a:lnTo>
                    <a:pt x="14" y="6"/>
                  </a:lnTo>
                  <a:lnTo>
                    <a:pt x="16" y="8"/>
                  </a:lnTo>
                  <a:lnTo>
                    <a:pt x="18" y="8"/>
                  </a:lnTo>
                  <a:lnTo>
                    <a:pt x="20" y="10"/>
                  </a:lnTo>
                  <a:lnTo>
                    <a:pt x="22" y="10"/>
                  </a:lnTo>
                  <a:lnTo>
                    <a:pt x="26" y="8"/>
                  </a:lnTo>
                  <a:lnTo>
                    <a:pt x="24" y="6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4" y="2"/>
                  </a:lnTo>
                  <a:lnTo>
                    <a:pt x="6" y="2"/>
                  </a:lnTo>
                  <a:lnTo>
                    <a:pt x="4" y="0"/>
                  </a:lnTo>
                  <a:lnTo>
                    <a:pt x="4" y="4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55" name="Freeform 83"/>
            <p:cNvSpPr>
              <a:spLocks/>
            </p:cNvSpPr>
            <p:nvPr/>
          </p:nvSpPr>
          <p:spPr bwMode="auto">
            <a:xfrm>
              <a:off x="4828" y="2142"/>
              <a:ext cx="90" cy="151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81" y="8"/>
                </a:cxn>
                <a:cxn ang="0">
                  <a:pos x="73" y="18"/>
                </a:cxn>
                <a:cxn ang="0">
                  <a:pos x="67" y="26"/>
                </a:cxn>
                <a:cxn ang="0">
                  <a:pos x="61" y="36"/>
                </a:cxn>
                <a:cxn ang="0">
                  <a:pos x="55" y="44"/>
                </a:cxn>
                <a:cxn ang="0">
                  <a:pos x="49" y="55"/>
                </a:cxn>
                <a:cxn ang="0">
                  <a:pos x="43" y="63"/>
                </a:cxn>
                <a:cxn ang="0">
                  <a:pos x="39" y="73"/>
                </a:cxn>
                <a:cxn ang="0">
                  <a:pos x="32" y="81"/>
                </a:cxn>
                <a:cxn ang="0">
                  <a:pos x="26" y="91"/>
                </a:cxn>
                <a:cxn ang="0">
                  <a:pos x="22" y="102"/>
                </a:cxn>
                <a:cxn ang="0">
                  <a:pos x="16" y="110"/>
                </a:cxn>
                <a:cxn ang="0">
                  <a:pos x="12" y="120"/>
                </a:cxn>
                <a:cxn ang="0">
                  <a:pos x="8" y="130"/>
                </a:cxn>
                <a:cxn ang="0">
                  <a:pos x="4" y="138"/>
                </a:cxn>
                <a:cxn ang="0">
                  <a:pos x="0" y="149"/>
                </a:cxn>
                <a:cxn ang="0">
                  <a:pos x="4" y="151"/>
                </a:cxn>
                <a:cxn ang="0">
                  <a:pos x="8" y="140"/>
                </a:cxn>
                <a:cxn ang="0">
                  <a:pos x="12" y="130"/>
                </a:cxn>
                <a:cxn ang="0">
                  <a:pos x="16" y="122"/>
                </a:cxn>
                <a:cxn ang="0">
                  <a:pos x="20" y="112"/>
                </a:cxn>
                <a:cxn ang="0">
                  <a:pos x="26" y="104"/>
                </a:cxn>
                <a:cxn ang="0">
                  <a:pos x="30" y="93"/>
                </a:cxn>
                <a:cxn ang="0">
                  <a:pos x="37" y="83"/>
                </a:cxn>
                <a:cxn ang="0">
                  <a:pos x="41" y="75"/>
                </a:cxn>
                <a:cxn ang="0">
                  <a:pos x="47" y="65"/>
                </a:cxn>
                <a:cxn ang="0">
                  <a:pos x="53" y="57"/>
                </a:cxn>
                <a:cxn ang="0">
                  <a:pos x="59" y="47"/>
                </a:cxn>
                <a:cxn ang="0">
                  <a:pos x="65" y="38"/>
                </a:cxn>
                <a:cxn ang="0">
                  <a:pos x="71" y="28"/>
                </a:cxn>
                <a:cxn ang="0">
                  <a:pos x="77" y="20"/>
                </a:cxn>
                <a:cxn ang="0">
                  <a:pos x="84" y="10"/>
                </a:cxn>
                <a:cxn ang="0">
                  <a:pos x="90" y="2"/>
                </a:cxn>
                <a:cxn ang="0">
                  <a:pos x="86" y="0"/>
                </a:cxn>
              </a:cxnLst>
              <a:rect l="0" t="0" r="r" b="b"/>
              <a:pathLst>
                <a:path w="90" h="151">
                  <a:moveTo>
                    <a:pt x="86" y="0"/>
                  </a:moveTo>
                  <a:lnTo>
                    <a:pt x="81" y="8"/>
                  </a:lnTo>
                  <a:lnTo>
                    <a:pt x="73" y="18"/>
                  </a:lnTo>
                  <a:lnTo>
                    <a:pt x="67" y="26"/>
                  </a:lnTo>
                  <a:lnTo>
                    <a:pt x="61" y="36"/>
                  </a:lnTo>
                  <a:lnTo>
                    <a:pt x="55" y="44"/>
                  </a:lnTo>
                  <a:lnTo>
                    <a:pt x="49" y="55"/>
                  </a:lnTo>
                  <a:lnTo>
                    <a:pt x="43" y="63"/>
                  </a:lnTo>
                  <a:lnTo>
                    <a:pt x="39" y="73"/>
                  </a:lnTo>
                  <a:lnTo>
                    <a:pt x="32" y="81"/>
                  </a:lnTo>
                  <a:lnTo>
                    <a:pt x="26" y="91"/>
                  </a:lnTo>
                  <a:lnTo>
                    <a:pt x="22" y="102"/>
                  </a:lnTo>
                  <a:lnTo>
                    <a:pt x="16" y="110"/>
                  </a:lnTo>
                  <a:lnTo>
                    <a:pt x="12" y="120"/>
                  </a:lnTo>
                  <a:lnTo>
                    <a:pt x="8" y="130"/>
                  </a:lnTo>
                  <a:lnTo>
                    <a:pt x="4" y="138"/>
                  </a:lnTo>
                  <a:lnTo>
                    <a:pt x="0" y="149"/>
                  </a:lnTo>
                  <a:lnTo>
                    <a:pt x="4" y="151"/>
                  </a:lnTo>
                  <a:lnTo>
                    <a:pt x="8" y="140"/>
                  </a:lnTo>
                  <a:lnTo>
                    <a:pt x="12" y="130"/>
                  </a:lnTo>
                  <a:lnTo>
                    <a:pt x="16" y="122"/>
                  </a:lnTo>
                  <a:lnTo>
                    <a:pt x="20" y="112"/>
                  </a:lnTo>
                  <a:lnTo>
                    <a:pt x="26" y="104"/>
                  </a:lnTo>
                  <a:lnTo>
                    <a:pt x="30" y="93"/>
                  </a:lnTo>
                  <a:lnTo>
                    <a:pt x="37" y="83"/>
                  </a:lnTo>
                  <a:lnTo>
                    <a:pt x="41" y="75"/>
                  </a:lnTo>
                  <a:lnTo>
                    <a:pt x="47" y="65"/>
                  </a:lnTo>
                  <a:lnTo>
                    <a:pt x="53" y="57"/>
                  </a:lnTo>
                  <a:lnTo>
                    <a:pt x="59" y="47"/>
                  </a:lnTo>
                  <a:lnTo>
                    <a:pt x="65" y="38"/>
                  </a:lnTo>
                  <a:lnTo>
                    <a:pt x="71" y="28"/>
                  </a:lnTo>
                  <a:lnTo>
                    <a:pt x="77" y="20"/>
                  </a:lnTo>
                  <a:lnTo>
                    <a:pt x="84" y="10"/>
                  </a:lnTo>
                  <a:lnTo>
                    <a:pt x="90" y="2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56" name="Freeform 84"/>
            <p:cNvSpPr>
              <a:spLocks/>
            </p:cNvSpPr>
            <p:nvPr/>
          </p:nvSpPr>
          <p:spPr bwMode="auto">
            <a:xfrm>
              <a:off x="4914" y="2119"/>
              <a:ext cx="26" cy="25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20" y="0"/>
                </a:cxn>
                <a:cxn ang="0">
                  <a:pos x="16" y="2"/>
                </a:cxn>
                <a:cxn ang="0">
                  <a:pos x="14" y="6"/>
                </a:cxn>
                <a:cxn ang="0">
                  <a:pos x="10" y="8"/>
                </a:cxn>
                <a:cxn ang="0">
                  <a:pos x="8" y="12"/>
                </a:cxn>
                <a:cxn ang="0">
                  <a:pos x="6" y="16"/>
                </a:cxn>
                <a:cxn ang="0">
                  <a:pos x="0" y="23"/>
                </a:cxn>
                <a:cxn ang="0">
                  <a:pos x="4" y="25"/>
                </a:cxn>
                <a:cxn ang="0">
                  <a:pos x="6" y="21"/>
                </a:cxn>
                <a:cxn ang="0">
                  <a:pos x="12" y="14"/>
                </a:cxn>
                <a:cxn ang="0">
                  <a:pos x="14" y="10"/>
                </a:cxn>
                <a:cxn ang="0">
                  <a:pos x="16" y="8"/>
                </a:cxn>
                <a:cxn ang="0">
                  <a:pos x="20" y="6"/>
                </a:cxn>
                <a:cxn ang="0">
                  <a:pos x="22" y="4"/>
                </a:cxn>
                <a:cxn ang="0">
                  <a:pos x="24" y="4"/>
                </a:cxn>
                <a:cxn ang="0">
                  <a:pos x="26" y="2"/>
                </a:cxn>
                <a:cxn ang="0">
                  <a:pos x="24" y="4"/>
                </a:cxn>
                <a:cxn ang="0">
                  <a:pos x="26" y="4"/>
                </a:cxn>
                <a:cxn ang="0">
                  <a:pos x="26" y="2"/>
                </a:cxn>
                <a:cxn ang="0">
                  <a:pos x="24" y="0"/>
                </a:cxn>
              </a:cxnLst>
              <a:rect l="0" t="0" r="r" b="b"/>
              <a:pathLst>
                <a:path w="26" h="25">
                  <a:moveTo>
                    <a:pt x="24" y="0"/>
                  </a:moveTo>
                  <a:lnTo>
                    <a:pt x="20" y="0"/>
                  </a:lnTo>
                  <a:lnTo>
                    <a:pt x="16" y="2"/>
                  </a:lnTo>
                  <a:lnTo>
                    <a:pt x="14" y="6"/>
                  </a:lnTo>
                  <a:lnTo>
                    <a:pt x="10" y="8"/>
                  </a:lnTo>
                  <a:lnTo>
                    <a:pt x="8" y="12"/>
                  </a:lnTo>
                  <a:lnTo>
                    <a:pt x="6" y="16"/>
                  </a:lnTo>
                  <a:lnTo>
                    <a:pt x="0" y="23"/>
                  </a:lnTo>
                  <a:lnTo>
                    <a:pt x="4" y="25"/>
                  </a:lnTo>
                  <a:lnTo>
                    <a:pt x="6" y="21"/>
                  </a:lnTo>
                  <a:lnTo>
                    <a:pt x="12" y="14"/>
                  </a:lnTo>
                  <a:lnTo>
                    <a:pt x="14" y="10"/>
                  </a:lnTo>
                  <a:lnTo>
                    <a:pt x="16" y="8"/>
                  </a:lnTo>
                  <a:lnTo>
                    <a:pt x="20" y="6"/>
                  </a:lnTo>
                  <a:lnTo>
                    <a:pt x="22" y="4"/>
                  </a:lnTo>
                  <a:lnTo>
                    <a:pt x="24" y="4"/>
                  </a:lnTo>
                  <a:lnTo>
                    <a:pt x="26" y="2"/>
                  </a:lnTo>
                  <a:lnTo>
                    <a:pt x="24" y="4"/>
                  </a:lnTo>
                  <a:lnTo>
                    <a:pt x="26" y="4"/>
                  </a:lnTo>
                  <a:lnTo>
                    <a:pt x="26" y="2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57" name="Freeform 85"/>
            <p:cNvSpPr>
              <a:spLocks/>
            </p:cNvSpPr>
            <p:nvPr/>
          </p:nvSpPr>
          <p:spPr bwMode="auto">
            <a:xfrm>
              <a:off x="4938" y="2105"/>
              <a:ext cx="39" cy="16"/>
            </a:xfrm>
            <a:custGeom>
              <a:avLst/>
              <a:gdLst/>
              <a:ahLst/>
              <a:cxnLst>
                <a:cxn ang="0">
                  <a:pos x="35" y="2"/>
                </a:cxn>
                <a:cxn ang="0">
                  <a:pos x="37" y="0"/>
                </a:cxn>
                <a:cxn ang="0">
                  <a:pos x="33" y="2"/>
                </a:cxn>
                <a:cxn ang="0">
                  <a:pos x="27" y="4"/>
                </a:cxn>
                <a:cxn ang="0">
                  <a:pos x="18" y="4"/>
                </a:cxn>
                <a:cxn ang="0">
                  <a:pos x="14" y="6"/>
                </a:cxn>
                <a:cxn ang="0">
                  <a:pos x="8" y="8"/>
                </a:cxn>
                <a:cxn ang="0">
                  <a:pos x="4" y="10"/>
                </a:cxn>
                <a:cxn ang="0">
                  <a:pos x="0" y="14"/>
                </a:cxn>
                <a:cxn ang="0">
                  <a:pos x="2" y="16"/>
                </a:cxn>
                <a:cxn ang="0">
                  <a:pos x="6" y="14"/>
                </a:cxn>
                <a:cxn ang="0">
                  <a:pos x="10" y="12"/>
                </a:cxn>
                <a:cxn ang="0">
                  <a:pos x="14" y="10"/>
                </a:cxn>
                <a:cxn ang="0">
                  <a:pos x="18" y="8"/>
                </a:cxn>
                <a:cxn ang="0">
                  <a:pos x="29" y="8"/>
                </a:cxn>
                <a:cxn ang="0">
                  <a:pos x="33" y="6"/>
                </a:cxn>
                <a:cxn ang="0">
                  <a:pos x="39" y="4"/>
                </a:cxn>
                <a:cxn ang="0">
                  <a:pos x="39" y="2"/>
                </a:cxn>
                <a:cxn ang="0">
                  <a:pos x="39" y="4"/>
                </a:cxn>
                <a:cxn ang="0">
                  <a:pos x="39" y="2"/>
                </a:cxn>
                <a:cxn ang="0">
                  <a:pos x="35" y="2"/>
                </a:cxn>
              </a:cxnLst>
              <a:rect l="0" t="0" r="r" b="b"/>
              <a:pathLst>
                <a:path w="39" h="16">
                  <a:moveTo>
                    <a:pt x="35" y="2"/>
                  </a:moveTo>
                  <a:lnTo>
                    <a:pt x="37" y="0"/>
                  </a:lnTo>
                  <a:lnTo>
                    <a:pt x="33" y="2"/>
                  </a:lnTo>
                  <a:lnTo>
                    <a:pt x="27" y="4"/>
                  </a:lnTo>
                  <a:lnTo>
                    <a:pt x="18" y="4"/>
                  </a:lnTo>
                  <a:lnTo>
                    <a:pt x="14" y="6"/>
                  </a:lnTo>
                  <a:lnTo>
                    <a:pt x="8" y="8"/>
                  </a:lnTo>
                  <a:lnTo>
                    <a:pt x="4" y="10"/>
                  </a:lnTo>
                  <a:lnTo>
                    <a:pt x="0" y="14"/>
                  </a:lnTo>
                  <a:lnTo>
                    <a:pt x="2" y="16"/>
                  </a:lnTo>
                  <a:lnTo>
                    <a:pt x="6" y="14"/>
                  </a:lnTo>
                  <a:lnTo>
                    <a:pt x="10" y="12"/>
                  </a:lnTo>
                  <a:lnTo>
                    <a:pt x="14" y="10"/>
                  </a:lnTo>
                  <a:lnTo>
                    <a:pt x="18" y="8"/>
                  </a:lnTo>
                  <a:lnTo>
                    <a:pt x="29" y="8"/>
                  </a:lnTo>
                  <a:lnTo>
                    <a:pt x="33" y="6"/>
                  </a:lnTo>
                  <a:lnTo>
                    <a:pt x="39" y="4"/>
                  </a:lnTo>
                  <a:lnTo>
                    <a:pt x="39" y="2"/>
                  </a:lnTo>
                  <a:lnTo>
                    <a:pt x="39" y="4"/>
                  </a:lnTo>
                  <a:lnTo>
                    <a:pt x="39" y="2"/>
                  </a:lnTo>
                  <a:lnTo>
                    <a:pt x="35" y="2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58" name="Freeform 86"/>
            <p:cNvSpPr>
              <a:spLocks/>
            </p:cNvSpPr>
            <p:nvPr/>
          </p:nvSpPr>
          <p:spPr bwMode="auto">
            <a:xfrm>
              <a:off x="4960" y="2101"/>
              <a:ext cx="17" cy="6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5" y="6"/>
                </a:cxn>
                <a:cxn ang="0">
                  <a:pos x="7" y="4"/>
                </a:cxn>
                <a:cxn ang="0">
                  <a:pos x="13" y="4"/>
                </a:cxn>
                <a:cxn ang="0">
                  <a:pos x="13" y="6"/>
                </a:cxn>
                <a:cxn ang="0">
                  <a:pos x="17" y="6"/>
                </a:cxn>
                <a:cxn ang="0">
                  <a:pos x="17" y="4"/>
                </a:cxn>
                <a:cxn ang="0">
                  <a:pos x="15" y="2"/>
                </a:cxn>
                <a:cxn ang="0">
                  <a:pos x="11" y="0"/>
                </a:cxn>
                <a:cxn ang="0">
                  <a:pos x="9" y="0"/>
                </a:cxn>
                <a:cxn ang="0">
                  <a:pos x="7" y="2"/>
                </a:cxn>
                <a:cxn ang="0">
                  <a:pos x="0" y="2"/>
                </a:cxn>
                <a:cxn ang="0">
                  <a:pos x="3" y="2"/>
                </a:cxn>
                <a:cxn ang="0">
                  <a:pos x="0" y="2"/>
                </a:cxn>
                <a:cxn ang="0">
                  <a:pos x="0" y="6"/>
                </a:cxn>
              </a:cxnLst>
              <a:rect l="0" t="0" r="r" b="b"/>
              <a:pathLst>
                <a:path w="17" h="6">
                  <a:moveTo>
                    <a:pt x="0" y="6"/>
                  </a:moveTo>
                  <a:lnTo>
                    <a:pt x="5" y="6"/>
                  </a:lnTo>
                  <a:lnTo>
                    <a:pt x="7" y="4"/>
                  </a:lnTo>
                  <a:lnTo>
                    <a:pt x="13" y="4"/>
                  </a:lnTo>
                  <a:lnTo>
                    <a:pt x="13" y="6"/>
                  </a:lnTo>
                  <a:lnTo>
                    <a:pt x="17" y="6"/>
                  </a:lnTo>
                  <a:lnTo>
                    <a:pt x="17" y="4"/>
                  </a:lnTo>
                  <a:lnTo>
                    <a:pt x="15" y="2"/>
                  </a:lnTo>
                  <a:lnTo>
                    <a:pt x="11" y="0"/>
                  </a:lnTo>
                  <a:lnTo>
                    <a:pt x="9" y="0"/>
                  </a:lnTo>
                  <a:lnTo>
                    <a:pt x="7" y="2"/>
                  </a:lnTo>
                  <a:lnTo>
                    <a:pt x="0" y="2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59" name="Freeform 87"/>
            <p:cNvSpPr>
              <a:spLocks/>
            </p:cNvSpPr>
            <p:nvPr/>
          </p:nvSpPr>
          <p:spPr bwMode="auto">
            <a:xfrm>
              <a:off x="4932" y="2103"/>
              <a:ext cx="28" cy="14"/>
            </a:xfrm>
            <a:custGeom>
              <a:avLst/>
              <a:gdLst/>
              <a:ahLst/>
              <a:cxnLst>
                <a:cxn ang="0">
                  <a:pos x="2" y="14"/>
                </a:cxn>
                <a:cxn ang="0">
                  <a:pos x="4" y="14"/>
                </a:cxn>
                <a:cxn ang="0">
                  <a:pos x="8" y="10"/>
                </a:cxn>
                <a:cxn ang="0">
                  <a:pos x="12" y="8"/>
                </a:cxn>
                <a:cxn ang="0">
                  <a:pos x="14" y="6"/>
                </a:cxn>
                <a:cxn ang="0">
                  <a:pos x="18" y="6"/>
                </a:cxn>
                <a:cxn ang="0">
                  <a:pos x="22" y="4"/>
                </a:cxn>
                <a:cxn ang="0">
                  <a:pos x="28" y="4"/>
                </a:cxn>
                <a:cxn ang="0">
                  <a:pos x="28" y="0"/>
                </a:cxn>
                <a:cxn ang="0">
                  <a:pos x="24" y="0"/>
                </a:cxn>
                <a:cxn ang="0">
                  <a:pos x="20" y="2"/>
                </a:cxn>
                <a:cxn ang="0">
                  <a:pos x="12" y="2"/>
                </a:cxn>
                <a:cxn ang="0">
                  <a:pos x="10" y="4"/>
                </a:cxn>
                <a:cxn ang="0">
                  <a:pos x="6" y="6"/>
                </a:cxn>
                <a:cxn ang="0">
                  <a:pos x="2" y="8"/>
                </a:cxn>
                <a:cxn ang="0">
                  <a:pos x="0" y="12"/>
                </a:cxn>
                <a:cxn ang="0">
                  <a:pos x="2" y="10"/>
                </a:cxn>
                <a:cxn ang="0">
                  <a:pos x="2" y="14"/>
                </a:cxn>
                <a:cxn ang="0">
                  <a:pos x="4" y="14"/>
                </a:cxn>
                <a:cxn ang="0">
                  <a:pos x="2" y="14"/>
                </a:cxn>
              </a:cxnLst>
              <a:rect l="0" t="0" r="r" b="b"/>
              <a:pathLst>
                <a:path w="28" h="14">
                  <a:moveTo>
                    <a:pt x="2" y="14"/>
                  </a:moveTo>
                  <a:lnTo>
                    <a:pt x="4" y="14"/>
                  </a:lnTo>
                  <a:lnTo>
                    <a:pt x="8" y="10"/>
                  </a:lnTo>
                  <a:lnTo>
                    <a:pt x="12" y="8"/>
                  </a:lnTo>
                  <a:lnTo>
                    <a:pt x="14" y="6"/>
                  </a:lnTo>
                  <a:lnTo>
                    <a:pt x="18" y="6"/>
                  </a:lnTo>
                  <a:lnTo>
                    <a:pt x="22" y="4"/>
                  </a:lnTo>
                  <a:lnTo>
                    <a:pt x="28" y="4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20" y="2"/>
                  </a:lnTo>
                  <a:lnTo>
                    <a:pt x="12" y="2"/>
                  </a:lnTo>
                  <a:lnTo>
                    <a:pt x="10" y="4"/>
                  </a:lnTo>
                  <a:lnTo>
                    <a:pt x="6" y="6"/>
                  </a:lnTo>
                  <a:lnTo>
                    <a:pt x="2" y="8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2" y="14"/>
                  </a:lnTo>
                  <a:lnTo>
                    <a:pt x="4" y="14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60" name="Freeform 88"/>
            <p:cNvSpPr>
              <a:spLocks/>
            </p:cNvSpPr>
            <p:nvPr/>
          </p:nvSpPr>
          <p:spPr bwMode="auto">
            <a:xfrm>
              <a:off x="4916" y="2113"/>
              <a:ext cx="18" cy="18"/>
            </a:xfrm>
            <a:custGeom>
              <a:avLst/>
              <a:gdLst/>
              <a:ahLst/>
              <a:cxnLst>
                <a:cxn ang="0">
                  <a:pos x="4" y="18"/>
                </a:cxn>
                <a:cxn ang="0">
                  <a:pos x="6" y="14"/>
                </a:cxn>
                <a:cxn ang="0">
                  <a:pos x="6" y="12"/>
                </a:cxn>
                <a:cxn ang="0">
                  <a:pos x="8" y="10"/>
                </a:cxn>
                <a:cxn ang="0">
                  <a:pos x="8" y="8"/>
                </a:cxn>
                <a:cxn ang="0">
                  <a:pos x="12" y="6"/>
                </a:cxn>
                <a:cxn ang="0">
                  <a:pos x="14" y="6"/>
                </a:cxn>
                <a:cxn ang="0">
                  <a:pos x="16" y="4"/>
                </a:cxn>
                <a:cxn ang="0">
                  <a:pos x="18" y="4"/>
                </a:cxn>
                <a:cxn ang="0">
                  <a:pos x="18" y="0"/>
                </a:cxn>
                <a:cxn ang="0">
                  <a:pos x="14" y="2"/>
                </a:cxn>
                <a:cxn ang="0">
                  <a:pos x="12" y="2"/>
                </a:cxn>
                <a:cxn ang="0">
                  <a:pos x="8" y="4"/>
                </a:cxn>
                <a:cxn ang="0">
                  <a:pos x="2" y="10"/>
                </a:cxn>
                <a:cxn ang="0">
                  <a:pos x="2" y="14"/>
                </a:cxn>
                <a:cxn ang="0">
                  <a:pos x="0" y="14"/>
                </a:cxn>
                <a:cxn ang="0">
                  <a:pos x="4" y="18"/>
                </a:cxn>
              </a:cxnLst>
              <a:rect l="0" t="0" r="r" b="b"/>
              <a:pathLst>
                <a:path w="18" h="18">
                  <a:moveTo>
                    <a:pt x="4" y="18"/>
                  </a:moveTo>
                  <a:lnTo>
                    <a:pt x="6" y="14"/>
                  </a:lnTo>
                  <a:lnTo>
                    <a:pt x="6" y="12"/>
                  </a:lnTo>
                  <a:lnTo>
                    <a:pt x="8" y="10"/>
                  </a:lnTo>
                  <a:lnTo>
                    <a:pt x="8" y="8"/>
                  </a:lnTo>
                  <a:lnTo>
                    <a:pt x="12" y="6"/>
                  </a:lnTo>
                  <a:lnTo>
                    <a:pt x="14" y="6"/>
                  </a:lnTo>
                  <a:lnTo>
                    <a:pt x="16" y="4"/>
                  </a:lnTo>
                  <a:lnTo>
                    <a:pt x="18" y="4"/>
                  </a:lnTo>
                  <a:lnTo>
                    <a:pt x="18" y="0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8" y="4"/>
                  </a:lnTo>
                  <a:lnTo>
                    <a:pt x="2" y="10"/>
                  </a:lnTo>
                  <a:lnTo>
                    <a:pt x="2" y="14"/>
                  </a:lnTo>
                  <a:lnTo>
                    <a:pt x="0" y="14"/>
                  </a:lnTo>
                  <a:lnTo>
                    <a:pt x="4" y="18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61" name="Freeform 89"/>
            <p:cNvSpPr>
              <a:spLocks/>
            </p:cNvSpPr>
            <p:nvPr/>
          </p:nvSpPr>
          <p:spPr bwMode="auto">
            <a:xfrm>
              <a:off x="4834" y="2127"/>
              <a:ext cx="86" cy="135"/>
            </a:xfrm>
            <a:custGeom>
              <a:avLst/>
              <a:gdLst/>
              <a:ahLst/>
              <a:cxnLst>
                <a:cxn ang="0">
                  <a:pos x="4" y="135"/>
                </a:cxn>
                <a:cxn ang="0">
                  <a:pos x="8" y="127"/>
                </a:cxn>
                <a:cxn ang="0">
                  <a:pos x="10" y="119"/>
                </a:cxn>
                <a:cxn ang="0">
                  <a:pos x="14" y="111"/>
                </a:cxn>
                <a:cxn ang="0">
                  <a:pos x="20" y="100"/>
                </a:cxn>
                <a:cxn ang="0">
                  <a:pos x="24" y="92"/>
                </a:cxn>
                <a:cxn ang="0">
                  <a:pos x="29" y="84"/>
                </a:cxn>
                <a:cxn ang="0">
                  <a:pos x="35" y="76"/>
                </a:cxn>
                <a:cxn ang="0">
                  <a:pos x="41" y="68"/>
                </a:cxn>
                <a:cxn ang="0">
                  <a:pos x="45" y="59"/>
                </a:cxn>
                <a:cxn ang="0">
                  <a:pos x="53" y="53"/>
                </a:cxn>
                <a:cxn ang="0">
                  <a:pos x="57" y="45"/>
                </a:cxn>
                <a:cxn ang="0">
                  <a:pos x="63" y="37"/>
                </a:cxn>
                <a:cxn ang="0">
                  <a:pos x="69" y="29"/>
                </a:cxn>
                <a:cxn ang="0">
                  <a:pos x="75" y="21"/>
                </a:cxn>
                <a:cxn ang="0">
                  <a:pos x="80" y="13"/>
                </a:cxn>
                <a:cxn ang="0">
                  <a:pos x="86" y="4"/>
                </a:cxn>
                <a:cxn ang="0">
                  <a:pos x="82" y="0"/>
                </a:cxn>
                <a:cxn ang="0">
                  <a:pos x="78" y="10"/>
                </a:cxn>
                <a:cxn ang="0">
                  <a:pos x="71" y="19"/>
                </a:cxn>
                <a:cxn ang="0">
                  <a:pos x="65" y="27"/>
                </a:cxn>
                <a:cxn ang="0">
                  <a:pos x="59" y="35"/>
                </a:cxn>
                <a:cxn ang="0">
                  <a:pos x="55" y="41"/>
                </a:cxn>
                <a:cxn ang="0">
                  <a:pos x="49" y="49"/>
                </a:cxn>
                <a:cxn ang="0">
                  <a:pos x="43" y="57"/>
                </a:cxn>
                <a:cxn ang="0">
                  <a:pos x="37" y="66"/>
                </a:cxn>
                <a:cxn ang="0">
                  <a:pos x="31" y="74"/>
                </a:cxn>
                <a:cxn ang="0">
                  <a:pos x="26" y="82"/>
                </a:cxn>
                <a:cxn ang="0">
                  <a:pos x="20" y="90"/>
                </a:cxn>
                <a:cxn ang="0">
                  <a:pos x="16" y="98"/>
                </a:cxn>
                <a:cxn ang="0">
                  <a:pos x="10" y="108"/>
                </a:cxn>
                <a:cxn ang="0">
                  <a:pos x="6" y="117"/>
                </a:cxn>
                <a:cxn ang="0">
                  <a:pos x="4" y="125"/>
                </a:cxn>
                <a:cxn ang="0">
                  <a:pos x="0" y="135"/>
                </a:cxn>
                <a:cxn ang="0">
                  <a:pos x="4" y="135"/>
                </a:cxn>
              </a:cxnLst>
              <a:rect l="0" t="0" r="r" b="b"/>
              <a:pathLst>
                <a:path w="86" h="135">
                  <a:moveTo>
                    <a:pt x="4" y="135"/>
                  </a:moveTo>
                  <a:lnTo>
                    <a:pt x="8" y="127"/>
                  </a:lnTo>
                  <a:lnTo>
                    <a:pt x="10" y="119"/>
                  </a:lnTo>
                  <a:lnTo>
                    <a:pt x="14" y="111"/>
                  </a:lnTo>
                  <a:lnTo>
                    <a:pt x="20" y="100"/>
                  </a:lnTo>
                  <a:lnTo>
                    <a:pt x="24" y="92"/>
                  </a:lnTo>
                  <a:lnTo>
                    <a:pt x="29" y="84"/>
                  </a:lnTo>
                  <a:lnTo>
                    <a:pt x="35" y="76"/>
                  </a:lnTo>
                  <a:lnTo>
                    <a:pt x="41" y="68"/>
                  </a:lnTo>
                  <a:lnTo>
                    <a:pt x="45" y="59"/>
                  </a:lnTo>
                  <a:lnTo>
                    <a:pt x="53" y="53"/>
                  </a:lnTo>
                  <a:lnTo>
                    <a:pt x="57" y="45"/>
                  </a:lnTo>
                  <a:lnTo>
                    <a:pt x="63" y="37"/>
                  </a:lnTo>
                  <a:lnTo>
                    <a:pt x="69" y="29"/>
                  </a:lnTo>
                  <a:lnTo>
                    <a:pt x="75" y="21"/>
                  </a:lnTo>
                  <a:lnTo>
                    <a:pt x="80" y="13"/>
                  </a:lnTo>
                  <a:lnTo>
                    <a:pt x="86" y="4"/>
                  </a:lnTo>
                  <a:lnTo>
                    <a:pt x="82" y="0"/>
                  </a:lnTo>
                  <a:lnTo>
                    <a:pt x="78" y="10"/>
                  </a:lnTo>
                  <a:lnTo>
                    <a:pt x="71" y="19"/>
                  </a:lnTo>
                  <a:lnTo>
                    <a:pt x="65" y="27"/>
                  </a:lnTo>
                  <a:lnTo>
                    <a:pt x="59" y="35"/>
                  </a:lnTo>
                  <a:lnTo>
                    <a:pt x="55" y="41"/>
                  </a:lnTo>
                  <a:lnTo>
                    <a:pt x="49" y="49"/>
                  </a:lnTo>
                  <a:lnTo>
                    <a:pt x="43" y="57"/>
                  </a:lnTo>
                  <a:lnTo>
                    <a:pt x="37" y="66"/>
                  </a:lnTo>
                  <a:lnTo>
                    <a:pt x="31" y="74"/>
                  </a:lnTo>
                  <a:lnTo>
                    <a:pt x="26" y="82"/>
                  </a:lnTo>
                  <a:lnTo>
                    <a:pt x="20" y="90"/>
                  </a:lnTo>
                  <a:lnTo>
                    <a:pt x="16" y="98"/>
                  </a:lnTo>
                  <a:lnTo>
                    <a:pt x="10" y="108"/>
                  </a:lnTo>
                  <a:lnTo>
                    <a:pt x="6" y="117"/>
                  </a:lnTo>
                  <a:lnTo>
                    <a:pt x="4" y="125"/>
                  </a:lnTo>
                  <a:lnTo>
                    <a:pt x="0" y="135"/>
                  </a:lnTo>
                  <a:lnTo>
                    <a:pt x="4" y="135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62" name="Freeform 90"/>
            <p:cNvSpPr>
              <a:spLocks/>
            </p:cNvSpPr>
            <p:nvPr/>
          </p:nvSpPr>
          <p:spPr bwMode="auto">
            <a:xfrm>
              <a:off x="4818" y="2262"/>
              <a:ext cx="20" cy="35"/>
            </a:xfrm>
            <a:custGeom>
              <a:avLst/>
              <a:gdLst/>
              <a:ahLst/>
              <a:cxnLst>
                <a:cxn ang="0">
                  <a:pos x="4" y="33"/>
                </a:cxn>
                <a:cxn ang="0">
                  <a:pos x="4" y="35"/>
                </a:cxn>
                <a:cxn ang="0">
                  <a:pos x="6" y="31"/>
                </a:cxn>
                <a:cxn ang="0">
                  <a:pos x="8" y="24"/>
                </a:cxn>
                <a:cxn ang="0">
                  <a:pos x="10" y="22"/>
                </a:cxn>
                <a:cxn ang="0">
                  <a:pos x="12" y="18"/>
                </a:cxn>
                <a:cxn ang="0">
                  <a:pos x="14" y="12"/>
                </a:cxn>
                <a:cxn ang="0">
                  <a:pos x="16" y="10"/>
                </a:cxn>
                <a:cxn ang="0">
                  <a:pos x="18" y="4"/>
                </a:cxn>
                <a:cxn ang="0">
                  <a:pos x="20" y="0"/>
                </a:cxn>
                <a:cxn ang="0">
                  <a:pos x="16" y="0"/>
                </a:cxn>
                <a:cxn ang="0">
                  <a:pos x="14" y="2"/>
                </a:cxn>
                <a:cxn ang="0">
                  <a:pos x="12" y="8"/>
                </a:cxn>
                <a:cxn ang="0">
                  <a:pos x="10" y="12"/>
                </a:cxn>
                <a:cxn ang="0">
                  <a:pos x="8" y="16"/>
                </a:cxn>
                <a:cxn ang="0">
                  <a:pos x="6" y="20"/>
                </a:cxn>
                <a:cxn ang="0">
                  <a:pos x="4" y="24"/>
                </a:cxn>
                <a:cxn ang="0">
                  <a:pos x="2" y="29"/>
                </a:cxn>
                <a:cxn ang="0">
                  <a:pos x="2" y="35"/>
                </a:cxn>
                <a:cxn ang="0">
                  <a:pos x="2" y="33"/>
                </a:cxn>
                <a:cxn ang="0">
                  <a:pos x="0" y="35"/>
                </a:cxn>
                <a:cxn ang="0">
                  <a:pos x="2" y="35"/>
                </a:cxn>
                <a:cxn ang="0">
                  <a:pos x="4" y="33"/>
                </a:cxn>
              </a:cxnLst>
              <a:rect l="0" t="0" r="r" b="b"/>
              <a:pathLst>
                <a:path w="20" h="35">
                  <a:moveTo>
                    <a:pt x="4" y="33"/>
                  </a:moveTo>
                  <a:lnTo>
                    <a:pt x="4" y="35"/>
                  </a:lnTo>
                  <a:lnTo>
                    <a:pt x="6" y="31"/>
                  </a:lnTo>
                  <a:lnTo>
                    <a:pt x="8" y="24"/>
                  </a:lnTo>
                  <a:lnTo>
                    <a:pt x="10" y="22"/>
                  </a:lnTo>
                  <a:lnTo>
                    <a:pt x="12" y="18"/>
                  </a:lnTo>
                  <a:lnTo>
                    <a:pt x="14" y="12"/>
                  </a:lnTo>
                  <a:lnTo>
                    <a:pt x="16" y="10"/>
                  </a:lnTo>
                  <a:lnTo>
                    <a:pt x="18" y="4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4" y="2"/>
                  </a:lnTo>
                  <a:lnTo>
                    <a:pt x="12" y="8"/>
                  </a:lnTo>
                  <a:lnTo>
                    <a:pt x="10" y="12"/>
                  </a:lnTo>
                  <a:lnTo>
                    <a:pt x="8" y="16"/>
                  </a:lnTo>
                  <a:lnTo>
                    <a:pt x="6" y="20"/>
                  </a:lnTo>
                  <a:lnTo>
                    <a:pt x="4" y="24"/>
                  </a:lnTo>
                  <a:lnTo>
                    <a:pt x="2" y="29"/>
                  </a:lnTo>
                  <a:lnTo>
                    <a:pt x="2" y="35"/>
                  </a:lnTo>
                  <a:lnTo>
                    <a:pt x="2" y="33"/>
                  </a:lnTo>
                  <a:lnTo>
                    <a:pt x="0" y="35"/>
                  </a:lnTo>
                  <a:lnTo>
                    <a:pt x="2" y="35"/>
                  </a:lnTo>
                  <a:lnTo>
                    <a:pt x="4" y="33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63" name="Freeform 91"/>
            <p:cNvSpPr>
              <a:spLocks/>
            </p:cNvSpPr>
            <p:nvPr/>
          </p:nvSpPr>
          <p:spPr bwMode="auto">
            <a:xfrm>
              <a:off x="4820" y="2295"/>
              <a:ext cx="30" cy="14"/>
            </a:xfrm>
            <a:custGeom>
              <a:avLst/>
              <a:gdLst/>
              <a:ahLst/>
              <a:cxnLst>
                <a:cxn ang="0">
                  <a:pos x="28" y="10"/>
                </a:cxn>
                <a:cxn ang="0">
                  <a:pos x="30" y="10"/>
                </a:cxn>
                <a:cxn ang="0">
                  <a:pos x="28" y="6"/>
                </a:cxn>
                <a:cxn ang="0">
                  <a:pos x="22" y="4"/>
                </a:cxn>
                <a:cxn ang="0">
                  <a:pos x="20" y="4"/>
                </a:cxn>
                <a:cxn ang="0">
                  <a:pos x="16" y="2"/>
                </a:cxn>
                <a:cxn ang="0">
                  <a:pos x="4" y="2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4" y="4"/>
                </a:cxn>
                <a:cxn ang="0">
                  <a:pos x="8" y="6"/>
                </a:cxn>
                <a:cxn ang="0">
                  <a:pos x="16" y="6"/>
                </a:cxn>
                <a:cxn ang="0">
                  <a:pos x="18" y="8"/>
                </a:cxn>
                <a:cxn ang="0">
                  <a:pos x="22" y="8"/>
                </a:cxn>
                <a:cxn ang="0">
                  <a:pos x="26" y="12"/>
                </a:cxn>
                <a:cxn ang="0">
                  <a:pos x="30" y="14"/>
                </a:cxn>
                <a:cxn ang="0">
                  <a:pos x="26" y="12"/>
                </a:cxn>
                <a:cxn ang="0">
                  <a:pos x="28" y="14"/>
                </a:cxn>
                <a:cxn ang="0">
                  <a:pos x="30" y="14"/>
                </a:cxn>
                <a:cxn ang="0">
                  <a:pos x="28" y="10"/>
                </a:cxn>
              </a:cxnLst>
              <a:rect l="0" t="0" r="r" b="b"/>
              <a:pathLst>
                <a:path w="30" h="14">
                  <a:moveTo>
                    <a:pt x="28" y="10"/>
                  </a:moveTo>
                  <a:lnTo>
                    <a:pt x="30" y="10"/>
                  </a:lnTo>
                  <a:lnTo>
                    <a:pt x="28" y="6"/>
                  </a:lnTo>
                  <a:lnTo>
                    <a:pt x="22" y="4"/>
                  </a:lnTo>
                  <a:lnTo>
                    <a:pt x="20" y="4"/>
                  </a:lnTo>
                  <a:lnTo>
                    <a:pt x="16" y="2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4" y="4"/>
                  </a:lnTo>
                  <a:lnTo>
                    <a:pt x="8" y="6"/>
                  </a:lnTo>
                  <a:lnTo>
                    <a:pt x="16" y="6"/>
                  </a:lnTo>
                  <a:lnTo>
                    <a:pt x="18" y="8"/>
                  </a:lnTo>
                  <a:lnTo>
                    <a:pt x="22" y="8"/>
                  </a:lnTo>
                  <a:lnTo>
                    <a:pt x="26" y="12"/>
                  </a:lnTo>
                  <a:lnTo>
                    <a:pt x="30" y="14"/>
                  </a:lnTo>
                  <a:lnTo>
                    <a:pt x="26" y="12"/>
                  </a:lnTo>
                  <a:lnTo>
                    <a:pt x="28" y="14"/>
                  </a:lnTo>
                  <a:lnTo>
                    <a:pt x="30" y="14"/>
                  </a:lnTo>
                  <a:lnTo>
                    <a:pt x="28" y="1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64" name="Freeform 92"/>
            <p:cNvSpPr>
              <a:spLocks/>
            </p:cNvSpPr>
            <p:nvPr/>
          </p:nvSpPr>
          <p:spPr bwMode="auto">
            <a:xfrm>
              <a:off x="4848" y="2301"/>
              <a:ext cx="45" cy="8"/>
            </a:xfrm>
            <a:custGeom>
              <a:avLst/>
              <a:gdLst/>
              <a:ahLst/>
              <a:cxnLst>
                <a:cxn ang="0">
                  <a:pos x="45" y="2"/>
                </a:cxn>
                <a:cxn ang="0">
                  <a:pos x="41" y="0"/>
                </a:cxn>
                <a:cxn ang="0">
                  <a:pos x="39" y="4"/>
                </a:cxn>
                <a:cxn ang="0">
                  <a:pos x="17" y="4"/>
                </a:cxn>
                <a:cxn ang="0">
                  <a:pos x="12" y="2"/>
                </a:cxn>
                <a:cxn ang="0">
                  <a:pos x="6" y="2"/>
                </a:cxn>
                <a:cxn ang="0">
                  <a:pos x="0" y="4"/>
                </a:cxn>
                <a:cxn ang="0">
                  <a:pos x="2" y="8"/>
                </a:cxn>
                <a:cxn ang="0">
                  <a:pos x="6" y="6"/>
                </a:cxn>
                <a:cxn ang="0">
                  <a:pos x="12" y="6"/>
                </a:cxn>
                <a:cxn ang="0">
                  <a:pos x="17" y="8"/>
                </a:cxn>
                <a:cxn ang="0">
                  <a:pos x="39" y="8"/>
                </a:cxn>
                <a:cxn ang="0">
                  <a:pos x="45" y="4"/>
                </a:cxn>
                <a:cxn ang="0">
                  <a:pos x="41" y="4"/>
                </a:cxn>
                <a:cxn ang="0">
                  <a:pos x="45" y="2"/>
                </a:cxn>
                <a:cxn ang="0">
                  <a:pos x="43" y="0"/>
                </a:cxn>
                <a:cxn ang="0">
                  <a:pos x="41" y="0"/>
                </a:cxn>
                <a:cxn ang="0">
                  <a:pos x="45" y="2"/>
                </a:cxn>
              </a:cxnLst>
              <a:rect l="0" t="0" r="r" b="b"/>
              <a:pathLst>
                <a:path w="45" h="8">
                  <a:moveTo>
                    <a:pt x="45" y="2"/>
                  </a:moveTo>
                  <a:lnTo>
                    <a:pt x="41" y="0"/>
                  </a:lnTo>
                  <a:lnTo>
                    <a:pt x="39" y="4"/>
                  </a:lnTo>
                  <a:lnTo>
                    <a:pt x="17" y="4"/>
                  </a:lnTo>
                  <a:lnTo>
                    <a:pt x="12" y="2"/>
                  </a:lnTo>
                  <a:lnTo>
                    <a:pt x="6" y="2"/>
                  </a:lnTo>
                  <a:lnTo>
                    <a:pt x="0" y="4"/>
                  </a:lnTo>
                  <a:lnTo>
                    <a:pt x="2" y="8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7" y="8"/>
                  </a:lnTo>
                  <a:lnTo>
                    <a:pt x="39" y="8"/>
                  </a:lnTo>
                  <a:lnTo>
                    <a:pt x="45" y="4"/>
                  </a:lnTo>
                  <a:lnTo>
                    <a:pt x="41" y="4"/>
                  </a:lnTo>
                  <a:lnTo>
                    <a:pt x="45" y="2"/>
                  </a:lnTo>
                  <a:lnTo>
                    <a:pt x="43" y="0"/>
                  </a:lnTo>
                  <a:lnTo>
                    <a:pt x="41" y="0"/>
                  </a:lnTo>
                  <a:lnTo>
                    <a:pt x="45" y="2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65" name="Freeform 93"/>
            <p:cNvSpPr>
              <a:spLocks/>
            </p:cNvSpPr>
            <p:nvPr/>
          </p:nvSpPr>
          <p:spPr bwMode="auto">
            <a:xfrm>
              <a:off x="4889" y="2303"/>
              <a:ext cx="8" cy="26"/>
            </a:xfrm>
            <a:custGeom>
              <a:avLst/>
              <a:gdLst/>
              <a:ahLst/>
              <a:cxnLst>
                <a:cxn ang="0">
                  <a:pos x="8" y="20"/>
                </a:cxn>
                <a:cxn ang="0">
                  <a:pos x="8" y="22"/>
                </a:cxn>
                <a:cxn ang="0">
                  <a:pos x="6" y="18"/>
                </a:cxn>
                <a:cxn ang="0">
                  <a:pos x="6" y="6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2" y="6"/>
                </a:cxn>
                <a:cxn ang="0">
                  <a:pos x="2" y="18"/>
                </a:cxn>
                <a:cxn ang="0">
                  <a:pos x="6" y="24"/>
                </a:cxn>
                <a:cxn ang="0">
                  <a:pos x="8" y="24"/>
                </a:cxn>
                <a:cxn ang="0">
                  <a:pos x="6" y="24"/>
                </a:cxn>
                <a:cxn ang="0">
                  <a:pos x="8" y="26"/>
                </a:cxn>
                <a:cxn ang="0">
                  <a:pos x="8" y="24"/>
                </a:cxn>
                <a:cxn ang="0">
                  <a:pos x="8" y="20"/>
                </a:cxn>
              </a:cxnLst>
              <a:rect l="0" t="0" r="r" b="b"/>
              <a:pathLst>
                <a:path w="8" h="26">
                  <a:moveTo>
                    <a:pt x="8" y="20"/>
                  </a:moveTo>
                  <a:lnTo>
                    <a:pt x="8" y="22"/>
                  </a:lnTo>
                  <a:lnTo>
                    <a:pt x="6" y="18"/>
                  </a:lnTo>
                  <a:lnTo>
                    <a:pt x="6" y="6"/>
                  </a:lnTo>
                  <a:lnTo>
                    <a:pt x="4" y="0"/>
                  </a:lnTo>
                  <a:lnTo>
                    <a:pt x="0" y="2"/>
                  </a:lnTo>
                  <a:lnTo>
                    <a:pt x="2" y="6"/>
                  </a:lnTo>
                  <a:lnTo>
                    <a:pt x="2" y="18"/>
                  </a:lnTo>
                  <a:lnTo>
                    <a:pt x="6" y="24"/>
                  </a:lnTo>
                  <a:lnTo>
                    <a:pt x="8" y="24"/>
                  </a:lnTo>
                  <a:lnTo>
                    <a:pt x="6" y="24"/>
                  </a:lnTo>
                  <a:lnTo>
                    <a:pt x="8" y="26"/>
                  </a:lnTo>
                  <a:lnTo>
                    <a:pt x="8" y="24"/>
                  </a:lnTo>
                  <a:lnTo>
                    <a:pt x="8" y="2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66" name="Freeform 94"/>
            <p:cNvSpPr>
              <a:spLocks/>
            </p:cNvSpPr>
            <p:nvPr/>
          </p:nvSpPr>
          <p:spPr bwMode="auto">
            <a:xfrm>
              <a:off x="4897" y="2323"/>
              <a:ext cx="39" cy="10"/>
            </a:xfrm>
            <a:custGeom>
              <a:avLst/>
              <a:gdLst/>
              <a:ahLst/>
              <a:cxnLst>
                <a:cxn ang="0">
                  <a:pos x="39" y="8"/>
                </a:cxn>
                <a:cxn ang="0">
                  <a:pos x="35" y="4"/>
                </a:cxn>
                <a:cxn ang="0">
                  <a:pos x="29" y="2"/>
                </a:cxn>
                <a:cxn ang="0">
                  <a:pos x="25" y="2"/>
                </a:cxn>
                <a:cxn ang="0">
                  <a:pos x="19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19" y="4"/>
                </a:cxn>
                <a:cxn ang="0">
                  <a:pos x="25" y="6"/>
                </a:cxn>
                <a:cxn ang="0">
                  <a:pos x="27" y="6"/>
                </a:cxn>
                <a:cxn ang="0">
                  <a:pos x="33" y="8"/>
                </a:cxn>
                <a:cxn ang="0">
                  <a:pos x="37" y="10"/>
                </a:cxn>
                <a:cxn ang="0">
                  <a:pos x="35" y="8"/>
                </a:cxn>
                <a:cxn ang="0">
                  <a:pos x="39" y="8"/>
                </a:cxn>
              </a:cxnLst>
              <a:rect l="0" t="0" r="r" b="b"/>
              <a:pathLst>
                <a:path w="39" h="10">
                  <a:moveTo>
                    <a:pt x="39" y="8"/>
                  </a:moveTo>
                  <a:lnTo>
                    <a:pt x="35" y="4"/>
                  </a:lnTo>
                  <a:lnTo>
                    <a:pt x="29" y="2"/>
                  </a:lnTo>
                  <a:lnTo>
                    <a:pt x="25" y="2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19" y="4"/>
                  </a:lnTo>
                  <a:lnTo>
                    <a:pt x="25" y="6"/>
                  </a:lnTo>
                  <a:lnTo>
                    <a:pt x="27" y="6"/>
                  </a:lnTo>
                  <a:lnTo>
                    <a:pt x="33" y="8"/>
                  </a:lnTo>
                  <a:lnTo>
                    <a:pt x="37" y="10"/>
                  </a:lnTo>
                  <a:lnTo>
                    <a:pt x="35" y="8"/>
                  </a:lnTo>
                  <a:lnTo>
                    <a:pt x="39" y="8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67" name="Freeform 95"/>
            <p:cNvSpPr>
              <a:spLocks/>
            </p:cNvSpPr>
            <p:nvPr/>
          </p:nvSpPr>
          <p:spPr bwMode="auto">
            <a:xfrm>
              <a:off x="4932" y="2331"/>
              <a:ext cx="6" cy="35"/>
            </a:xfrm>
            <a:custGeom>
              <a:avLst/>
              <a:gdLst/>
              <a:ahLst/>
              <a:cxnLst>
                <a:cxn ang="0">
                  <a:pos x="2" y="35"/>
                </a:cxn>
                <a:cxn ang="0">
                  <a:pos x="4" y="33"/>
                </a:cxn>
                <a:cxn ang="0">
                  <a:pos x="6" y="27"/>
                </a:cxn>
                <a:cxn ang="0">
                  <a:pos x="6" y="11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2" y="11"/>
                </a:cxn>
                <a:cxn ang="0">
                  <a:pos x="2" y="27"/>
                </a:cxn>
                <a:cxn ang="0">
                  <a:pos x="0" y="33"/>
                </a:cxn>
                <a:cxn ang="0">
                  <a:pos x="2" y="33"/>
                </a:cxn>
                <a:cxn ang="0">
                  <a:pos x="2" y="35"/>
                </a:cxn>
                <a:cxn ang="0">
                  <a:pos x="4" y="35"/>
                </a:cxn>
                <a:cxn ang="0">
                  <a:pos x="4" y="33"/>
                </a:cxn>
                <a:cxn ang="0">
                  <a:pos x="2" y="35"/>
                </a:cxn>
              </a:cxnLst>
              <a:rect l="0" t="0" r="r" b="b"/>
              <a:pathLst>
                <a:path w="6" h="35">
                  <a:moveTo>
                    <a:pt x="2" y="35"/>
                  </a:moveTo>
                  <a:lnTo>
                    <a:pt x="4" y="33"/>
                  </a:lnTo>
                  <a:lnTo>
                    <a:pt x="6" y="27"/>
                  </a:lnTo>
                  <a:lnTo>
                    <a:pt x="6" y="11"/>
                  </a:lnTo>
                  <a:lnTo>
                    <a:pt x="4" y="0"/>
                  </a:lnTo>
                  <a:lnTo>
                    <a:pt x="0" y="0"/>
                  </a:lnTo>
                  <a:lnTo>
                    <a:pt x="2" y="11"/>
                  </a:lnTo>
                  <a:lnTo>
                    <a:pt x="2" y="27"/>
                  </a:lnTo>
                  <a:lnTo>
                    <a:pt x="0" y="33"/>
                  </a:lnTo>
                  <a:lnTo>
                    <a:pt x="2" y="33"/>
                  </a:lnTo>
                  <a:lnTo>
                    <a:pt x="2" y="35"/>
                  </a:lnTo>
                  <a:lnTo>
                    <a:pt x="4" y="35"/>
                  </a:lnTo>
                  <a:lnTo>
                    <a:pt x="4" y="33"/>
                  </a:lnTo>
                  <a:lnTo>
                    <a:pt x="2" y="35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68" name="Freeform 96"/>
            <p:cNvSpPr>
              <a:spLocks/>
            </p:cNvSpPr>
            <p:nvPr/>
          </p:nvSpPr>
          <p:spPr bwMode="auto">
            <a:xfrm>
              <a:off x="4756" y="2354"/>
              <a:ext cx="178" cy="12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11" y="10"/>
                </a:cxn>
                <a:cxn ang="0">
                  <a:pos x="23" y="8"/>
                </a:cxn>
                <a:cxn ang="0">
                  <a:pos x="33" y="6"/>
                </a:cxn>
                <a:cxn ang="0">
                  <a:pos x="90" y="6"/>
                </a:cxn>
                <a:cxn ang="0">
                  <a:pos x="100" y="8"/>
                </a:cxn>
                <a:cxn ang="0">
                  <a:pos x="113" y="8"/>
                </a:cxn>
                <a:cxn ang="0">
                  <a:pos x="123" y="10"/>
                </a:cxn>
                <a:cxn ang="0">
                  <a:pos x="145" y="10"/>
                </a:cxn>
                <a:cxn ang="0">
                  <a:pos x="156" y="12"/>
                </a:cxn>
                <a:cxn ang="0">
                  <a:pos x="178" y="12"/>
                </a:cxn>
                <a:cxn ang="0">
                  <a:pos x="178" y="10"/>
                </a:cxn>
                <a:cxn ang="0">
                  <a:pos x="168" y="8"/>
                </a:cxn>
                <a:cxn ang="0">
                  <a:pos x="145" y="8"/>
                </a:cxn>
                <a:cxn ang="0">
                  <a:pos x="133" y="6"/>
                </a:cxn>
                <a:cxn ang="0">
                  <a:pos x="123" y="6"/>
                </a:cxn>
                <a:cxn ang="0">
                  <a:pos x="113" y="4"/>
                </a:cxn>
                <a:cxn ang="0">
                  <a:pos x="100" y="2"/>
                </a:cxn>
                <a:cxn ang="0">
                  <a:pos x="78" y="2"/>
                </a:cxn>
                <a:cxn ang="0">
                  <a:pos x="66" y="0"/>
                </a:cxn>
                <a:cxn ang="0">
                  <a:pos x="56" y="0"/>
                </a:cxn>
                <a:cxn ang="0">
                  <a:pos x="45" y="2"/>
                </a:cxn>
                <a:cxn ang="0">
                  <a:pos x="33" y="2"/>
                </a:cxn>
                <a:cxn ang="0">
                  <a:pos x="23" y="4"/>
                </a:cxn>
                <a:cxn ang="0">
                  <a:pos x="11" y="6"/>
                </a:cxn>
                <a:cxn ang="0">
                  <a:pos x="0" y="8"/>
                </a:cxn>
                <a:cxn ang="0">
                  <a:pos x="0" y="12"/>
                </a:cxn>
              </a:cxnLst>
              <a:rect l="0" t="0" r="r" b="b"/>
              <a:pathLst>
                <a:path w="178" h="12">
                  <a:moveTo>
                    <a:pt x="0" y="12"/>
                  </a:moveTo>
                  <a:lnTo>
                    <a:pt x="11" y="10"/>
                  </a:lnTo>
                  <a:lnTo>
                    <a:pt x="23" y="8"/>
                  </a:lnTo>
                  <a:lnTo>
                    <a:pt x="33" y="6"/>
                  </a:lnTo>
                  <a:lnTo>
                    <a:pt x="90" y="6"/>
                  </a:lnTo>
                  <a:lnTo>
                    <a:pt x="100" y="8"/>
                  </a:lnTo>
                  <a:lnTo>
                    <a:pt x="113" y="8"/>
                  </a:lnTo>
                  <a:lnTo>
                    <a:pt x="123" y="10"/>
                  </a:lnTo>
                  <a:lnTo>
                    <a:pt x="145" y="10"/>
                  </a:lnTo>
                  <a:lnTo>
                    <a:pt x="156" y="12"/>
                  </a:lnTo>
                  <a:lnTo>
                    <a:pt x="178" y="12"/>
                  </a:lnTo>
                  <a:lnTo>
                    <a:pt x="178" y="10"/>
                  </a:lnTo>
                  <a:lnTo>
                    <a:pt x="168" y="8"/>
                  </a:lnTo>
                  <a:lnTo>
                    <a:pt x="145" y="8"/>
                  </a:lnTo>
                  <a:lnTo>
                    <a:pt x="133" y="6"/>
                  </a:lnTo>
                  <a:lnTo>
                    <a:pt x="123" y="6"/>
                  </a:lnTo>
                  <a:lnTo>
                    <a:pt x="113" y="4"/>
                  </a:lnTo>
                  <a:lnTo>
                    <a:pt x="100" y="2"/>
                  </a:lnTo>
                  <a:lnTo>
                    <a:pt x="78" y="2"/>
                  </a:lnTo>
                  <a:lnTo>
                    <a:pt x="66" y="0"/>
                  </a:lnTo>
                  <a:lnTo>
                    <a:pt x="56" y="0"/>
                  </a:lnTo>
                  <a:lnTo>
                    <a:pt x="45" y="2"/>
                  </a:lnTo>
                  <a:lnTo>
                    <a:pt x="33" y="2"/>
                  </a:lnTo>
                  <a:lnTo>
                    <a:pt x="23" y="4"/>
                  </a:lnTo>
                  <a:lnTo>
                    <a:pt x="11" y="6"/>
                  </a:lnTo>
                  <a:lnTo>
                    <a:pt x="0" y="8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69" name="Freeform 97"/>
            <p:cNvSpPr>
              <a:spLocks/>
            </p:cNvSpPr>
            <p:nvPr/>
          </p:nvSpPr>
          <p:spPr bwMode="auto">
            <a:xfrm>
              <a:off x="4693" y="2362"/>
              <a:ext cx="63" cy="29"/>
            </a:xfrm>
            <a:custGeom>
              <a:avLst/>
              <a:gdLst/>
              <a:ahLst/>
              <a:cxnLst>
                <a:cxn ang="0">
                  <a:pos x="4" y="27"/>
                </a:cxn>
                <a:cxn ang="0">
                  <a:pos x="4" y="29"/>
                </a:cxn>
                <a:cxn ang="0">
                  <a:pos x="8" y="27"/>
                </a:cxn>
                <a:cxn ang="0">
                  <a:pos x="10" y="25"/>
                </a:cxn>
                <a:cxn ang="0">
                  <a:pos x="14" y="22"/>
                </a:cxn>
                <a:cxn ang="0">
                  <a:pos x="17" y="20"/>
                </a:cxn>
                <a:cxn ang="0">
                  <a:pos x="21" y="18"/>
                </a:cxn>
                <a:cxn ang="0">
                  <a:pos x="25" y="16"/>
                </a:cxn>
                <a:cxn ang="0">
                  <a:pos x="29" y="14"/>
                </a:cxn>
                <a:cxn ang="0">
                  <a:pos x="33" y="12"/>
                </a:cxn>
                <a:cxn ang="0">
                  <a:pos x="37" y="12"/>
                </a:cxn>
                <a:cxn ang="0">
                  <a:pos x="39" y="10"/>
                </a:cxn>
                <a:cxn ang="0">
                  <a:pos x="43" y="8"/>
                </a:cxn>
                <a:cxn ang="0">
                  <a:pos x="47" y="8"/>
                </a:cxn>
                <a:cxn ang="0">
                  <a:pos x="51" y="6"/>
                </a:cxn>
                <a:cxn ang="0">
                  <a:pos x="55" y="6"/>
                </a:cxn>
                <a:cxn ang="0">
                  <a:pos x="59" y="4"/>
                </a:cxn>
                <a:cxn ang="0">
                  <a:pos x="63" y="4"/>
                </a:cxn>
                <a:cxn ang="0">
                  <a:pos x="63" y="0"/>
                </a:cxn>
                <a:cxn ang="0">
                  <a:pos x="59" y="0"/>
                </a:cxn>
                <a:cxn ang="0">
                  <a:pos x="55" y="2"/>
                </a:cxn>
                <a:cxn ang="0">
                  <a:pos x="51" y="2"/>
                </a:cxn>
                <a:cxn ang="0">
                  <a:pos x="47" y="4"/>
                </a:cxn>
                <a:cxn ang="0">
                  <a:pos x="43" y="4"/>
                </a:cxn>
                <a:cxn ang="0">
                  <a:pos x="39" y="6"/>
                </a:cxn>
                <a:cxn ang="0">
                  <a:pos x="35" y="8"/>
                </a:cxn>
                <a:cxn ang="0">
                  <a:pos x="31" y="8"/>
                </a:cxn>
                <a:cxn ang="0">
                  <a:pos x="27" y="10"/>
                </a:cxn>
                <a:cxn ang="0">
                  <a:pos x="23" y="12"/>
                </a:cxn>
                <a:cxn ang="0">
                  <a:pos x="19" y="14"/>
                </a:cxn>
                <a:cxn ang="0">
                  <a:pos x="14" y="16"/>
                </a:cxn>
                <a:cxn ang="0">
                  <a:pos x="12" y="18"/>
                </a:cxn>
                <a:cxn ang="0">
                  <a:pos x="8" y="20"/>
                </a:cxn>
                <a:cxn ang="0">
                  <a:pos x="4" y="22"/>
                </a:cxn>
                <a:cxn ang="0">
                  <a:pos x="2" y="25"/>
                </a:cxn>
                <a:cxn ang="0">
                  <a:pos x="0" y="25"/>
                </a:cxn>
                <a:cxn ang="0">
                  <a:pos x="2" y="25"/>
                </a:cxn>
                <a:cxn ang="0">
                  <a:pos x="0" y="25"/>
                </a:cxn>
                <a:cxn ang="0">
                  <a:pos x="4" y="27"/>
                </a:cxn>
              </a:cxnLst>
              <a:rect l="0" t="0" r="r" b="b"/>
              <a:pathLst>
                <a:path w="63" h="29">
                  <a:moveTo>
                    <a:pt x="4" y="27"/>
                  </a:moveTo>
                  <a:lnTo>
                    <a:pt x="4" y="29"/>
                  </a:lnTo>
                  <a:lnTo>
                    <a:pt x="8" y="27"/>
                  </a:lnTo>
                  <a:lnTo>
                    <a:pt x="10" y="25"/>
                  </a:lnTo>
                  <a:lnTo>
                    <a:pt x="14" y="22"/>
                  </a:lnTo>
                  <a:lnTo>
                    <a:pt x="17" y="20"/>
                  </a:lnTo>
                  <a:lnTo>
                    <a:pt x="21" y="18"/>
                  </a:lnTo>
                  <a:lnTo>
                    <a:pt x="25" y="16"/>
                  </a:lnTo>
                  <a:lnTo>
                    <a:pt x="29" y="14"/>
                  </a:lnTo>
                  <a:lnTo>
                    <a:pt x="33" y="12"/>
                  </a:lnTo>
                  <a:lnTo>
                    <a:pt x="37" y="12"/>
                  </a:lnTo>
                  <a:lnTo>
                    <a:pt x="39" y="10"/>
                  </a:lnTo>
                  <a:lnTo>
                    <a:pt x="43" y="8"/>
                  </a:lnTo>
                  <a:lnTo>
                    <a:pt x="47" y="8"/>
                  </a:lnTo>
                  <a:lnTo>
                    <a:pt x="51" y="6"/>
                  </a:lnTo>
                  <a:lnTo>
                    <a:pt x="55" y="6"/>
                  </a:lnTo>
                  <a:lnTo>
                    <a:pt x="59" y="4"/>
                  </a:lnTo>
                  <a:lnTo>
                    <a:pt x="63" y="4"/>
                  </a:lnTo>
                  <a:lnTo>
                    <a:pt x="63" y="0"/>
                  </a:lnTo>
                  <a:lnTo>
                    <a:pt x="59" y="0"/>
                  </a:lnTo>
                  <a:lnTo>
                    <a:pt x="55" y="2"/>
                  </a:lnTo>
                  <a:lnTo>
                    <a:pt x="51" y="2"/>
                  </a:lnTo>
                  <a:lnTo>
                    <a:pt x="47" y="4"/>
                  </a:lnTo>
                  <a:lnTo>
                    <a:pt x="43" y="4"/>
                  </a:lnTo>
                  <a:lnTo>
                    <a:pt x="39" y="6"/>
                  </a:lnTo>
                  <a:lnTo>
                    <a:pt x="35" y="8"/>
                  </a:lnTo>
                  <a:lnTo>
                    <a:pt x="31" y="8"/>
                  </a:lnTo>
                  <a:lnTo>
                    <a:pt x="27" y="10"/>
                  </a:lnTo>
                  <a:lnTo>
                    <a:pt x="23" y="12"/>
                  </a:lnTo>
                  <a:lnTo>
                    <a:pt x="19" y="14"/>
                  </a:lnTo>
                  <a:lnTo>
                    <a:pt x="14" y="16"/>
                  </a:lnTo>
                  <a:lnTo>
                    <a:pt x="12" y="18"/>
                  </a:lnTo>
                  <a:lnTo>
                    <a:pt x="8" y="20"/>
                  </a:lnTo>
                  <a:lnTo>
                    <a:pt x="4" y="22"/>
                  </a:lnTo>
                  <a:lnTo>
                    <a:pt x="2" y="25"/>
                  </a:lnTo>
                  <a:lnTo>
                    <a:pt x="0" y="25"/>
                  </a:lnTo>
                  <a:lnTo>
                    <a:pt x="2" y="25"/>
                  </a:lnTo>
                  <a:lnTo>
                    <a:pt x="0" y="25"/>
                  </a:lnTo>
                  <a:lnTo>
                    <a:pt x="4" y="27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70" name="Freeform 98"/>
            <p:cNvSpPr>
              <a:spLocks/>
            </p:cNvSpPr>
            <p:nvPr/>
          </p:nvSpPr>
          <p:spPr bwMode="auto">
            <a:xfrm>
              <a:off x="4693" y="2387"/>
              <a:ext cx="8" cy="14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8" y="8"/>
                </a:cxn>
                <a:cxn ang="0">
                  <a:pos x="4" y="6"/>
                </a:cxn>
                <a:cxn ang="0">
                  <a:pos x="4" y="2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2" y="10"/>
                </a:cxn>
                <a:cxn ang="0">
                  <a:pos x="4" y="10"/>
                </a:cxn>
                <a:cxn ang="0">
                  <a:pos x="4" y="12"/>
                </a:cxn>
                <a:cxn ang="0">
                  <a:pos x="6" y="14"/>
                </a:cxn>
                <a:cxn ang="0">
                  <a:pos x="4" y="12"/>
                </a:cxn>
                <a:cxn ang="0">
                  <a:pos x="6" y="14"/>
                </a:cxn>
                <a:cxn ang="0">
                  <a:pos x="8" y="12"/>
                </a:cxn>
              </a:cxnLst>
              <a:rect l="0" t="0" r="r" b="b"/>
              <a:pathLst>
                <a:path w="8" h="14">
                  <a:moveTo>
                    <a:pt x="8" y="12"/>
                  </a:moveTo>
                  <a:lnTo>
                    <a:pt x="8" y="8"/>
                  </a:lnTo>
                  <a:lnTo>
                    <a:pt x="4" y="6"/>
                  </a:lnTo>
                  <a:lnTo>
                    <a:pt x="4" y="2"/>
                  </a:lnTo>
                  <a:lnTo>
                    <a:pt x="0" y="0"/>
                  </a:lnTo>
                  <a:lnTo>
                    <a:pt x="0" y="6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4" y="12"/>
                  </a:lnTo>
                  <a:lnTo>
                    <a:pt x="6" y="14"/>
                  </a:lnTo>
                  <a:lnTo>
                    <a:pt x="4" y="12"/>
                  </a:lnTo>
                  <a:lnTo>
                    <a:pt x="6" y="14"/>
                  </a:lnTo>
                  <a:lnTo>
                    <a:pt x="8" y="12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71" name="Freeform 99"/>
            <p:cNvSpPr>
              <a:spLocks/>
            </p:cNvSpPr>
            <p:nvPr/>
          </p:nvSpPr>
          <p:spPr bwMode="auto">
            <a:xfrm>
              <a:off x="4699" y="2399"/>
              <a:ext cx="8" cy="8"/>
            </a:xfrm>
            <a:custGeom>
              <a:avLst/>
              <a:gdLst/>
              <a:ahLst/>
              <a:cxnLst>
                <a:cxn ang="0">
                  <a:pos x="6" y="4"/>
                </a:cxn>
                <a:cxn ang="0">
                  <a:pos x="8" y="4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6" y="6"/>
                </a:cxn>
                <a:cxn ang="0">
                  <a:pos x="6" y="8"/>
                </a:cxn>
                <a:cxn ang="0">
                  <a:pos x="6" y="6"/>
                </a:cxn>
                <a:cxn ang="0">
                  <a:pos x="6" y="8"/>
                </a:cxn>
                <a:cxn ang="0">
                  <a:pos x="6" y="4"/>
                </a:cxn>
              </a:cxnLst>
              <a:rect l="0" t="0" r="r" b="b"/>
              <a:pathLst>
                <a:path w="8" h="8">
                  <a:moveTo>
                    <a:pt x="6" y="4"/>
                  </a:moveTo>
                  <a:lnTo>
                    <a:pt x="8" y="4"/>
                  </a:lnTo>
                  <a:lnTo>
                    <a:pt x="2" y="0"/>
                  </a:lnTo>
                  <a:lnTo>
                    <a:pt x="0" y="2"/>
                  </a:lnTo>
                  <a:lnTo>
                    <a:pt x="6" y="6"/>
                  </a:lnTo>
                  <a:lnTo>
                    <a:pt x="6" y="8"/>
                  </a:lnTo>
                  <a:lnTo>
                    <a:pt x="6" y="6"/>
                  </a:lnTo>
                  <a:lnTo>
                    <a:pt x="6" y="8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72" name="Freeform 100"/>
            <p:cNvSpPr>
              <a:spLocks/>
            </p:cNvSpPr>
            <p:nvPr/>
          </p:nvSpPr>
          <p:spPr bwMode="auto">
            <a:xfrm>
              <a:off x="4705" y="2399"/>
              <a:ext cx="94" cy="8"/>
            </a:xfrm>
            <a:custGeom>
              <a:avLst/>
              <a:gdLst/>
              <a:ahLst/>
              <a:cxnLst>
                <a:cxn ang="0">
                  <a:pos x="82" y="6"/>
                </a:cxn>
                <a:cxn ang="0">
                  <a:pos x="82" y="2"/>
                </a:cxn>
                <a:cxn ang="0">
                  <a:pos x="76" y="2"/>
                </a:cxn>
                <a:cxn ang="0">
                  <a:pos x="72" y="0"/>
                </a:cxn>
                <a:cxn ang="0">
                  <a:pos x="62" y="0"/>
                </a:cxn>
                <a:cxn ang="0">
                  <a:pos x="56" y="2"/>
                </a:cxn>
                <a:cxn ang="0">
                  <a:pos x="45" y="2"/>
                </a:cxn>
                <a:cxn ang="0">
                  <a:pos x="39" y="4"/>
                </a:cxn>
                <a:cxn ang="0">
                  <a:pos x="0" y="4"/>
                </a:cxn>
                <a:cxn ang="0">
                  <a:pos x="0" y="8"/>
                </a:cxn>
                <a:cxn ang="0">
                  <a:pos x="39" y="8"/>
                </a:cxn>
                <a:cxn ang="0">
                  <a:pos x="45" y="6"/>
                </a:cxn>
                <a:cxn ang="0">
                  <a:pos x="82" y="6"/>
                </a:cxn>
                <a:cxn ang="0">
                  <a:pos x="82" y="2"/>
                </a:cxn>
                <a:cxn ang="0">
                  <a:pos x="82" y="6"/>
                </a:cxn>
                <a:cxn ang="0">
                  <a:pos x="94" y="4"/>
                </a:cxn>
                <a:cxn ang="0">
                  <a:pos x="82" y="2"/>
                </a:cxn>
                <a:cxn ang="0">
                  <a:pos x="82" y="6"/>
                </a:cxn>
              </a:cxnLst>
              <a:rect l="0" t="0" r="r" b="b"/>
              <a:pathLst>
                <a:path w="94" h="8">
                  <a:moveTo>
                    <a:pt x="82" y="6"/>
                  </a:moveTo>
                  <a:lnTo>
                    <a:pt x="82" y="2"/>
                  </a:lnTo>
                  <a:lnTo>
                    <a:pt x="76" y="2"/>
                  </a:lnTo>
                  <a:lnTo>
                    <a:pt x="72" y="0"/>
                  </a:lnTo>
                  <a:lnTo>
                    <a:pt x="62" y="0"/>
                  </a:lnTo>
                  <a:lnTo>
                    <a:pt x="56" y="2"/>
                  </a:lnTo>
                  <a:lnTo>
                    <a:pt x="45" y="2"/>
                  </a:lnTo>
                  <a:lnTo>
                    <a:pt x="39" y="4"/>
                  </a:lnTo>
                  <a:lnTo>
                    <a:pt x="0" y="4"/>
                  </a:lnTo>
                  <a:lnTo>
                    <a:pt x="0" y="8"/>
                  </a:lnTo>
                  <a:lnTo>
                    <a:pt x="39" y="8"/>
                  </a:lnTo>
                  <a:lnTo>
                    <a:pt x="45" y="6"/>
                  </a:lnTo>
                  <a:lnTo>
                    <a:pt x="82" y="6"/>
                  </a:lnTo>
                  <a:lnTo>
                    <a:pt x="82" y="2"/>
                  </a:lnTo>
                  <a:lnTo>
                    <a:pt x="82" y="6"/>
                  </a:lnTo>
                  <a:lnTo>
                    <a:pt x="94" y="4"/>
                  </a:lnTo>
                  <a:lnTo>
                    <a:pt x="82" y="2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73" name="Freeform 101"/>
            <p:cNvSpPr>
              <a:spLocks/>
            </p:cNvSpPr>
            <p:nvPr/>
          </p:nvSpPr>
          <p:spPr bwMode="auto">
            <a:xfrm>
              <a:off x="4538" y="2401"/>
              <a:ext cx="249" cy="67"/>
            </a:xfrm>
            <a:custGeom>
              <a:avLst/>
              <a:gdLst/>
              <a:ahLst/>
              <a:cxnLst>
                <a:cxn ang="0">
                  <a:pos x="8" y="67"/>
                </a:cxn>
                <a:cxn ang="0">
                  <a:pos x="25" y="65"/>
                </a:cxn>
                <a:cxn ang="0">
                  <a:pos x="41" y="61"/>
                </a:cxn>
                <a:cxn ang="0">
                  <a:pos x="55" y="57"/>
                </a:cxn>
                <a:cxn ang="0">
                  <a:pos x="72" y="53"/>
                </a:cxn>
                <a:cxn ang="0">
                  <a:pos x="88" y="49"/>
                </a:cxn>
                <a:cxn ang="0">
                  <a:pos x="102" y="45"/>
                </a:cxn>
                <a:cxn ang="0">
                  <a:pos x="118" y="43"/>
                </a:cxn>
                <a:cxn ang="0">
                  <a:pos x="135" y="37"/>
                </a:cxn>
                <a:cxn ang="0">
                  <a:pos x="149" y="32"/>
                </a:cxn>
                <a:cxn ang="0">
                  <a:pos x="165" y="28"/>
                </a:cxn>
                <a:cxn ang="0">
                  <a:pos x="180" y="22"/>
                </a:cxn>
                <a:cxn ang="0">
                  <a:pos x="196" y="18"/>
                </a:cxn>
                <a:cxn ang="0">
                  <a:pos x="210" y="14"/>
                </a:cxn>
                <a:cxn ang="0">
                  <a:pos x="227" y="10"/>
                </a:cxn>
                <a:cxn ang="0">
                  <a:pos x="241" y="6"/>
                </a:cxn>
                <a:cxn ang="0">
                  <a:pos x="249" y="0"/>
                </a:cxn>
                <a:cxn ang="0">
                  <a:pos x="233" y="4"/>
                </a:cxn>
                <a:cxn ang="0">
                  <a:pos x="218" y="8"/>
                </a:cxn>
                <a:cxn ang="0">
                  <a:pos x="202" y="12"/>
                </a:cxn>
                <a:cxn ang="0">
                  <a:pos x="188" y="16"/>
                </a:cxn>
                <a:cxn ang="0">
                  <a:pos x="172" y="22"/>
                </a:cxn>
                <a:cxn ang="0">
                  <a:pos x="157" y="26"/>
                </a:cxn>
                <a:cxn ang="0">
                  <a:pos x="141" y="30"/>
                </a:cxn>
                <a:cxn ang="0">
                  <a:pos x="125" y="35"/>
                </a:cxn>
                <a:cxn ang="0">
                  <a:pos x="110" y="39"/>
                </a:cxn>
                <a:cxn ang="0">
                  <a:pos x="94" y="43"/>
                </a:cxn>
                <a:cxn ang="0">
                  <a:pos x="80" y="49"/>
                </a:cxn>
                <a:cxn ang="0">
                  <a:pos x="63" y="51"/>
                </a:cxn>
                <a:cxn ang="0">
                  <a:pos x="47" y="55"/>
                </a:cxn>
                <a:cxn ang="0">
                  <a:pos x="31" y="59"/>
                </a:cxn>
                <a:cxn ang="0">
                  <a:pos x="14" y="61"/>
                </a:cxn>
                <a:cxn ang="0">
                  <a:pos x="0" y="65"/>
                </a:cxn>
              </a:cxnLst>
              <a:rect l="0" t="0" r="r" b="b"/>
              <a:pathLst>
                <a:path w="249" h="67">
                  <a:moveTo>
                    <a:pt x="0" y="67"/>
                  </a:moveTo>
                  <a:lnTo>
                    <a:pt x="8" y="67"/>
                  </a:lnTo>
                  <a:lnTo>
                    <a:pt x="16" y="65"/>
                  </a:lnTo>
                  <a:lnTo>
                    <a:pt x="25" y="65"/>
                  </a:lnTo>
                  <a:lnTo>
                    <a:pt x="33" y="63"/>
                  </a:lnTo>
                  <a:lnTo>
                    <a:pt x="41" y="61"/>
                  </a:lnTo>
                  <a:lnTo>
                    <a:pt x="47" y="59"/>
                  </a:lnTo>
                  <a:lnTo>
                    <a:pt x="55" y="57"/>
                  </a:lnTo>
                  <a:lnTo>
                    <a:pt x="63" y="55"/>
                  </a:lnTo>
                  <a:lnTo>
                    <a:pt x="72" y="53"/>
                  </a:lnTo>
                  <a:lnTo>
                    <a:pt x="80" y="53"/>
                  </a:lnTo>
                  <a:lnTo>
                    <a:pt x="88" y="49"/>
                  </a:lnTo>
                  <a:lnTo>
                    <a:pt x="94" y="47"/>
                  </a:lnTo>
                  <a:lnTo>
                    <a:pt x="102" y="45"/>
                  </a:lnTo>
                  <a:lnTo>
                    <a:pt x="110" y="43"/>
                  </a:lnTo>
                  <a:lnTo>
                    <a:pt x="118" y="43"/>
                  </a:lnTo>
                  <a:lnTo>
                    <a:pt x="127" y="39"/>
                  </a:lnTo>
                  <a:lnTo>
                    <a:pt x="135" y="37"/>
                  </a:lnTo>
                  <a:lnTo>
                    <a:pt x="141" y="35"/>
                  </a:lnTo>
                  <a:lnTo>
                    <a:pt x="149" y="32"/>
                  </a:lnTo>
                  <a:lnTo>
                    <a:pt x="157" y="30"/>
                  </a:lnTo>
                  <a:lnTo>
                    <a:pt x="165" y="28"/>
                  </a:lnTo>
                  <a:lnTo>
                    <a:pt x="172" y="26"/>
                  </a:lnTo>
                  <a:lnTo>
                    <a:pt x="180" y="22"/>
                  </a:lnTo>
                  <a:lnTo>
                    <a:pt x="188" y="20"/>
                  </a:lnTo>
                  <a:lnTo>
                    <a:pt x="196" y="18"/>
                  </a:lnTo>
                  <a:lnTo>
                    <a:pt x="204" y="16"/>
                  </a:lnTo>
                  <a:lnTo>
                    <a:pt x="210" y="14"/>
                  </a:lnTo>
                  <a:lnTo>
                    <a:pt x="218" y="12"/>
                  </a:lnTo>
                  <a:lnTo>
                    <a:pt x="227" y="10"/>
                  </a:lnTo>
                  <a:lnTo>
                    <a:pt x="235" y="8"/>
                  </a:lnTo>
                  <a:lnTo>
                    <a:pt x="241" y="6"/>
                  </a:lnTo>
                  <a:lnTo>
                    <a:pt x="249" y="4"/>
                  </a:lnTo>
                  <a:lnTo>
                    <a:pt x="249" y="0"/>
                  </a:lnTo>
                  <a:lnTo>
                    <a:pt x="241" y="2"/>
                  </a:lnTo>
                  <a:lnTo>
                    <a:pt x="233" y="4"/>
                  </a:lnTo>
                  <a:lnTo>
                    <a:pt x="227" y="6"/>
                  </a:lnTo>
                  <a:lnTo>
                    <a:pt x="218" y="8"/>
                  </a:lnTo>
                  <a:lnTo>
                    <a:pt x="210" y="10"/>
                  </a:lnTo>
                  <a:lnTo>
                    <a:pt x="202" y="12"/>
                  </a:lnTo>
                  <a:lnTo>
                    <a:pt x="194" y="14"/>
                  </a:lnTo>
                  <a:lnTo>
                    <a:pt x="188" y="16"/>
                  </a:lnTo>
                  <a:lnTo>
                    <a:pt x="180" y="20"/>
                  </a:lnTo>
                  <a:lnTo>
                    <a:pt x="172" y="22"/>
                  </a:lnTo>
                  <a:lnTo>
                    <a:pt x="163" y="24"/>
                  </a:lnTo>
                  <a:lnTo>
                    <a:pt x="157" y="26"/>
                  </a:lnTo>
                  <a:lnTo>
                    <a:pt x="149" y="28"/>
                  </a:lnTo>
                  <a:lnTo>
                    <a:pt x="141" y="30"/>
                  </a:lnTo>
                  <a:lnTo>
                    <a:pt x="133" y="32"/>
                  </a:lnTo>
                  <a:lnTo>
                    <a:pt x="125" y="35"/>
                  </a:lnTo>
                  <a:lnTo>
                    <a:pt x="118" y="37"/>
                  </a:lnTo>
                  <a:lnTo>
                    <a:pt x="110" y="39"/>
                  </a:lnTo>
                  <a:lnTo>
                    <a:pt x="102" y="43"/>
                  </a:lnTo>
                  <a:lnTo>
                    <a:pt x="94" y="43"/>
                  </a:lnTo>
                  <a:lnTo>
                    <a:pt x="86" y="45"/>
                  </a:lnTo>
                  <a:lnTo>
                    <a:pt x="80" y="49"/>
                  </a:lnTo>
                  <a:lnTo>
                    <a:pt x="72" y="51"/>
                  </a:lnTo>
                  <a:lnTo>
                    <a:pt x="63" y="51"/>
                  </a:lnTo>
                  <a:lnTo>
                    <a:pt x="55" y="53"/>
                  </a:lnTo>
                  <a:lnTo>
                    <a:pt x="47" y="55"/>
                  </a:lnTo>
                  <a:lnTo>
                    <a:pt x="39" y="57"/>
                  </a:lnTo>
                  <a:lnTo>
                    <a:pt x="31" y="59"/>
                  </a:lnTo>
                  <a:lnTo>
                    <a:pt x="25" y="59"/>
                  </a:lnTo>
                  <a:lnTo>
                    <a:pt x="14" y="61"/>
                  </a:lnTo>
                  <a:lnTo>
                    <a:pt x="6" y="63"/>
                  </a:lnTo>
                  <a:lnTo>
                    <a:pt x="0" y="65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74" name="Freeform 102"/>
            <p:cNvSpPr>
              <a:spLocks/>
            </p:cNvSpPr>
            <p:nvPr/>
          </p:nvSpPr>
          <p:spPr bwMode="auto">
            <a:xfrm>
              <a:off x="4350" y="2466"/>
              <a:ext cx="188" cy="41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13" y="39"/>
                </a:cxn>
                <a:cxn ang="0">
                  <a:pos x="25" y="37"/>
                </a:cxn>
                <a:cxn ang="0">
                  <a:pos x="35" y="35"/>
                </a:cxn>
                <a:cxn ang="0">
                  <a:pos x="47" y="33"/>
                </a:cxn>
                <a:cxn ang="0">
                  <a:pos x="60" y="29"/>
                </a:cxn>
                <a:cxn ang="0">
                  <a:pos x="72" y="27"/>
                </a:cxn>
                <a:cxn ang="0">
                  <a:pos x="82" y="25"/>
                </a:cxn>
                <a:cxn ang="0">
                  <a:pos x="94" y="23"/>
                </a:cxn>
                <a:cxn ang="0">
                  <a:pos x="107" y="18"/>
                </a:cxn>
                <a:cxn ang="0">
                  <a:pos x="117" y="16"/>
                </a:cxn>
                <a:cxn ang="0">
                  <a:pos x="129" y="14"/>
                </a:cxn>
                <a:cxn ang="0">
                  <a:pos x="141" y="10"/>
                </a:cxn>
                <a:cxn ang="0">
                  <a:pos x="151" y="8"/>
                </a:cxn>
                <a:cxn ang="0">
                  <a:pos x="164" y="6"/>
                </a:cxn>
                <a:cxn ang="0">
                  <a:pos x="176" y="4"/>
                </a:cxn>
                <a:cxn ang="0">
                  <a:pos x="188" y="2"/>
                </a:cxn>
                <a:cxn ang="0">
                  <a:pos x="188" y="0"/>
                </a:cxn>
                <a:cxn ang="0">
                  <a:pos x="176" y="0"/>
                </a:cxn>
                <a:cxn ang="0">
                  <a:pos x="164" y="2"/>
                </a:cxn>
                <a:cxn ang="0">
                  <a:pos x="151" y="4"/>
                </a:cxn>
                <a:cxn ang="0">
                  <a:pos x="139" y="8"/>
                </a:cxn>
                <a:cxn ang="0">
                  <a:pos x="129" y="10"/>
                </a:cxn>
                <a:cxn ang="0">
                  <a:pos x="117" y="12"/>
                </a:cxn>
                <a:cxn ang="0">
                  <a:pos x="104" y="14"/>
                </a:cxn>
                <a:cxn ang="0">
                  <a:pos x="94" y="18"/>
                </a:cxn>
                <a:cxn ang="0">
                  <a:pos x="82" y="21"/>
                </a:cxn>
                <a:cxn ang="0">
                  <a:pos x="70" y="23"/>
                </a:cxn>
                <a:cxn ang="0">
                  <a:pos x="58" y="25"/>
                </a:cxn>
                <a:cxn ang="0">
                  <a:pos x="47" y="29"/>
                </a:cxn>
                <a:cxn ang="0">
                  <a:pos x="35" y="31"/>
                </a:cxn>
                <a:cxn ang="0">
                  <a:pos x="23" y="33"/>
                </a:cxn>
                <a:cxn ang="0">
                  <a:pos x="11" y="35"/>
                </a:cxn>
                <a:cxn ang="0">
                  <a:pos x="0" y="37"/>
                </a:cxn>
                <a:cxn ang="0">
                  <a:pos x="0" y="41"/>
                </a:cxn>
              </a:cxnLst>
              <a:rect l="0" t="0" r="r" b="b"/>
              <a:pathLst>
                <a:path w="188" h="41">
                  <a:moveTo>
                    <a:pt x="0" y="41"/>
                  </a:moveTo>
                  <a:lnTo>
                    <a:pt x="13" y="39"/>
                  </a:lnTo>
                  <a:lnTo>
                    <a:pt x="25" y="37"/>
                  </a:lnTo>
                  <a:lnTo>
                    <a:pt x="35" y="35"/>
                  </a:lnTo>
                  <a:lnTo>
                    <a:pt x="47" y="33"/>
                  </a:lnTo>
                  <a:lnTo>
                    <a:pt x="60" y="29"/>
                  </a:lnTo>
                  <a:lnTo>
                    <a:pt x="72" y="27"/>
                  </a:lnTo>
                  <a:lnTo>
                    <a:pt x="82" y="25"/>
                  </a:lnTo>
                  <a:lnTo>
                    <a:pt x="94" y="23"/>
                  </a:lnTo>
                  <a:lnTo>
                    <a:pt x="107" y="18"/>
                  </a:lnTo>
                  <a:lnTo>
                    <a:pt x="117" y="16"/>
                  </a:lnTo>
                  <a:lnTo>
                    <a:pt x="129" y="14"/>
                  </a:lnTo>
                  <a:lnTo>
                    <a:pt x="141" y="10"/>
                  </a:lnTo>
                  <a:lnTo>
                    <a:pt x="151" y="8"/>
                  </a:lnTo>
                  <a:lnTo>
                    <a:pt x="164" y="6"/>
                  </a:lnTo>
                  <a:lnTo>
                    <a:pt x="176" y="4"/>
                  </a:lnTo>
                  <a:lnTo>
                    <a:pt x="188" y="2"/>
                  </a:lnTo>
                  <a:lnTo>
                    <a:pt x="188" y="0"/>
                  </a:lnTo>
                  <a:lnTo>
                    <a:pt x="176" y="0"/>
                  </a:lnTo>
                  <a:lnTo>
                    <a:pt x="164" y="2"/>
                  </a:lnTo>
                  <a:lnTo>
                    <a:pt x="151" y="4"/>
                  </a:lnTo>
                  <a:lnTo>
                    <a:pt x="139" y="8"/>
                  </a:lnTo>
                  <a:lnTo>
                    <a:pt x="129" y="10"/>
                  </a:lnTo>
                  <a:lnTo>
                    <a:pt x="117" y="12"/>
                  </a:lnTo>
                  <a:lnTo>
                    <a:pt x="104" y="14"/>
                  </a:lnTo>
                  <a:lnTo>
                    <a:pt x="94" y="18"/>
                  </a:lnTo>
                  <a:lnTo>
                    <a:pt x="82" y="21"/>
                  </a:lnTo>
                  <a:lnTo>
                    <a:pt x="70" y="23"/>
                  </a:lnTo>
                  <a:lnTo>
                    <a:pt x="58" y="25"/>
                  </a:lnTo>
                  <a:lnTo>
                    <a:pt x="47" y="29"/>
                  </a:lnTo>
                  <a:lnTo>
                    <a:pt x="35" y="31"/>
                  </a:lnTo>
                  <a:lnTo>
                    <a:pt x="23" y="33"/>
                  </a:lnTo>
                  <a:lnTo>
                    <a:pt x="11" y="35"/>
                  </a:lnTo>
                  <a:lnTo>
                    <a:pt x="0" y="37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75" name="Freeform 103"/>
            <p:cNvSpPr>
              <a:spLocks/>
            </p:cNvSpPr>
            <p:nvPr/>
          </p:nvSpPr>
          <p:spPr bwMode="auto">
            <a:xfrm>
              <a:off x="4206" y="2487"/>
              <a:ext cx="144" cy="2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2"/>
                </a:cxn>
                <a:cxn ang="0">
                  <a:pos x="12" y="4"/>
                </a:cxn>
                <a:cxn ang="0">
                  <a:pos x="20" y="4"/>
                </a:cxn>
                <a:cxn ang="0">
                  <a:pos x="30" y="6"/>
                </a:cxn>
                <a:cxn ang="0">
                  <a:pos x="38" y="6"/>
                </a:cxn>
                <a:cxn ang="0">
                  <a:pos x="46" y="8"/>
                </a:cxn>
                <a:cxn ang="0">
                  <a:pos x="55" y="10"/>
                </a:cxn>
                <a:cxn ang="0">
                  <a:pos x="65" y="10"/>
                </a:cxn>
                <a:cxn ang="0">
                  <a:pos x="73" y="12"/>
                </a:cxn>
                <a:cxn ang="0">
                  <a:pos x="81" y="12"/>
                </a:cxn>
                <a:cxn ang="0">
                  <a:pos x="91" y="14"/>
                </a:cxn>
                <a:cxn ang="0">
                  <a:pos x="100" y="14"/>
                </a:cxn>
                <a:cxn ang="0">
                  <a:pos x="108" y="16"/>
                </a:cxn>
                <a:cxn ang="0">
                  <a:pos x="118" y="16"/>
                </a:cxn>
                <a:cxn ang="0">
                  <a:pos x="126" y="18"/>
                </a:cxn>
                <a:cxn ang="0">
                  <a:pos x="136" y="20"/>
                </a:cxn>
                <a:cxn ang="0">
                  <a:pos x="144" y="20"/>
                </a:cxn>
                <a:cxn ang="0">
                  <a:pos x="144" y="16"/>
                </a:cxn>
                <a:cxn ang="0">
                  <a:pos x="136" y="14"/>
                </a:cxn>
                <a:cxn ang="0">
                  <a:pos x="126" y="14"/>
                </a:cxn>
                <a:cxn ang="0">
                  <a:pos x="118" y="12"/>
                </a:cxn>
                <a:cxn ang="0">
                  <a:pos x="100" y="12"/>
                </a:cxn>
                <a:cxn ang="0">
                  <a:pos x="91" y="10"/>
                </a:cxn>
                <a:cxn ang="0">
                  <a:pos x="83" y="8"/>
                </a:cxn>
                <a:cxn ang="0">
                  <a:pos x="73" y="8"/>
                </a:cxn>
                <a:cxn ang="0">
                  <a:pos x="65" y="6"/>
                </a:cxn>
                <a:cxn ang="0">
                  <a:pos x="55" y="6"/>
                </a:cxn>
                <a:cxn ang="0">
                  <a:pos x="46" y="4"/>
                </a:cxn>
                <a:cxn ang="0">
                  <a:pos x="38" y="2"/>
                </a:cxn>
                <a:cxn ang="0">
                  <a:pos x="20" y="2"/>
                </a:cxn>
                <a:cxn ang="0">
                  <a:pos x="12" y="0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0" y="2"/>
                </a:cxn>
              </a:cxnLst>
              <a:rect l="0" t="0" r="r" b="b"/>
              <a:pathLst>
                <a:path w="144" h="20">
                  <a:moveTo>
                    <a:pt x="0" y="2"/>
                  </a:moveTo>
                  <a:lnTo>
                    <a:pt x="2" y="2"/>
                  </a:lnTo>
                  <a:lnTo>
                    <a:pt x="12" y="4"/>
                  </a:lnTo>
                  <a:lnTo>
                    <a:pt x="20" y="4"/>
                  </a:lnTo>
                  <a:lnTo>
                    <a:pt x="30" y="6"/>
                  </a:lnTo>
                  <a:lnTo>
                    <a:pt x="38" y="6"/>
                  </a:lnTo>
                  <a:lnTo>
                    <a:pt x="46" y="8"/>
                  </a:lnTo>
                  <a:lnTo>
                    <a:pt x="55" y="10"/>
                  </a:lnTo>
                  <a:lnTo>
                    <a:pt x="65" y="10"/>
                  </a:lnTo>
                  <a:lnTo>
                    <a:pt x="73" y="12"/>
                  </a:lnTo>
                  <a:lnTo>
                    <a:pt x="81" y="12"/>
                  </a:lnTo>
                  <a:lnTo>
                    <a:pt x="91" y="14"/>
                  </a:lnTo>
                  <a:lnTo>
                    <a:pt x="100" y="14"/>
                  </a:lnTo>
                  <a:lnTo>
                    <a:pt x="108" y="16"/>
                  </a:lnTo>
                  <a:lnTo>
                    <a:pt x="118" y="16"/>
                  </a:lnTo>
                  <a:lnTo>
                    <a:pt x="126" y="18"/>
                  </a:lnTo>
                  <a:lnTo>
                    <a:pt x="136" y="20"/>
                  </a:lnTo>
                  <a:lnTo>
                    <a:pt x="144" y="20"/>
                  </a:lnTo>
                  <a:lnTo>
                    <a:pt x="144" y="16"/>
                  </a:lnTo>
                  <a:lnTo>
                    <a:pt x="136" y="14"/>
                  </a:lnTo>
                  <a:lnTo>
                    <a:pt x="126" y="14"/>
                  </a:lnTo>
                  <a:lnTo>
                    <a:pt x="118" y="12"/>
                  </a:lnTo>
                  <a:lnTo>
                    <a:pt x="100" y="12"/>
                  </a:lnTo>
                  <a:lnTo>
                    <a:pt x="91" y="10"/>
                  </a:lnTo>
                  <a:lnTo>
                    <a:pt x="83" y="8"/>
                  </a:lnTo>
                  <a:lnTo>
                    <a:pt x="73" y="8"/>
                  </a:lnTo>
                  <a:lnTo>
                    <a:pt x="65" y="6"/>
                  </a:lnTo>
                  <a:lnTo>
                    <a:pt x="55" y="6"/>
                  </a:lnTo>
                  <a:lnTo>
                    <a:pt x="46" y="4"/>
                  </a:lnTo>
                  <a:lnTo>
                    <a:pt x="38" y="2"/>
                  </a:lnTo>
                  <a:lnTo>
                    <a:pt x="20" y="2"/>
                  </a:lnTo>
                  <a:lnTo>
                    <a:pt x="12" y="0"/>
                  </a:lnTo>
                  <a:lnTo>
                    <a:pt x="2" y="0"/>
                  </a:lnTo>
                  <a:lnTo>
                    <a:pt x="4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76" name="Freeform 104"/>
            <p:cNvSpPr>
              <a:spLocks/>
            </p:cNvSpPr>
            <p:nvPr/>
          </p:nvSpPr>
          <p:spPr bwMode="auto">
            <a:xfrm>
              <a:off x="4206" y="2476"/>
              <a:ext cx="6" cy="13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8"/>
                </a:cxn>
                <a:cxn ang="0">
                  <a:pos x="0" y="13"/>
                </a:cxn>
                <a:cxn ang="0">
                  <a:pos x="4" y="13"/>
                </a:cxn>
                <a:cxn ang="0">
                  <a:pos x="6" y="11"/>
                </a:cxn>
                <a:cxn ang="0">
                  <a:pos x="6" y="0"/>
                </a:cxn>
                <a:cxn ang="0">
                  <a:pos x="2" y="2"/>
                </a:cxn>
              </a:cxnLst>
              <a:rect l="0" t="0" r="r" b="b"/>
              <a:pathLst>
                <a:path w="6" h="13">
                  <a:moveTo>
                    <a:pt x="2" y="2"/>
                  </a:moveTo>
                  <a:lnTo>
                    <a:pt x="2" y="8"/>
                  </a:lnTo>
                  <a:lnTo>
                    <a:pt x="0" y="13"/>
                  </a:lnTo>
                  <a:lnTo>
                    <a:pt x="4" y="13"/>
                  </a:lnTo>
                  <a:lnTo>
                    <a:pt x="6" y="11"/>
                  </a:lnTo>
                  <a:lnTo>
                    <a:pt x="6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77" name="Freeform 105"/>
            <p:cNvSpPr>
              <a:spLocks/>
            </p:cNvSpPr>
            <p:nvPr/>
          </p:nvSpPr>
          <p:spPr bwMode="auto">
            <a:xfrm>
              <a:off x="4187" y="2466"/>
              <a:ext cx="25" cy="1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4" y="4"/>
                </a:cxn>
                <a:cxn ang="0">
                  <a:pos x="6" y="6"/>
                </a:cxn>
                <a:cxn ang="0">
                  <a:pos x="8" y="6"/>
                </a:cxn>
                <a:cxn ang="0">
                  <a:pos x="12" y="8"/>
                </a:cxn>
                <a:cxn ang="0">
                  <a:pos x="14" y="8"/>
                </a:cxn>
                <a:cxn ang="0">
                  <a:pos x="17" y="10"/>
                </a:cxn>
                <a:cxn ang="0">
                  <a:pos x="19" y="10"/>
                </a:cxn>
                <a:cxn ang="0">
                  <a:pos x="21" y="12"/>
                </a:cxn>
                <a:cxn ang="0">
                  <a:pos x="25" y="10"/>
                </a:cxn>
                <a:cxn ang="0">
                  <a:pos x="23" y="8"/>
                </a:cxn>
                <a:cxn ang="0">
                  <a:pos x="19" y="6"/>
                </a:cxn>
                <a:cxn ang="0">
                  <a:pos x="14" y="4"/>
                </a:cxn>
                <a:cxn ang="0">
                  <a:pos x="12" y="4"/>
                </a:cxn>
                <a:cxn ang="0">
                  <a:pos x="10" y="2"/>
                </a:cxn>
                <a:cxn ang="0">
                  <a:pos x="6" y="2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0" y="2"/>
                </a:cxn>
              </a:cxnLst>
              <a:rect l="0" t="0" r="r" b="b"/>
              <a:pathLst>
                <a:path w="25" h="12">
                  <a:moveTo>
                    <a:pt x="0" y="2"/>
                  </a:moveTo>
                  <a:lnTo>
                    <a:pt x="4" y="4"/>
                  </a:lnTo>
                  <a:lnTo>
                    <a:pt x="6" y="6"/>
                  </a:lnTo>
                  <a:lnTo>
                    <a:pt x="8" y="6"/>
                  </a:lnTo>
                  <a:lnTo>
                    <a:pt x="12" y="8"/>
                  </a:lnTo>
                  <a:lnTo>
                    <a:pt x="14" y="8"/>
                  </a:lnTo>
                  <a:lnTo>
                    <a:pt x="17" y="10"/>
                  </a:lnTo>
                  <a:lnTo>
                    <a:pt x="19" y="10"/>
                  </a:lnTo>
                  <a:lnTo>
                    <a:pt x="21" y="12"/>
                  </a:lnTo>
                  <a:lnTo>
                    <a:pt x="25" y="10"/>
                  </a:lnTo>
                  <a:lnTo>
                    <a:pt x="23" y="8"/>
                  </a:lnTo>
                  <a:lnTo>
                    <a:pt x="19" y="6"/>
                  </a:lnTo>
                  <a:lnTo>
                    <a:pt x="14" y="4"/>
                  </a:lnTo>
                  <a:lnTo>
                    <a:pt x="12" y="4"/>
                  </a:lnTo>
                  <a:lnTo>
                    <a:pt x="10" y="2"/>
                  </a:lnTo>
                  <a:lnTo>
                    <a:pt x="6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78" name="Freeform 106"/>
            <p:cNvSpPr>
              <a:spLocks/>
            </p:cNvSpPr>
            <p:nvPr/>
          </p:nvSpPr>
          <p:spPr bwMode="auto">
            <a:xfrm>
              <a:off x="4136" y="2460"/>
              <a:ext cx="53" cy="8"/>
            </a:xfrm>
            <a:custGeom>
              <a:avLst/>
              <a:gdLst/>
              <a:ahLst/>
              <a:cxnLst>
                <a:cxn ang="0">
                  <a:pos x="6" y="2"/>
                </a:cxn>
                <a:cxn ang="0">
                  <a:pos x="6" y="6"/>
                </a:cxn>
                <a:cxn ang="0">
                  <a:pos x="10" y="4"/>
                </a:cxn>
                <a:cxn ang="0">
                  <a:pos x="35" y="4"/>
                </a:cxn>
                <a:cxn ang="0">
                  <a:pos x="41" y="6"/>
                </a:cxn>
                <a:cxn ang="0">
                  <a:pos x="47" y="6"/>
                </a:cxn>
                <a:cxn ang="0">
                  <a:pos x="51" y="8"/>
                </a:cxn>
                <a:cxn ang="0">
                  <a:pos x="53" y="6"/>
                </a:cxn>
                <a:cxn ang="0">
                  <a:pos x="47" y="4"/>
                </a:cxn>
                <a:cxn ang="0">
                  <a:pos x="41" y="2"/>
                </a:cxn>
                <a:cxn ang="0">
                  <a:pos x="35" y="0"/>
                </a:cxn>
                <a:cxn ang="0">
                  <a:pos x="10" y="0"/>
                </a:cxn>
                <a:cxn ang="0">
                  <a:pos x="4" y="2"/>
                </a:cxn>
                <a:cxn ang="0">
                  <a:pos x="4" y="6"/>
                </a:cxn>
                <a:cxn ang="0">
                  <a:pos x="4" y="2"/>
                </a:cxn>
                <a:cxn ang="0">
                  <a:pos x="0" y="2"/>
                </a:cxn>
                <a:cxn ang="0">
                  <a:pos x="4" y="6"/>
                </a:cxn>
                <a:cxn ang="0">
                  <a:pos x="6" y="2"/>
                </a:cxn>
              </a:cxnLst>
              <a:rect l="0" t="0" r="r" b="b"/>
              <a:pathLst>
                <a:path w="53" h="8">
                  <a:moveTo>
                    <a:pt x="6" y="2"/>
                  </a:moveTo>
                  <a:lnTo>
                    <a:pt x="6" y="6"/>
                  </a:lnTo>
                  <a:lnTo>
                    <a:pt x="10" y="4"/>
                  </a:lnTo>
                  <a:lnTo>
                    <a:pt x="35" y="4"/>
                  </a:lnTo>
                  <a:lnTo>
                    <a:pt x="41" y="6"/>
                  </a:lnTo>
                  <a:lnTo>
                    <a:pt x="47" y="6"/>
                  </a:lnTo>
                  <a:lnTo>
                    <a:pt x="51" y="8"/>
                  </a:lnTo>
                  <a:lnTo>
                    <a:pt x="53" y="6"/>
                  </a:lnTo>
                  <a:lnTo>
                    <a:pt x="47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10" y="0"/>
                  </a:lnTo>
                  <a:lnTo>
                    <a:pt x="4" y="2"/>
                  </a:lnTo>
                  <a:lnTo>
                    <a:pt x="4" y="6"/>
                  </a:lnTo>
                  <a:lnTo>
                    <a:pt x="4" y="2"/>
                  </a:lnTo>
                  <a:lnTo>
                    <a:pt x="0" y="2"/>
                  </a:lnTo>
                  <a:lnTo>
                    <a:pt x="4" y="6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79" name="Freeform 107"/>
            <p:cNvSpPr>
              <a:spLocks/>
            </p:cNvSpPr>
            <p:nvPr/>
          </p:nvSpPr>
          <p:spPr bwMode="auto">
            <a:xfrm>
              <a:off x="4140" y="2462"/>
              <a:ext cx="35" cy="10"/>
            </a:xfrm>
            <a:custGeom>
              <a:avLst/>
              <a:gdLst/>
              <a:ahLst/>
              <a:cxnLst>
                <a:cxn ang="0">
                  <a:pos x="35" y="6"/>
                </a:cxn>
                <a:cxn ang="0">
                  <a:pos x="31" y="4"/>
                </a:cxn>
                <a:cxn ang="0">
                  <a:pos x="8" y="4"/>
                </a:cxn>
                <a:cxn ang="0">
                  <a:pos x="6" y="2"/>
                </a:cxn>
                <a:cxn ang="0">
                  <a:pos x="2" y="0"/>
                </a:cxn>
                <a:cxn ang="0">
                  <a:pos x="0" y="4"/>
                </a:cxn>
                <a:cxn ang="0">
                  <a:pos x="4" y="6"/>
                </a:cxn>
                <a:cxn ang="0">
                  <a:pos x="8" y="8"/>
                </a:cxn>
                <a:cxn ang="0">
                  <a:pos x="31" y="8"/>
                </a:cxn>
                <a:cxn ang="0">
                  <a:pos x="33" y="10"/>
                </a:cxn>
                <a:cxn ang="0">
                  <a:pos x="35" y="6"/>
                </a:cxn>
              </a:cxnLst>
              <a:rect l="0" t="0" r="r" b="b"/>
              <a:pathLst>
                <a:path w="35" h="10">
                  <a:moveTo>
                    <a:pt x="35" y="6"/>
                  </a:moveTo>
                  <a:lnTo>
                    <a:pt x="31" y="4"/>
                  </a:lnTo>
                  <a:lnTo>
                    <a:pt x="8" y="4"/>
                  </a:lnTo>
                  <a:lnTo>
                    <a:pt x="6" y="2"/>
                  </a:lnTo>
                  <a:lnTo>
                    <a:pt x="2" y="0"/>
                  </a:lnTo>
                  <a:lnTo>
                    <a:pt x="0" y="4"/>
                  </a:lnTo>
                  <a:lnTo>
                    <a:pt x="4" y="6"/>
                  </a:lnTo>
                  <a:lnTo>
                    <a:pt x="8" y="8"/>
                  </a:lnTo>
                  <a:lnTo>
                    <a:pt x="31" y="8"/>
                  </a:lnTo>
                  <a:lnTo>
                    <a:pt x="33" y="10"/>
                  </a:lnTo>
                  <a:lnTo>
                    <a:pt x="35" y="6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80" name="Freeform 108"/>
            <p:cNvSpPr>
              <a:spLocks/>
            </p:cNvSpPr>
            <p:nvPr/>
          </p:nvSpPr>
          <p:spPr bwMode="auto">
            <a:xfrm>
              <a:off x="4173" y="2468"/>
              <a:ext cx="31" cy="14"/>
            </a:xfrm>
            <a:custGeom>
              <a:avLst/>
              <a:gdLst/>
              <a:ahLst/>
              <a:cxnLst>
                <a:cxn ang="0">
                  <a:pos x="31" y="12"/>
                </a:cxn>
                <a:cxn ang="0">
                  <a:pos x="26" y="8"/>
                </a:cxn>
                <a:cxn ang="0">
                  <a:pos x="22" y="8"/>
                </a:cxn>
                <a:cxn ang="0">
                  <a:pos x="18" y="6"/>
                </a:cxn>
                <a:cxn ang="0">
                  <a:pos x="16" y="4"/>
                </a:cxn>
                <a:cxn ang="0">
                  <a:pos x="12" y="4"/>
                </a:cxn>
                <a:cxn ang="0">
                  <a:pos x="8" y="2"/>
                </a:cxn>
                <a:cxn ang="0">
                  <a:pos x="6" y="2"/>
                </a:cxn>
                <a:cxn ang="0">
                  <a:pos x="2" y="0"/>
                </a:cxn>
                <a:cxn ang="0">
                  <a:pos x="0" y="4"/>
                </a:cxn>
                <a:cxn ang="0">
                  <a:pos x="4" y="6"/>
                </a:cxn>
                <a:cxn ang="0">
                  <a:pos x="8" y="6"/>
                </a:cxn>
                <a:cxn ang="0">
                  <a:pos x="10" y="8"/>
                </a:cxn>
                <a:cxn ang="0">
                  <a:pos x="14" y="8"/>
                </a:cxn>
                <a:cxn ang="0">
                  <a:pos x="18" y="10"/>
                </a:cxn>
                <a:cxn ang="0">
                  <a:pos x="20" y="10"/>
                </a:cxn>
                <a:cxn ang="0">
                  <a:pos x="24" y="12"/>
                </a:cxn>
                <a:cxn ang="0">
                  <a:pos x="28" y="14"/>
                </a:cxn>
                <a:cxn ang="0">
                  <a:pos x="26" y="12"/>
                </a:cxn>
                <a:cxn ang="0">
                  <a:pos x="31" y="12"/>
                </a:cxn>
                <a:cxn ang="0">
                  <a:pos x="28" y="10"/>
                </a:cxn>
                <a:cxn ang="0">
                  <a:pos x="31" y="12"/>
                </a:cxn>
              </a:cxnLst>
              <a:rect l="0" t="0" r="r" b="b"/>
              <a:pathLst>
                <a:path w="31" h="14">
                  <a:moveTo>
                    <a:pt x="31" y="12"/>
                  </a:moveTo>
                  <a:lnTo>
                    <a:pt x="26" y="8"/>
                  </a:lnTo>
                  <a:lnTo>
                    <a:pt x="22" y="8"/>
                  </a:lnTo>
                  <a:lnTo>
                    <a:pt x="18" y="6"/>
                  </a:lnTo>
                  <a:lnTo>
                    <a:pt x="16" y="4"/>
                  </a:lnTo>
                  <a:lnTo>
                    <a:pt x="12" y="4"/>
                  </a:lnTo>
                  <a:lnTo>
                    <a:pt x="8" y="2"/>
                  </a:lnTo>
                  <a:lnTo>
                    <a:pt x="6" y="2"/>
                  </a:lnTo>
                  <a:lnTo>
                    <a:pt x="2" y="0"/>
                  </a:lnTo>
                  <a:lnTo>
                    <a:pt x="0" y="4"/>
                  </a:lnTo>
                  <a:lnTo>
                    <a:pt x="4" y="6"/>
                  </a:lnTo>
                  <a:lnTo>
                    <a:pt x="8" y="6"/>
                  </a:lnTo>
                  <a:lnTo>
                    <a:pt x="10" y="8"/>
                  </a:lnTo>
                  <a:lnTo>
                    <a:pt x="14" y="8"/>
                  </a:lnTo>
                  <a:lnTo>
                    <a:pt x="18" y="10"/>
                  </a:lnTo>
                  <a:lnTo>
                    <a:pt x="20" y="10"/>
                  </a:lnTo>
                  <a:lnTo>
                    <a:pt x="24" y="12"/>
                  </a:lnTo>
                  <a:lnTo>
                    <a:pt x="28" y="14"/>
                  </a:lnTo>
                  <a:lnTo>
                    <a:pt x="26" y="12"/>
                  </a:lnTo>
                  <a:lnTo>
                    <a:pt x="31" y="12"/>
                  </a:lnTo>
                  <a:lnTo>
                    <a:pt x="28" y="10"/>
                  </a:lnTo>
                  <a:lnTo>
                    <a:pt x="31" y="12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81" name="Freeform 109"/>
            <p:cNvSpPr>
              <a:spLocks/>
            </p:cNvSpPr>
            <p:nvPr/>
          </p:nvSpPr>
          <p:spPr bwMode="auto">
            <a:xfrm>
              <a:off x="4199" y="2480"/>
              <a:ext cx="5" cy="9"/>
            </a:xfrm>
            <a:custGeom>
              <a:avLst/>
              <a:gdLst/>
              <a:ahLst/>
              <a:cxnLst>
                <a:cxn ang="0">
                  <a:pos x="2" y="9"/>
                </a:cxn>
                <a:cxn ang="0">
                  <a:pos x="2" y="7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7"/>
                </a:cxn>
                <a:cxn ang="0">
                  <a:pos x="2" y="4"/>
                </a:cxn>
                <a:cxn ang="0">
                  <a:pos x="2" y="9"/>
                </a:cxn>
                <a:cxn ang="0">
                  <a:pos x="2" y="7"/>
                </a:cxn>
                <a:cxn ang="0">
                  <a:pos x="2" y="9"/>
                </a:cxn>
              </a:cxnLst>
              <a:rect l="0" t="0" r="r" b="b"/>
              <a:pathLst>
                <a:path w="5" h="9">
                  <a:moveTo>
                    <a:pt x="2" y="9"/>
                  </a:moveTo>
                  <a:lnTo>
                    <a:pt x="2" y="7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2" y="4"/>
                  </a:lnTo>
                  <a:lnTo>
                    <a:pt x="2" y="9"/>
                  </a:lnTo>
                  <a:lnTo>
                    <a:pt x="2" y="7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82" name="Freeform 110"/>
            <p:cNvSpPr>
              <a:spLocks/>
            </p:cNvSpPr>
            <p:nvPr/>
          </p:nvSpPr>
          <p:spPr bwMode="auto">
            <a:xfrm>
              <a:off x="3991" y="2470"/>
              <a:ext cx="210" cy="19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3" y="4"/>
                </a:cxn>
                <a:cxn ang="0">
                  <a:pos x="25" y="4"/>
                </a:cxn>
                <a:cxn ang="0">
                  <a:pos x="37" y="6"/>
                </a:cxn>
                <a:cxn ang="0">
                  <a:pos x="62" y="6"/>
                </a:cxn>
                <a:cxn ang="0">
                  <a:pos x="76" y="8"/>
                </a:cxn>
                <a:cxn ang="0">
                  <a:pos x="86" y="8"/>
                </a:cxn>
                <a:cxn ang="0">
                  <a:pos x="98" y="10"/>
                </a:cxn>
                <a:cxn ang="0">
                  <a:pos x="110" y="10"/>
                </a:cxn>
                <a:cxn ang="0">
                  <a:pos x="123" y="12"/>
                </a:cxn>
                <a:cxn ang="0">
                  <a:pos x="135" y="12"/>
                </a:cxn>
                <a:cxn ang="0">
                  <a:pos x="147" y="14"/>
                </a:cxn>
                <a:cxn ang="0">
                  <a:pos x="162" y="14"/>
                </a:cxn>
                <a:cxn ang="0">
                  <a:pos x="172" y="17"/>
                </a:cxn>
                <a:cxn ang="0">
                  <a:pos x="186" y="17"/>
                </a:cxn>
                <a:cxn ang="0">
                  <a:pos x="198" y="19"/>
                </a:cxn>
                <a:cxn ang="0">
                  <a:pos x="210" y="19"/>
                </a:cxn>
                <a:cxn ang="0">
                  <a:pos x="210" y="14"/>
                </a:cxn>
                <a:cxn ang="0">
                  <a:pos x="198" y="12"/>
                </a:cxn>
                <a:cxn ang="0">
                  <a:pos x="172" y="12"/>
                </a:cxn>
                <a:cxn ang="0">
                  <a:pos x="162" y="10"/>
                </a:cxn>
                <a:cxn ang="0">
                  <a:pos x="147" y="10"/>
                </a:cxn>
                <a:cxn ang="0">
                  <a:pos x="135" y="8"/>
                </a:cxn>
                <a:cxn ang="0">
                  <a:pos x="123" y="8"/>
                </a:cxn>
                <a:cxn ang="0">
                  <a:pos x="110" y="6"/>
                </a:cxn>
                <a:cxn ang="0">
                  <a:pos x="86" y="6"/>
                </a:cxn>
                <a:cxn ang="0">
                  <a:pos x="76" y="4"/>
                </a:cxn>
                <a:cxn ang="0">
                  <a:pos x="62" y="4"/>
                </a:cxn>
                <a:cxn ang="0">
                  <a:pos x="49" y="2"/>
                </a:cxn>
                <a:cxn ang="0">
                  <a:pos x="37" y="2"/>
                </a:cxn>
                <a:cxn ang="0">
                  <a:pos x="25" y="0"/>
                </a:cxn>
                <a:cxn ang="0">
                  <a:pos x="13" y="0"/>
                </a:cxn>
                <a:cxn ang="0">
                  <a:pos x="15" y="4"/>
                </a:cxn>
                <a:cxn ang="0">
                  <a:pos x="13" y="0"/>
                </a:cxn>
                <a:cxn ang="0">
                  <a:pos x="0" y="2"/>
                </a:cxn>
                <a:cxn ang="0">
                  <a:pos x="13" y="4"/>
                </a:cxn>
                <a:cxn ang="0">
                  <a:pos x="13" y="0"/>
                </a:cxn>
              </a:cxnLst>
              <a:rect l="0" t="0" r="r" b="b"/>
              <a:pathLst>
                <a:path w="210" h="19">
                  <a:moveTo>
                    <a:pt x="13" y="0"/>
                  </a:moveTo>
                  <a:lnTo>
                    <a:pt x="13" y="4"/>
                  </a:lnTo>
                  <a:lnTo>
                    <a:pt x="25" y="4"/>
                  </a:lnTo>
                  <a:lnTo>
                    <a:pt x="37" y="6"/>
                  </a:lnTo>
                  <a:lnTo>
                    <a:pt x="62" y="6"/>
                  </a:lnTo>
                  <a:lnTo>
                    <a:pt x="76" y="8"/>
                  </a:lnTo>
                  <a:lnTo>
                    <a:pt x="86" y="8"/>
                  </a:lnTo>
                  <a:lnTo>
                    <a:pt x="98" y="10"/>
                  </a:lnTo>
                  <a:lnTo>
                    <a:pt x="110" y="10"/>
                  </a:lnTo>
                  <a:lnTo>
                    <a:pt x="123" y="12"/>
                  </a:lnTo>
                  <a:lnTo>
                    <a:pt x="135" y="12"/>
                  </a:lnTo>
                  <a:lnTo>
                    <a:pt x="147" y="14"/>
                  </a:lnTo>
                  <a:lnTo>
                    <a:pt x="162" y="14"/>
                  </a:lnTo>
                  <a:lnTo>
                    <a:pt x="172" y="17"/>
                  </a:lnTo>
                  <a:lnTo>
                    <a:pt x="186" y="17"/>
                  </a:lnTo>
                  <a:lnTo>
                    <a:pt x="198" y="19"/>
                  </a:lnTo>
                  <a:lnTo>
                    <a:pt x="210" y="19"/>
                  </a:lnTo>
                  <a:lnTo>
                    <a:pt x="210" y="14"/>
                  </a:lnTo>
                  <a:lnTo>
                    <a:pt x="198" y="12"/>
                  </a:lnTo>
                  <a:lnTo>
                    <a:pt x="172" y="12"/>
                  </a:lnTo>
                  <a:lnTo>
                    <a:pt x="162" y="10"/>
                  </a:lnTo>
                  <a:lnTo>
                    <a:pt x="147" y="10"/>
                  </a:lnTo>
                  <a:lnTo>
                    <a:pt x="135" y="8"/>
                  </a:lnTo>
                  <a:lnTo>
                    <a:pt x="123" y="8"/>
                  </a:lnTo>
                  <a:lnTo>
                    <a:pt x="110" y="6"/>
                  </a:lnTo>
                  <a:lnTo>
                    <a:pt x="86" y="6"/>
                  </a:lnTo>
                  <a:lnTo>
                    <a:pt x="76" y="4"/>
                  </a:lnTo>
                  <a:lnTo>
                    <a:pt x="62" y="4"/>
                  </a:lnTo>
                  <a:lnTo>
                    <a:pt x="49" y="2"/>
                  </a:lnTo>
                  <a:lnTo>
                    <a:pt x="37" y="2"/>
                  </a:lnTo>
                  <a:lnTo>
                    <a:pt x="25" y="0"/>
                  </a:lnTo>
                  <a:lnTo>
                    <a:pt x="13" y="0"/>
                  </a:lnTo>
                  <a:lnTo>
                    <a:pt x="15" y="4"/>
                  </a:lnTo>
                  <a:lnTo>
                    <a:pt x="13" y="0"/>
                  </a:lnTo>
                  <a:lnTo>
                    <a:pt x="0" y="2"/>
                  </a:lnTo>
                  <a:lnTo>
                    <a:pt x="13" y="4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83" name="Freeform 111"/>
            <p:cNvSpPr>
              <a:spLocks/>
            </p:cNvSpPr>
            <p:nvPr/>
          </p:nvSpPr>
          <p:spPr bwMode="auto">
            <a:xfrm>
              <a:off x="4004" y="2466"/>
              <a:ext cx="8" cy="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0" y="4"/>
                </a:cxn>
                <a:cxn ang="0">
                  <a:pos x="2" y="8"/>
                </a:cxn>
                <a:cxn ang="0">
                  <a:pos x="6" y="4"/>
                </a:cxn>
                <a:cxn ang="0">
                  <a:pos x="6" y="0"/>
                </a:cxn>
                <a:cxn ang="0">
                  <a:pos x="8" y="0"/>
                </a:cxn>
                <a:cxn ang="0">
                  <a:pos x="6" y="0"/>
                </a:cxn>
                <a:cxn ang="0">
                  <a:pos x="8" y="0"/>
                </a:cxn>
                <a:cxn ang="0">
                  <a:pos x="4" y="0"/>
                </a:cxn>
              </a:cxnLst>
              <a:rect l="0" t="0" r="r" b="b"/>
              <a:pathLst>
                <a:path w="8" h="8">
                  <a:moveTo>
                    <a:pt x="4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8"/>
                  </a:lnTo>
                  <a:lnTo>
                    <a:pt x="6" y="4"/>
                  </a:lnTo>
                  <a:lnTo>
                    <a:pt x="6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84" name="Freeform 112"/>
            <p:cNvSpPr>
              <a:spLocks/>
            </p:cNvSpPr>
            <p:nvPr/>
          </p:nvSpPr>
          <p:spPr bwMode="auto">
            <a:xfrm>
              <a:off x="4006" y="2421"/>
              <a:ext cx="6" cy="45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23"/>
                </a:cxn>
                <a:cxn ang="0">
                  <a:pos x="0" y="33"/>
                </a:cxn>
                <a:cxn ang="0">
                  <a:pos x="2" y="45"/>
                </a:cxn>
                <a:cxn ang="0">
                  <a:pos x="6" y="45"/>
                </a:cxn>
                <a:cxn ang="0">
                  <a:pos x="6" y="2"/>
                </a:cxn>
                <a:cxn ang="0">
                  <a:pos x="4" y="0"/>
                </a:cxn>
                <a:cxn ang="0">
                  <a:pos x="6" y="2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2" y="2"/>
                </a:cxn>
              </a:cxnLst>
              <a:rect l="0" t="0" r="r" b="b"/>
              <a:pathLst>
                <a:path w="6" h="45">
                  <a:moveTo>
                    <a:pt x="2" y="2"/>
                  </a:moveTo>
                  <a:lnTo>
                    <a:pt x="2" y="23"/>
                  </a:lnTo>
                  <a:lnTo>
                    <a:pt x="0" y="33"/>
                  </a:lnTo>
                  <a:lnTo>
                    <a:pt x="2" y="45"/>
                  </a:lnTo>
                  <a:lnTo>
                    <a:pt x="6" y="45"/>
                  </a:lnTo>
                  <a:lnTo>
                    <a:pt x="6" y="2"/>
                  </a:lnTo>
                  <a:lnTo>
                    <a:pt x="4" y="0"/>
                  </a:lnTo>
                  <a:lnTo>
                    <a:pt x="6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85" name="Freeform 113"/>
            <p:cNvSpPr>
              <a:spLocks/>
            </p:cNvSpPr>
            <p:nvPr/>
          </p:nvSpPr>
          <p:spPr bwMode="auto">
            <a:xfrm>
              <a:off x="3981" y="2415"/>
              <a:ext cx="29" cy="8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4" y="4"/>
                </a:cxn>
                <a:cxn ang="0">
                  <a:pos x="8" y="6"/>
                </a:cxn>
                <a:cxn ang="0">
                  <a:pos x="21" y="6"/>
                </a:cxn>
                <a:cxn ang="0">
                  <a:pos x="25" y="8"/>
                </a:cxn>
                <a:cxn ang="0">
                  <a:pos x="27" y="8"/>
                </a:cxn>
                <a:cxn ang="0">
                  <a:pos x="29" y="6"/>
                </a:cxn>
                <a:cxn ang="0">
                  <a:pos x="25" y="4"/>
                </a:cxn>
                <a:cxn ang="0">
                  <a:pos x="23" y="2"/>
                </a:cxn>
                <a:cxn ang="0">
                  <a:pos x="14" y="2"/>
                </a:cxn>
                <a:cxn ang="0">
                  <a:pos x="12" y="0"/>
                </a:cxn>
                <a:cxn ang="0">
                  <a:pos x="8" y="2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2" y="4"/>
                </a:cxn>
              </a:cxnLst>
              <a:rect l="0" t="0" r="r" b="b"/>
              <a:pathLst>
                <a:path w="29" h="8">
                  <a:moveTo>
                    <a:pt x="2" y="4"/>
                  </a:moveTo>
                  <a:lnTo>
                    <a:pt x="4" y="4"/>
                  </a:lnTo>
                  <a:lnTo>
                    <a:pt x="8" y="6"/>
                  </a:lnTo>
                  <a:lnTo>
                    <a:pt x="21" y="6"/>
                  </a:lnTo>
                  <a:lnTo>
                    <a:pt x="25" y="8"/>
                  </a:lnTo>
                  <a:lnTo>
                    <a:pt x="27" y="8"/>
                  </a:lnTo>
                  <a:lnTo>
                    <a:pt x="29" y="6"/>
                  </a:lnTo>
                  <a:lnTo>
                    <a:pt x="25" y="4"/>
                  </a:lnTo>
                  <a:lnTo>
                    <a:pt x="23" y="2"/>
                  </a:lnTo>
                  <a:lnTo>
                    <a:pt x="14" y="2"/>
                  </a:lnTo>
                  <a:lnTo>
                    <a:pt x="12" y="0"/>
                  </a:lnTo>
                  <a:lnTo>
                    <a:pt x="8" y="2"/>
                  </a:lnTo>
                  <a:lnTo>
                    <a:pt x="6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86" name="Freeform 114"/>
            <p:cNvSpPr>
              <a:spLocks/>
            </p:cNvSpPr>
            <p:nvPr/>
          </p:nvSpPr>
          <p:spPr bwMode="auto">
            <a:xfrm>
              <a:off x="3971" y="2415"/>
              <a:ext cx="12" cy="45"/>
            </a:xfrm>
            <a:custGeom>
              <a:avLst/>
              <a:gdLst/>
              <a:ahLst/>
              <a:cxnLst>
                <a:cxn ang="0">
                  <a:pos x="6" y="45"/>
                </a:cxn>
                <a:cxn ang="0">
                  <a:pos x="6" y="33"/>
                </a:cxn>
                <a:cxn ang="0">
                  <a:pos x="4" y="27"/>
                </a:cxn>
                <a:cxn ang="0">
                  <a:pos x="4" y="10"/>
                </a:cxn>
                <a:cxn ang="0">
                  <a:pos x="6" y="6"/>
                </a:cxn>
                <a:cxn ang="0">
                  <a:pos x="12" y="4"/>
                </a:cxn>
                <a:cxn ang="0">
                  <a:pos x="10" y="0"/>
                </a:cxn>
                <a:cxn ang="0">
                  <a:pos x="4" y="4"/>
                </a:cxn>
                <a:cxn ang="0">
                  <a:pos x="0" y="8"/>
                </a:cxn>
                <a:cxn ang="0">
                  <a:pos x="0" y="29"/>
                </a:cxn>
                <a:cxn ang="0">
                  <a:pos x="2" y="33"/>
                </a:cxn>
                <a:cxn ang="0">
                  <a:pos x="2" y="45"/>
                </a:cxn>
                <a:cxn ang="0">
                  <a:pos x="6" y="45"/>
                </a:cxn>
              </a:cxnLst>
              <a:rect l="0" t="0" r="r" b="b"/>
              <a:pathLst>
                <a:path w="12" h="45">
                  <a:moveTo>
                    <a:pt x="6" y="45"/>
                  </a:moveTo>
                  <a:lnTo>
                    <a:pt x="6" y="33"/>
                  </a:lnTo>
                  <a:lnTo>
                    <a:pt x="4" y="27"/>
                  </a:lnTo>
                  <a:lnTo>
                    <a:pt x="4" y="10"/>
                  </a:lnTo>
                  <a:lnTo>
                    <a:pt x="6" y="6"/>
                  </a:lnTo>
                  <a:lnTo>
                    <a:pt x="12" y="4"/>
                  </a:lnTo>
                  <a:lnTo>
                    <a:pt x="10" y="0"/>
                  </a:lnTo>
                  <a:lnTo>
                    <a:pt x="4" y="4"/>
                  </a:lnTo>
                  <a:lnTo>
                    <a:pt x="0" y="8"/>
                  </a:lnTo>
                  <a:lnTo>
                    <a:pt x="0" y="29"/>
                  </a:lnTo>
                  <a:lnTo>
                    <a:pt x="2" y="33"/>
                  </a:lnTo>
                  <a:lnTo>
                    <a:pt x="2" y="45"/>
                  </a:lnTo>
                  <a:lnTo>
                    <a:pt x="6" y="45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87" name="Freeform 115"/>
            <p:cNvSpPr>
              <a:spLocks/>
            </p:cNvSpPr>
            <p:nvPr/>
          </p:nvSpPr>
          <p:spPr bwMode="auto">
            <a:xfrm>
              <a:off x="3973" y="2460"/>
              <a:ext cx="6" cy="12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6" y="10"/>
                </a:cxn>
                <a:cxn ang="0">
                  <a:pos x="6" y="4"/>
                </a:cxn>
                <a:cxn ang="0">
                  <a:pos x="4" y="2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2" y="6"/>
                </a:cxn>
                <a:cxn ang="0">
                  <a:pos x="2" y="8"/>
                </a:cxn>
                <a:cxn ang="0">
                  <a:pos x="4" y="6"/>
                </a:cxn>
                <a:cxn ang="0">
                  <a:pos x="4" y="10"/>
                </a:cxn>
                <a:cxn ang="0">
                  <a:pos x="6" y="12"/>
                </a:cxn>
                <a:cxn ang="0">
                  <a:pos x="6" y="10"/>
                </a:cxn>
                <a:cxn ang="0">
                  <a:pos x="4" y="10"/>
                </a:cxn>
              </a:cxnLst>
              <a:rect l="0" t="0" r="r" b="b"/>
              <a:pathLst>
                <a:path w="6" h="12">
                  <a:moveTo>
                    <a:pt x="4" y="10"/>
                  </a:moveTo>
                  <a:lnTo>
                    <a:pt x="6" y="10"/>
                  </a:lnTo>
                  <a:lnTo>
                    <a:pt x="6" y="4"/>
                  </a:lnTo>
                  <a:lnTo>
                    <a:pt x="4" y="2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2" y="6"/>
                  </a:lnTo>
                  <a:lnTo>
                    <a:pt x="2" y="8"/>
                  </a:lnTo>
                  <a:lnTo>
                    <a:pt x="4" y="6"/>
                  </a:lnTo>
                  <a:lnTo>
                    <a:pt x="4" y="10"/>
                  </a:lnTo>
                  <a:lnTo>
                    <a:pt x="6" y="12"/>
                  </a:lnTo>
                  <a:lnTo>
                    <a:pt x="6" y="10"/>
                  </a:lnTo>
                  <a:lnTo>
                    <a:pt x="4" y="1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88" name="Freeform 116"/>
            <p:cNvSpPr>
              <a:spLocks/>
            </p:cNvSpPr>
            <p:nvPr/>
          </p:nvSpPr>
          <p:spPr bwMode="auto">
            <a:xfrm>
              <a:off x="3789" y="2458"/>
              <a:ext cx="188" cy="16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13" y="12"/>
                </a:cxn>
                <a:cxn ang="0">
                  <a:pos x="23" y="8"/>
                </a:cxn>
                <a:cxn ang="0">
                  <a:pos x="35" y="8"/>
                </a:cxn>
                <a:cxn ang="0">
                  <a:pos x="45" y="6"/>
                </a:cxn>
                <a:cxn ang="0">
                  <a:pos x="57" y="4"/>
                </a:cxn>
                <a:cxn ang="0">
                  <a:pos x="70" y="4"/>
                </a:cxn>
                <a:cxn ang="0">
                  <a:pos x="82" y="6"/>
                </a:cxn>
                <a:cxn ang="0">
                  <a:pos x="106" y="6"/>
                </a:cxn>
                <a:cxn ang="0">
                  <a:pos x="119" y="8"/>
                </a:cxn>
                <a:cxn ang="0">
                  <a:pos x="131" y="8"/>
                </a:cxn>
                <a:cxn ang="0">
                  <a:pos x="141" y="10"/>
                </a:cxn>
                <a:cxn ang="0">
                  <a:pos x="153" y="10"/>
                </a:cxn>
                <a:cxn ang="0">
                  <a:pos x="166" y="12"/>
                </a:cxn>
                <a:cxn ang="0">
                  <a:pos x="188" y="12"/>
                </a:cxn>
                <a:cxn ang="0">
                  <a:pos x="188" y="8"/>
                </a:cxn>
                <a:cxn ang="0">
                  <a:pos x="166" y="8"/>
                </a:cxn>
                <a:cxn ang="0">
                  <a:pos x="153" y="6"/>
                </a:cxn>
                <a:cxn ang="0">
                  <a:pos x="141" y="6"/>
                </a:cxn>
                <a:cxn ang="0">
                  <a:pos x="131" y="4"/>
                </a:cxn>
                <a:cxn ang="0">
                  <a:pos x="119" y="2"/>
                </a:cxn>
                <a:cxn ang="0">
                  <a:pos x="106" y="2"/>
                </a:cxn>
                <a:cxn ang="0">
                  <a:pos x="94" y="0"/>
                </a:cxn>
                <a:cxn ang="0">
                  <a:pos x="57" y="0"/>
                </a:cxn>
                <a:cxn ang="0">
                  <a:pos x="45" y="2"/>
                </a:cxn>
                <a:cxn ang="0">
                  <a:pos x="33" y="2"/>
                </a:cxn>
                <a:cxn ang="0">
                  <a:pos x="23" y="6"/>
                </a:cxn>
                <a:cxn ang="0">
                  <a:pos x="11" y="8"/>
                </a:cxn>
                <a:cxn ang="0">
                  <a:pos x="0" y="12"/>
                </a:cxn>
                <a:cxn ang="0">
                  <a:pos x="0" y="16"/>
                </a:cxn>
              </a:cxnLst>
              <a:rect l="0" t="0" r="r" b="b"/>
              <a:pathLst>
                <a:path w="188" h="16">
                  <a:moveTo>
                    <a:pt x="0" y="16"/>
                  </a:moveTo>
                  <a:lnTo>
                    <a:pt x="13" y="12"/>
                  </a:lnTo>
                  <a:lnTo>
                    <a:pt x="23" y="8"/>
                  </a:lnTo>
                  <a:lnTo>
                    <a:pt x="35" y="8"/>
                  </a:lnTo>
                  <a:lnTo>
                    <a:pt x="45" y="6"/>
                  </a:lnTo>
                  <a:lnTo>
                    <a:pt x="57" y="4"/>
                  </a:lnTo>
                  <a:lnTo>
                    <a:pt x="70" y="4"/>
                  </a:lnTo>
                  <a:lnTo>
                    <a:pt x="82" y="6"/>
                  </a:lnTo>
                  <a:lnTo>
                    <a:pt x="106" y="6"/>
                  </a:lnTo>
                  <a:lnTo>
                    <a:pt x="119" y="8"/>
                  </a:lnTo>
                  <a:lnTo>
                    <a:pt x="131" y="8"/>
                  </a:lnTo>
                  <a:lnTo>
                    <a:pt x="141" y="10"/>
                  </a:lnTo>
                  <a:lnTo>
                    <a:pt x="153" y="10"/>
                  </a:lnTo>
                  <a:lnTo>
                    <a:pt x="166" y="12"/>
                  </a:lnTo>
                  <a:lnTo>
                    <a:pt x="188" y="12"/>
                  </a:lnTo>
                  <a:lnTo>
                    <a:pt x="188" y="8"/>
                  </a:lnTo>
                  <a:lnTo>
                    <a:pt x="166" y="8"/>
                  </a:lnTo>
                  <a:lnTo>
                    <a:pt x="153" y="6"/>
                  </a:lnTo>
                  <a:lnTo>
                    <a:pt x="141" y="6"/>
                  </a:lnTo>
                  <a:lnTo>
                    <a:pt x="131" y="4"/>
                  </a:lnTo>
                  <a:lnTo>
                    <a:pt x="119" y="2"/>
                  </a:lnTo>
                  <a:lnTo>
                    <a:pt x="106" y="2"/>
                  </a:lnTo>
                  <a:lnTo>
                    <a:pt x="94" y="0"/>
                  </a:lnTo>
                  <a:lnTo>
                    <a:pt x="57" y="0"/>
                  </a:lnTo>
                  <a:lnTo>
                    <a:pt x="45" y="2"/>
                  </a:lnTo>
                  <a:lnTo>
                    <a:pt x="33" y="2"/>
                  </a:lnTo>
                  <a:lnTo>
                    <a:pt x="23" y="6"/>
                  </a:lnTo>
                  <a:lnTo>
                    <a:pt x="11" y="8"/>
                  </a:lnTo>
                  <a:lnTo>
                    <a:pt x="0" y="12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89" name="Freeform 117"/>
            <p:cNvSpPr>
              <a:spLocks/>
            </p:cNvSpPr>
            <p:nvPr/>
          </p:nvSpPr>
          <p:spPr bwMode="auto">
            <a:xfrm>
              <a:off x="3708" y="2470"/>
              <a:ext cx="81" cy="31"/>
            </a:xfrm>
            <a:custGeom>
              <a:avLst/>
              <a:gdLst/>
              <a:ahLst/>
              <a:cxnLst>
                <a:cxn ang="0">
                  <a:pos x="0" y="31"/>
                </a:cxn>
                <a:cxn ang="0">
                  <a:pos x="18" y="31"/>
                </a:cxn>
                <a:cxn ang="0">
                  <a:pos x="22" y="29"/>
                </a:cxn>
                <a:cxn ang="0">
                  <a:pos x="28" y="29"/>
                </a:cxn>
                <a:cxn ang="0">
                  <a:pos x="32" y="25"/>
                </a:cxn>
                <a:cxn ang="0">
                  <a:pos x="38" y="23"/>
                </a:cxn>
                <a:cxn ang="0">
                  <a:pos x="43" y="21"/>
                </a:cxn>
                <a:cxn ang="0">
                  <a:pos x="47" y="19"/>
                </a:cxn>
                <a:cxn ang="0">
                  <a:pos x="53" y="14"/>
                </a:cxn>
                <a:cxn ang="0">
                  <a:pos x="57" y="12"/>
                </a:cxn>
                <a:cxn ang="0">
                  <a:pos x="61" y="8"/>
                </a:cxn>
                <a:cxn ang="0">
                  <a:pos x="67" y="6"/>
                </a:cxn>
                <a:cxn ang="0">
                  <a:pos x="71" y="6"/>
                </a:cxn>
                <a:cxn ang="0">
                  <a:pos x="77" y="4"/>
                </a:cxn>
                <a:cxn ang="0">
                  <a:pos x="81" y="4"/>
                </a:cxn>
                <a:cxn ang="0">
                  <a:pos x="81" y="0"/>
                </a:cxn>
                <a:cxn ang="0">
                  <a:pos x="75" y="0"/>
                </a:cxn>
                <a:cxn ang="0">
                  <a:pos x="69" y="2"/>
                </a:cxn>
                <a:cxn ang="0">
                  <a:pos x="65" y="4"/>
                </a:cxn>
                <a:cxn ang="0">
                  <a:pos x="59" y="6"/>
                </a:cxn>
                <a:cxn ang="0">
                  <a:pos x="55" y="8"/>
                </a:cxn>
                <a:cxn ang="0">
                  <a:pos x="51" y="10"/>
                </a:cxn>
                <a:cxn ang="0">
                  <a:pos x="45" y="14"/>
                </a:cxn>
                <a:cxn ang="0">
                  <a:pos x="41" y="17"/>
                </a:cxn>
                <a:cxn ang="0">
                  <a:pos x="36" y="19"/>
                </a:cxn>
                <a:cxn ang="0">
                  <a:pos x="32" y="21"/>
                </a:cxn>
                <a:cxn ang="0">
                  <a:pos x="26" y="25"/>
                </a:cxn>
                <a:cxn ang="0">
                  <a:pos x="22" y="25"/>
                </a:cxn>
                <a:cxn ang="0">
                  <a:pos x="16" y="27"/>
                </a:cxn>
                <a:cxn ang="0">
                  <a:pos x="0" y="27"/>
                </a:cxn>
                <a:cxn ang="0">
                  <a:pos x="0" y="31"/>
                </a:cxn>
              </a:cxnLst>
              <a:rect l="0" t="0" r="r" b="b"/>
              <a:pathLst>
                <a:path w="81" h="31">
                  <a:moveTo>
                    <a:pt x="0" y="31"/>
                  </a:moveTo>
                  <a:lnTo>
                    <a:pt x="18" y="31"/>
                  </a:lnTo>
                  <a:lnTo>
                    <a:pt x="22" y="29"/>
                  </a:lnTo>
                  <a:lnTo>
                    <a:pt x="28" y="29"/>
                  </a:lnTo>
                  <a:lnTo>
                    <a:pt x="32" y="25"/>
                  </a:lnTo>
                  <a:lnTo>
                    <a:pt x="38" y="23"/>
                  </a:lnTo>
                  <a:lnTo>
                    <a:pt x="43" y="21"/>
                  </a:lnTo>
                  <a:lnTo>
                    <a:pt x="47" y="19"/>
                  </a:lnTo>
                  <a:lnTo>
                    <a:pt x="53" y="14"/>
                  </a:lnTo>
                  <a:lnTo>
                    <a:pt x="57" y="12"/>
                  </a:lnTo>
                  <a:lnTo>
                    <a:pt x="61" y="8"/>
                  </a:lnTo>
                  <a:lnTo>
                    <a:pt x="67" y="6"/>
                  </a:lnTo>
                  <a:lnTo>
                    <a:pt x="71" y="6"/>
                  </a:lnTo>
                  <a:lnTo>
                    <a:pt x="77" y="4"/>
                  </a:lnTo>
                  <a:lnTo>
                    <a:pt x="81" y="4"/>
                  </a:lnTo>
                  <a:lnTo>
                    <a:pt x="81" y="0"/>
                  </a:lnTo>
                  <a:lnTo>
                    <a:pt x="75" y="0"/>
                  </a:lnTo>
                  <a:lnTo>
                    <a:pt x="69" y="2"/>
                  </a:lnTo>
                  <a:lnTo>
                    <a:pt x="65" y="4"/>
                  </a:lnTo>
                  <a:lnTo>
                    <a:pt x="59" y="6"/>
                  </a:lnTo>
                  <a:lnTo>
                    <a:pt x="55" y="8"/>
                  </a:lnTo>
                  <a:lnTo>
                    <a:pt x="51" y="10"/>
                  </a:lnTo>
                  <a:lnTo>
                    <a:pt x="45" y="14"/>
                  </a:lnTo>
                  <a:lnTo>
                    <a:pt x="41" y="17"/>
                  </a:lnTo>
                  <a:lnTo>
                    <a:pt x="36" y="19"/>
                  </a:lnTo>
                  <a:lnTo>
                    <a:pt x="32" y="21"/>
                  </a:lnTo>
                  <a:lnTo>
                    <a:pt x="26" y="25"/>
                  </a:lnTo>
                  <a:lnTo>
                    <a:pt x="22" y="25"/>
                  </a:lnTo>
                  <a:lnTo>
                    <a:pt x="16" y="27"/>
                  </a:lnTo>
                  <a:lnTo>
                    <a:pt x="0" y="27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90" name="Freeform 118"/>
            <p:cNvSpPr>
              <a:spLocks/>
            </p:cNvSpPr>
            <p:nvPr/>
          </p:nvSpPr>
          <p:spPr bwMode="auto">
            <a:xfrm>
              <a:off x="3700" y="2497"/>
              <a:ext cx="8" cy="4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6" y="4"/>
                </a:cxn>
                <a:cxn ang="0">
                  <a:pos x="8" y="4"/>
                </a:cxn>
                <a:cxn ang="0">
                  <a:pos x="8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0"/>
                </a:cxn>
              </a:cxnLst>
              <a:rect l="0" t="0" r="r" b="b"/>
              <a:pathLst>
                <a:path w="8" h="4">
                  <a:moveTo>
                    <a:pt x="2" y="0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6" y="4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91" name="Freeform 119"/>
            <p:cNvSpPr>
              <a:spLocks/>
            </p:cNvSpPr>
            <p:nvPr/>
          </p:nvSpPr>
          <p:spPr bwMode="auto">
            <a:xfrm>
              <a:off x="3702" y="2474"/>
              <a:ext cx="51" cy="25"/>
            </a:xfrm>
            <a:custGeom>
              <a:avLst/>
              <a:gdLst/>
              <a:ahLst/>
              <a:cxnLst>
                <a:cxn ang="0">
                  <a:pos x="40" y="4"/>
                </a:cxn>
                <a:cxn ang="0">
                  <a:pos x="40" y="0"/>
                </a:cxn>
                <a:cxn ang="0">
                  <a:pos x="34" y="2"/>
                </a:cxn>
                <a:cxn ang="0">
                  <a:pos x="28" y="4"/>
                </a:cxn>
                <a:cxn ang="0">
                  <a:pos x="24" y="6"/>
                </a:cxn>
                <a:cxn ang="0">
                  <a:pos x="18" y="8"/>
                </a:cxn>
                <a:cxn ang="0">
                  <a:pos x="14" y="10"/>
                </a:cxn>
                <a:cxn ang="0">
                  <a:pos x="8" y="15"/>
                </a:cxn>
                <a:cxn ang="0">
                  <a:pos x="4" y="17"/>
                </a:cxn>
                <a:cxn ang="0">
                  <a:pos x="0" y="23"/>
                </a:cxn>
                <a:cxn ang="0">
                  <a:pos x="2" y="25"/>
                </a:cxn>
                <a:cxn ang="0">
                  <a:pos x="10" y="17"/>
                </a:cxn>
                <a:cxn ang="0">
                  <a:pos x="16" y="15"/>
                </a:cxn>
                <a:cxn ang="0">
                  <a:pos x="20" y="13"/>
                </a:cxn>
                <a:cxn ang="0">
                  <a:pos x="26" y="10"/>
                </a:cxn>
                <a:cxn ang="0">
                  <a:pos x="30" y="8"/>
                </a:cxn>
                <a:cxn ang="0">
                  <a:pos x="36" y="6"/>
                </a:cxn>
                <a:cxn ang="0">
                  <a:pos x="40" y="4"/>
                </a:cxn>
                <a:cxn ang="0">
                  <a:pos x="40" y="0"/>
                </a:cxn>
                <a:cxn ang="0">
                  <a:pos x="40" y="4"/>
                </a:cxn>
                <a:cxn ang="0">
                  <a:pos x="51" y="2"/>
                </a:cxn>
                <a:cxn ang="0">
                  <a:pos x="40" y="0"/>
                </a:cxn>
                <a:cxn ang="0">
                  <a:pos x="40" y="4"/>
                </a:cxn>
              </a:cxnLst>
              <a:rect l="0" t="0" r="r" b="b"/>
              <a:pathLst>
                <a:path w="51" h="25">
                  <a:moveTo>
                    <a:pt x="40" y="4"/>
                  </a:moveTo>
                  <a:lnTo>
                    <a:pt x="40" y="0"/>
                  </a:lnTo>
                  <a:lnTo>
                    <a:pt x="34" y="2"/>
                  </a:lnTo>
                  <a:lnTo>
                    <a:pt x="28" y="4"/>
                  </a:lnTo>
                  <a:lnTo>
                    <a:pt x="24" y="6"/>
                  </a:lnTo>
                  <a:lnTo>
                    <a:pt x="18" y="8"/>
                  </a:lnTo>
                  <a:lnTo>
                    <a:pt x="14" y="10"/>
                  </a:lnTo>
                  <a:lnTo>
                    <a:pt x="8" y="15"/>
                  </a:lnTo>
                  <a:lnTo>
                    <a:pt x="4" y="17"/>
                  </a:lnTo>
                  <a:lnTo>
                    <a:pt x="0" y="23"/>
                  </a:lnTo>
                  <a:lnTo>
                    <a:pt x="2" y="25"/>
                  </a:lnTo>
                  <a:lnTo>
                    <a:pt x="10" y="17"/>
                  </a:lnTo>
                  <a:lnTo>
                    <a:pt x="16" y="15"/>
                  </a:lnTo>
                  <a:lnTo>
                    <a:pt x="20" y="13"/>
                  </a:lnTo>
                  <a:lnTo>
                    <a:pt x="26" y="10"/>
                  </a:lnTo>
                  <a:lnTo>
                    <a:pt x="30" y="8"/>
                  </a:lnTo>
                  <a:lnTo>
                    <a:pt x="36" y="6"/>
                  </a:lnTo>
                  <a:lnTo>
                    <a:pt x="40" y="4"/>
                  </a:lnTo>
                  <a:lnTo>
                    <a:pt x="40" y="0"/>
                  </a:lnTo>
                  <a:lnTo>
                    <a:pt x="40" y="4"/>
                  </a:lnTo>
                  <a:lnTo>
                    <a:pt x="51" y="2"/>
                  </a:lnTo>
                  <a:lnTo>
                    <a:pt x="40" y="0"/>
                  </a:lnTo>
                  <a:lnTo>
                    <a:pt x="40" y="4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92" name="Freeform 120"/>
            <p:cNvSpPr>
              <a:spLocks/>
            </p:cNvSpPr>
            <p:nvPr/>
          </p:nvSpPr>
          <p:spPr bwMode="auto">
            <a:xfrm>
              <a:off x="3681" y="2474"/>
              <a:ext cx="61" cy="29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4" y="27"/>
                </a:cxn>
                <a:cxn ang="0">
                  <a:pos x="8" y="27"/>
                </a:cxn>
                <a:cxn ang="0">
                  <a:pos x="12" y="25"/>
                </a:cxn>
                <a:cxn ang="0">
                  <a:pos x="17" y="23"/>
                </a:cxn>
                <a:cxn ang="0">
                  <a:pos x="21" y="21"/>
                </a:cxn>
                <a:cxn ang="0">
                  <a:pos x="25" y="19"/>
                </a:cxn>
                <a:cxn ang="0">
                  <a:pos x="27" y="17"/>
                </a:cxn>
                <a:cxn ang="0">
                  <a:pos x="31" y="15"/>
                </a:cxn>
                <a:cxn ang="0">
                  <a:pos x="35" y="13"/>
                </a:cxn>
                <a:cxn ang="0">
                  <a:pos x="39" y="10"/>
                </a:cxn>
                <a:cxn ang="0">
                  <a:pos x="43" y="8"/>
                </a:cxn>
                <a:cxn ang="0">
                  <a:pos x="45" y="6"/>
                </a:cxn>
                <a:cxn ang="0">
                  <a:pos x="49" y="4"/>
                </a:cxn>
                <a:cxn ang="0">
                  <a:pos x="61" y="4"/>
                </a:cxn>
                <a:cxn ang="0">
                  <a:pos x="61" y="0"/>
                </a:cxn>
                <a:cxn ang="0">
                  <a:pos x="53" y="0"/>
                </a:cxn>
                <a:cxn ang="0">
                  <a:pos x="49" y="2"/>
                </a:cxn>
                <a:cxn ang="0">
                  <a:pos x="45" y="2"/>
                </a:cxn>
                <a:cxn ang="0">
                  <a:pos x="41" y="4"/>
                </a:cxn>
                <a:cxn ang="0">
                  <a:pos x="37" y="6"/>
                </a:cxn>
                <a:cxn ang="0">
                  <a:pos x="33" y="8"/>
                </a:cxn>
                <a:cxn ang="0">
                  <a:pos x="29" y="10"/>
                </a:cxn>
                <a:cxn ang="0">
                  <a:pos x="27" y="15"/>
                </a:cxn>
                <a:cxn ang="0">
                  <a:pos x="23" y="15"/>
                </a:cxn>
                <a:cxn ang="0">
                  <a:pos x="19" y="17"/>
                </a:cxn>
                <a:cxn ang="0">
                  <a:pos x="14" y="19"/>
                </a:cxn>
                <a:cxn ang="0">
                  <a:pos x="10" y="21"/>
                </a:cxn>
                <a:cxn ang="0">
                  <a:pos x="6" y="23"/>
                </a:cxn>
                <a:cxn ang="0">
                  <a:pos x="4" y="25"/>
                </a:cxn>
                <a:cxn ang="0">
                  <a:pos x="0" y="25"/>
                </a:cxn>
                <a:cxn ang="0">
                  <a:pos x="0" y="29"/>
                </a:cxn>
              </a:cxnLst>
              <a:rect l="0" t="0" r="r" b="b"/>
              <a:pathLst>
                <a:path w="61" h="29">
                  <a:moveTo>
                    <a:pt x="0" y="29"/>
                  </a:moveTo>
                  <a:lnTo>
                    <a:pt x="4" y="27"/>
                  </a:lnTo>
                  <a:lnTo>
                    <a:pt x="8" y="27"/>
                  </a:lnTo>
                  <a:lnTo>
                    <a:pt x="12" y="25"/>
                  </a:lnTo>
                  <a:lnTo>
                    <a:pt x="17" y="23"/>
                  </a:lnTo>
                  <a:lnTo>
                    <a:pt x="21" y="21"/>
                  </a:lnTo>
                  <a:lnTo>
                    <a:pt x="25" y="19"/>
                  </a:lnTo>
                  <a:lnTo>
                    <a:pt x="27" y="17"/>
                  </a:lnTo>
                  <a:lnTo>
                    <a:pt x="31" y="15"/>
                  </a:lnTo>
                  <a:lnTo>
                    <a:pt x="35" y="13"/>
                  </a:lnTo>
                  <a:lnTo>
                    <a:pt x="39" y="10"/>
                  </a:lnTo>
                  <a:lnTo>
                    <a:pt x="43" y="8"/>
                  </a:lnTo>
                  <a:lnTo>
                    <a:pt x="45" y="6"/>
                  </a:lnTo>
                  <a:lnTo>
                    <a:pt x="49" y="4"/>
                  </a:lnTo>
                  <a:lnTo>
                    <a:pt x="61" y="4"/>
                  </a:lnTo>
                  <a:lnTo>
                    <a:pt x="61" y="0"/>
                  </a:lnTo>
                  <a:lnTo>
                    <a:pt x="53" y="0"/>
                  </a:lnTo>
                  <a:lnTo>
                    <a:pt x="49" y="2"/>
                  </a:lnTo>
                  <a:lnTo>
                    <a:pt x="45" y="2"/>
                  </a:lnTo>
                  <a:lnTo>
                    <a:pt x="41" y="4"/>
                  </a:lnTo>
                  <a:lnTo>
                    <a:pt x="37" y="6"/>
                  </a:lnTo>
                  <a:lnTo>
                    <a:pt x="33" y="8"/>
                  </a:lnTo>
                  <a:lnTo>
                    <a:pt x="29" y="10"/>
                  </a:lnTo>
                  <a:lnTo>
                    <a:pt x="27" y="15"/>
                  </a:lnTo>
                  <a:lnTo>
                    <a:pt x="23" y="15"/>
                  </a:lnTo>
                  <a:lnTo>
                    <a:pt x="19" y="17"/>
                  </a:lnTo>
                  <a:lnTo>
                    <a:pt x="14" y="19"/>
                  </a:lnTo>
                  <a:lnTo>
                    <a:pt x="10" y="21"/>
                  </a:lnTo>
                  <a:lnTo>
                    <a:pt x="6" y="23"/>
                  </a:lnTo>
                  <a:lnTo>
                    <a:pt x="4" y="25"/>
                  </a:lnTo>
                  <a:lnTo>
                    <a:pt x="0" y="25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93" name="Freeform 121"/>
            <p:cNvSpPr>
              <a:spLocks/>
            </p:cNvSpPr>
            <p:nvPr/>
          </p:nvSpPr>
          <p:spPr bwMode="auto">
            <a:xfrm>
              <a:off x="3351" y="2499"/>
              <a:ext cx="330" cy="10"/>
            </a:xfrm>
            <a:custGeom>
              <a:avLst/>
              <a:gdLst/>
              <a:ahLst/>
              <a:cxnLst>
                <a:cxn ang="0">
                  <a:pos x="2" y="10"/>
                </a:cxn>
                <a:cxn ang="0">
                  <a:pos x="73" y="10"/>
                </a:cxn>
                <a:cxn ang="0">
                  <a:pos x="83" y="8"/>
                </a:cxn>
                <a:cxn ang="0">
                  <a:pos x="183" y="8"/>
                </a:cxn>
                <a:cxn ang="0">
                  <a:pos x="193" y="6"/>
                </a:cxn>
                <a:cxn ang="0">
                  <a:pos x="267" y="6"/>
                </a:cxn>
                <a:cxn ang="0">
                  <a:pos x="277" y="4"/>
                </a:cxn>
                <a:cxn ang="0">
                  <a:pos x="330" y="4"/>
                </a:cxn>
                <a:cxn ang="0">
                  <a:pos x="330" y="0"/>
                </a:cxn>
                <a:cxn ang="0">
                  <a:pos x="255" y="0"/>
                </a:cxn>
                <a:cxn ang="0">
                  <a:pos x="244" y="2"/>
                </a:cxn>
                <a:cxn ang="0">
                  <a:pos x="142" y="2"/>
                </a:cxn>
                <a:cxn ang="0">
                  <a:pos x="132" y="4"/>
                </a:cxn>
                <a:cxn ang="0">
                  <a:pos x="2" y="4"/>
                </a:cxn>
                <a:cxn ang="0">
                  <a:pos x="0" y="6"/>
                </a:cxn>
                <a:cxn ang="0">
                  <a:pos x="2" y="4"/>
                </a:cxn>
                <a:cxn ang="0">
                  <a:pos x="0" y="6"/>
                </a:cxn>
                <a:cxn ang="0">
                  <a:pos x="2" y="10"/>
                </a:cxn>
              </a:cxnLst>
              <a:rect l="0" t="0" r="r" b="b"/>
              <a:pathLst>
                <a:path w="330" h="10">
                  <a:moveTo>
                    <a:pt x="2" y="10"/>
                  </a:moveTo>
                  <a:lnTo>
                    <a:pt x="73" y="10"/>
                  </a:lnTo>
                  <a:lnTo>
                    <a:pt x="83" y="8"/>
                  </a:lnTo>
                  <a:lnTo>
                    <a:pt x="183" y="8"/>
                  </a:lnTo>
                  <a:lnTo>
                    <a:pt x="193" y="6"/>
                  </a:lnTo>
                  <a:lnTo>
                    <a:pt x="267" y="6"/>
                  </a:lnTo>
                  <a:lnTo>
                    <a:pt x="277" y="4"/>
                  </a:lnTo>
                  <a:lnTo>
                    <a:pt x="330" y="4"/>
                  </a:lnTo>
                  <a:lnTo>
                    <a:pt x="330" y="0"/>
                  </a:lnTo>
                  <a:lnTo>
                    <a:pt x="255" y="0"/>
                  </a:lnTo>
                  <a:lnTo>
                    <a:pt x="244" y="2"/>
                  </a:lnTo>
                  <a:lnTo>
                    <a:pt x="142" y="2"/>
                  </a:lnTo>
                  <a:lnTo>
                    <a:pt x="132" y="4"/>
                  </a:lnTo>
                  <a:lnTo>
                    <a:pt x="2" y="4"/>
                  </a:lnTo>
                  <a:lnTo>
                    <a:pt x="0" y="6"/>
                  </a:lnTo>
                  <a:lnTo>
                    <a:pt x="2" y="4"/>
                  </a:lnTo>
                  <a:lnTo>
                    <a:pt x="0" y="6"/>
                  </a:lnTo>
                  <a:lnTo>
                    <a:pt x="2" y="1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94" name="Freeform 122"/>
            <p:cNvSpPr>
              <a:spLocks/>
            </p:cNvSpPr>
            <p:nvPr/>
          </p:nvSpPr>
          <p:spPr bwMode="auto">
            <a:xfrm>
              <a:off x="3275" y="2491"/>
              <a:ext cx="78" cy="20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4" y="6"/>
                </a:cxn>
                <a:cxn ang="0">
                  <a:pos x="8" y="8"/>
                </a:cxn>
                <a:cxn ang="0">
                  <a:pos x="14" y="8"/>
                </a:cxn>
                <a:cxn ang="0">
                  <a:pos x="19" y="10"/>
                </a:cxn>
                <a:cxn ang="0">
                  <a:pos x="23" y="12"/>
                </a:cxn>
                <a:cxn ang="0">
                  <a:pos x="29" y="14"/>
                </a:cxn>
                <a:cxn ang="0">
                  <a:pos x="33" y="16"/>
                </a:cxn>
                <a:cxn ang="0">
                  <a:pos x="39" y="16"/>
                </a:cxn>
                <a:cxn ang="0">
                  <a:pos x="43" y="18"/>
                </a:cxn>
                <a:cxn ang="0">
                  <a:pos x="47" y="20"/>
                </a:cxn>
                <a:cxn ang="0">
                  <a:pos x="72" y="20"/>
                </a:cxn>
                <a:cxn ang="0">
                  <a:pos x="78" y="18"/>
                </a:cxn>
                <a:cxn ang="0">
                  <a:pos x="76" y="14"/>
                </a:cxn>
                <a:cxn ang="0">
                  <a:pos x="72" y="16"/>
                </a:cxn>
                <a:cxn ang="0">
                  <a:pos x="49" y="16"/>
                </a:cxn>
                <a:cxn ang="0">
                  <a:pos x="43" y="14"/>
                </a:cxn>
                <a:cxn ang="0">
                  <a:pos x="39" y="12"/>
                </a:cxn>
                <a:cxn ang="0">
                  <a:pos x="35" y="12"/>
                </a:cxn>
                <a:cxn ang="0">
                  <a:pos x="29" y="10"/>
                </a:cxn>
                <a:cxn ang="0">
                  <a:pos x="25" y="8"/>
                </a:cxn>
                <a:cxn ang="0">
                  <a:pos x="21" y="6"/>
                </a:cxn>
                <a:cxn ang="0">
                  <a:pos x="14" y="6"/>
                </a:cxn>
                <a:cxn ang="0">
                  <a:pos x="10" y="4"/>
                </a:cxn>
                <a:cxn ang="0">
                  <a:pos x="6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0" y="4"/>
                </a:cxn>
              </a:cxnLst>
              <a:rect l="0" t="0" r="r" b="b"/>
              <a:pathLst>
                <a:path w="78" h="20">
                  <a:moveTo>
                    <a:pt x="0" y="4"/>
                  </a:moveTo>
                  <a:lnTo>
                    <a:pt x="4" y="6"/>
                  </a:lnTo>
                  <a:lnTo>
                    <a:pt x="8" y="8"/>
                  </a:lnTo>
                  <a:lnTo>
                    <a:pt x="14" y="8"/>
                  </a:lnTo>
                  <a:lnTo>
                    <a:pt x="19" y="10"/>
                  </a:lnTo>
                  <a:lnTo>
                    <a:pt x="23" y="12"/>
                  </a:lnTo>
                  <a:lnTo>
                    <a:pt x="29" y="14"/>
                  </a:lnTo>
                  <a:lnTo>
                    <a:pt x="33" y="16"/>
                  </a:lnTo>
                  <a:lnTo>
                    <a:pt x="39" y="16"/>
                  </a:lnTo>
                  <a:lnTo>
                    <a:pt x="43" y="18"/>
                  </a:lnTo>
                  <a:lnTo>
                    <a:pt x="47" y="20"/>
                  </a:lnTo>
                  <a:lnTo>
                    <a:pt x="72" y="20"/>
                  </a:lnTo>
                  <a:lnTo>
                    <a:pt x="78" y="18"/>
                  </a:lnTo>
                  <a:lnTo>
                    <a:pt x="76" y="14"/>
                  </a:lnTo>
                  <a:lnTo>
                    <a:pt x="72" y="16"/>
                  </a:lnTo>
                  <a:lnTo>
                    <a:pt x="49" y="16"/>
                  </a:lnTo>
                  <a:lnTo>
                    <a:pt x="43" y="14"/>
                  </a:lnTo>
                  <a:lnTo>
                    <a:pt x="39" y="12"/>
                  </a:lnTo>
                  <a:lnTo>
                    <a:pt x="35" y="12"/>
                  </a:lnTo>
                  <a:lnTo>
                    <a:pt x="29" y="10"/>
                  </a:lnTo>
                  <a:lnTo>
                    <a:pt x="25" y="8"/>
                  </a:lnTo>
                  <a:lnTo>
                    <a:pt x="21" y="6"/>
                  </a:lnTo>
                  <a:lnTo>
                    <a:pt x="14" y="6"/>
                  </a:lnTo>
                  <a:lnTo>
                    <a:pt x="10" y="4"/>
                  </a:lnTo>
                  <a:lnTo>
                    <a:pt x="6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95" name="Freeform 123"/>
            <p:cNvSpPr>
              <a:spLocks/>
            </p:cNvSpPr>
            <p:nvPr/>
          </p:nvSpPr>
          <p:spPr bwMode="auto">
            <a:xfrm>
              <a:off x="3245" y="2474"/>
              <a:ext cx="32" cy="21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4"/>
                </a:cxn>
                <a:cxn ang="0">
                  <a:pos x="30" y="21"/>
                </a:cxn>
                <a:cxn ang="0">
                  <a:pos x="32" y="17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0" y="2"/>
                </a:cxn>
                <a:cxn ang="0">
                  <a:pos x="2" y="4"/>
                </a:cxn>
                <a:cxn ang="0">
                  <a:pos x="0" y="2"/>
                </a:cxn>
              </a:cxnLst>
              <a:rect l="0" t="0" r="r" b="b"/>
              <a:pathLst>
                <a:path w="32" h="21">
                  <a:moveTo>
                    <a:pt x="0" y="2"/>
                  </a:moveTo>
                  <a:lnTo>
                    <a:pt x="2" y="4"/>
                  </a:lnTo>
                  <a:lnTo>
                    <a:pt x="30" y="21"/>
                  </a:lnTo>
                  <a:lnTo>
                    <a:pt x="32" y="17"/>
                  </a:lnTo>
                  <a:lnTo>
                    <a:pt x="2" y="0"/>
                  </a:lnTo>
                  <a:lnTo>
                    <a:pt x="4" y="2"/>
                  </a:lnTo>
                  <a:lnTo>
                    <a:pt x="0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96" name="Freeform 124"/>
            <p:cNvSpPr>
              <a:spLocks/>
            </p:cNvSpPr>
            <p:nvPr/>
          </p:nvSpPr>
          <p:spPr bwMode="auto">
            <a:xfrm>
              <a:off x="3245" y="2415"/>
              <a:ext cx="26" cy="61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26" y="0"/>
                </a:cxn>
                <a:cxn ang="0">
                  <a:pos x="14" y="2"/>
                </a:cxn>
                <a:cxn ang="0">
                  <a:pos x="6" y="8"/>
                </a:cxn>
                <a:cxn ang="0">
                  <a:pos x="2" y="16"/>
                </a:cxn>
                <a:cxn ang="0">
                  <a:pos x="2" y="53"/>
                </a:cxn>
                <a:cxn ang="0">
                  <a:pos x="0" y="61"/>
                </a:cxn>
                <a:cxn ang="0">
                  <a:pos x="4" y="61"/>
                </a:cxn>
                <a:cxn ang="0">
                  <a:pos x="6" y="53"/>
                </a:cxn>
                <a:cxn ang="0">
                  <a:pos x="6" y="16"/>
                </a:cxn>
                <a:cxn ang="0">
                  <a:pos x="10" y="10"/>
                </a:cxn>
                <a:cxn ang="0">
                  <a:pos x="14" y="6"/>
                </a:cxn>
                <a:cxn ang="0">
                  <a:pos x="26" y="4"/>
                </a:cxn>
                <a:cxn ang="0">
                  <a:pos x="24" y="0"/>
                </a:cxn>
              </a:cxnLst>
              <a:rect l="0" t="0" r="r" b="b"/>
              <a:pathLst>
                <a:path w="26" h="61">
                  <a:moveTo>
                    <a:pt x="24" y="0"/>
                  </a:moveTo>
                  <a:lnTo>
                    <a:pt x="26" y="0"/>
                  </a:lnTo>
                  <a:lnTo>
                    <a:pt x="14" y="2"/>
                  </a:lnTo>
                  <a:lnTo>
                    <a:pt x="6" y="8"/>
                  </a:lnTo>
                  <a:lnTo>
                    <a:pt x="2" y="16"/>
                  </a:lnTo>
                  <a:lnTo>
                    <a:pt x="2" y="53"/>
                  </a:lnTo>
                  <a:lnTo>
                    <a:pt x="0" y="61"/>
                  </a:lnTo>
                  <a:lnTo>
                    <a:pt x="4" y="61"/>
                  </a:lnTo>
                  <a:lnTo>
                    <a:pt x="6" y="53"/>
                  </a:lnTo>
                  <a:lnTo>
                    <a:pt x="6" y="16"/>
                  </a:lnTo>
                  <a:lnTo>
                    <a:pt x="10" y="10"/>
                  </a:lnTo>
                  <a:lnTo>
                    <a:pt x="14" y="6"/>
                  </a:lnTo>
                  <a:lnTo>
                    <a:pt x="26" y="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97" name="Freeform 125"/>
            <p:cNvSpPr>
              <a:spLocks/>
            </p:cNvSpPr>
            <p:nvPr/>
          </p:nvSpPr>
          <p:spPr bwMode="auto">
            <a:xfrm>
              <a:off x="3269" y="2387"/>
              <a:ext cx="57" cy="32"/>
            </a:xfrm>
            <a:custGeom>
              <a:avLst/>
              <a:gdLst/>
              <a:ahLst/>
              <a:cxnLst>
                <a:cxn ang="0">
                  <a:pos x="57" y="2"/>
                </a:cxn>
                <a:cxn ang="0">
                  <a:pos x="55" y="2"/>
                </a:cxn>
                <a:cxn ang="0">
                  <a:pos x="53" y="4"/>
                </a:cxn>
                <a:cxn ang="0">
                  <a:pos x="49" y="6"/>
                </a:cxn>
                <a:cxn ang="0">
                  <a:pos x="45" y="8"/>
                </a:cxn>
                <a:cxn ang="0">
                  <a:pos x="43" y="10"/>
                </a:cxn>
                <a:cxn ang="0">
                  <a:pos x="39" y="12"/>
                </a:cxn>
                <a:cxn ang="0">
                  <a:pos x="35" y="12"/>
                </a:cxn>
                <a:cxn ang="0">
                  <a:pos x="33" y="14"/>
                </a:cxn>
                <a:cxn ang="0">
                  <a:pos x="29" y="16"/>
                </a:cxn>
                <a:cxn ang="0">
                  <a:pos x="25" y="18"/>
                </a:cxn>
                <a:cxn ang="0">
                  <a:pos x="22" y="18"/>
                </a:cxn>
                <a:cxn ang="0">
                  <a:pos x="18" y="20"/>
                </a:cxn>
                <a:cxn ang="0">
                  <a:pos x="14" y="22"/>
                </a:cxn>
                <a:cxn ang="0">
                  <a:pos x="10" y="22"/>
                </a:cxn>
                <a:cxn ang="0">
                  <a:pos x="8" y="24"/>
                </a:cxn>
                <a:cxn ang="0">
                  <a:pos x="4" y="26"/>
                </a:cxn>
                <a:cxn ang="0">
                  <a:pos x="0" y="28"/>
                </a:cxn>
                <a:cxn ang="0">
                  <a:pos x="2" y="32"/>
                </a:cxn>
                <a:cxn ang="0">
                  <a:pos x="6" y="30"/>
                </a:cxn>
                <a:cxn ang="0">
                  <a:pos x="10" y="28"/>
                </a:cxn>
                <a:cxn ang="0">
                  <a:pos x="12" y="26"/>
                </a:cxn>
                <a:cxn ang="0">
                  <a:pos x="16" y="26"/>
                </a:cxn>
                <a:cxn ang="0">
                  <a:pos x="20" y="24"/>
                </a:cxn>
                <a:cxn ang="0">
                  <a:pos x="22" y="22"/>
                </a:cxn>
                <a:cxn ang="0">
                  <a:pos x="27" y="22"/>
                </a:cxn>
                <a:cxn ang="0">
                  <a:pos x="31" y="20"/>
                </a:cxn>
                <a:cxn ang="0">
                  <a:pos x="33" y="18"/>
                </a:cxn>
                <a:cxn ang="0">
                  <a:pos x="37" y="16"/>
                </a:cxn>
                <a:cxn ang="0">
                  <a:pos x="41" y="14"/>
                </a:cxn>
                <a:cxn ang="0">
                  <a:pos x="45" y="12"/>
                </a:cxn>
                <a:cxn ang="0">
                  <a:pos x="47" y="12"/>
                </a:cxn>
                <a:cxn ang="0">
                  <a:pos x="51" y="10"/>
                </a:cxn>
                <a:cxn ang="0">
                  <a:pos x="55" y="8"/>
                </a:cxn>
                <a:cxn ang="0">
                  <a:pos x="57" y="4"/>
                </a:cxn>
                <a:cxn ang="0">
                  <a:pos x="55" y="6"/>
                </a:cxn>
                <a:cxn ang="0">
                  <a:pos x="57" y="2"/>
                </a:cxn>
                <a:cxn ang="0">
                  <a:pos x="55" y="0"/>
                </a:cxn>
                <a:cxn ang="0">
                  <a:pos x="55" y="2"/>
                </a:cxn>
                <a:cxn ang="0">
                  <a:pos x="57" y="2"/>
                </a:cxn>
              </a:cxnLst>
              <a:rect l="0" t="0" r="r" b="b"/>
              <a:pathLst>
                <a:path w="57" h="32">
                  <a:moveTo>
                    <a:pt x="57" y="2"/>
                  </a:moveTo>
                  <a:lnTo>
                    <a:pt x="55" y="2"/>
                  </a:lnTo>
                  <a:lnTo>
                    <a:pt x="53" y="4"/>
                  </a:lnTo>
                  <a:lnTo>
                    <a:pt x="49" y="6"/>
                  </a:lnTo>
                  <a:lnTo>
                    <a:pt x="45" y="8"/>
                  </a:lnTo>
                  <a:lnTo>
                    <a:pt x="43" y="10"/>
                  </a:lnTo>
                  <a:lnTo>
                    <a:pt x="39" y="12"/>
                  </a:lnTo>
                  <a:lnTo>
                    <a:pt x="35" y="12"/>
                  </a:lnTo>
                  <a:lnTo>
                    <a:pt x="33" y="14"/>
                  </a:lnTo>
                  <a:lnTo>
                    <a:pt x="29" y="16"/>
                  </a:lnTo>
                  <a:lnTo>
                    <a:pt x="25" y="18"/>
                  </a:lnTo>
                  <a:lnTo>
                    <a:pt x="22" y="18"/>
                  </a:lnTo>
                  <a:lnTo>
                    <a:pt x="18" y="20"/>
                  </a:lnTo>
                  <a:lnTo>
                    <a:pt x="14" y="22"/>
                  </a:lnTo>
                  <a:lnTo>
                    <a:pt x="10" y="22"/>
                  </a:lnTo>
                  <a:lnTo>
                    <a:pt x="8" y="24"/>
                  </a:lnTo>
                  <a:lnTo>
                    <a:pt x="4" y="26"/>
                  </a:lnTo>
                  <a:lnTo>
                    <a:pt x="0" y="28"/>
                  </a:lnTo>
                  <a:lnTo>
                    <a:pt x="2" y="32"/>
                  </a:lnTo>
                  <a:lnTo>
                    <a:pt x="6" y="30"/>
                  </a:lnTo>
                  <a:lnTo>
                    <a:pt x="10" y="28"/>
                  </a:lnTo>
                  <a:lnTo>
                    <a:pt x="12" y="26"/>
                  </a:lnTo>
                  <a:lnTo>
                    <a:pt x="16" y="26"/>
                  </a:lnTo>
                  <a:lnTo>
                    <a:pt x="20" y="24"/>
                  </a:lnTo>
                  <a:lnTo>
                    <a:pt x="22" y="22"/>
                  </a:lnTo>
                  <a:lnTo>
                    <a:pt x="27" y="22"/>
                  </a:lnTo>
                  <a:lnTo>
                    <a:pt x="31" y="20"/>
                  </a:lnTo>
                  <a:lnTo>
                    <a:pt x="33" y="18"/>
                  </a:lnTo>
                  <a:lnTo>
                    <a:pt x="37" y="16"/>
                  </a:lnTo>
                  <a:lnTo>
                    <a:pt x="41" y="14"/>
                  </a:lnTo>
                  <a:lnTo>
                    <a:pt x="45" y="12"/>
                  </a:lnTo>
                  <a:lnTo>
                    <a:pt x="47" y="12"/>
                  </a:lnTo>
                  <a:lnTo>
                    <a:pt x="51" y="10"/>
                  </a:lnTo>
                  <a:lnTo>
                    <a:pt x="55" y="8"/>
                  </a:lnTo>
                  <a:lnTo>
                    <a:pt x="57" y="4"/>
                  </a:lnTo>
                  <a:lnTo>
                    <a:pt x="55" y="6"/>
                  </a:lnTo>
                  <a:lnTo>
                    <a:pt x="57" y="2"/>
                  </a:lnTo>
                  <a:lnTo>
                    <a:pt x="55" y="0"/>
                  </a:lnTo>
                  <a:lnTo>
                    <a:pt x="55" y="2"/>
                  </a:lnTo>
                  <a:lnTo>
                    <a:pt x="57" y="2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98" name="Freeform 126"/>
            <p:cNvSpPr>
              <a:spLocks/>
            </p:cNvSpPr>
            <p:nvPr/>
          </p:nvSpPr>
          <p:spPr bwMode="auto">
            <a:xfrm>
              <a:off x="3324" y="2358"/>
              <a:ext cx="45" cy="35"/>
            </a:xfrm>
            <a:custGeom>
              <a:avLst/>
              <a:gdLst/>
              <a:ahLst/>
              <a:cxnLst>
                <a:cxn ang="0">
                  <a:pos x="43" y="0"/>
                </a:cxn>
                <a:cxn ang="0">
                  <a:pos x="45" y="0"/>
                </a:cxn>
                <a:cxn ang="0">
                  <a:pos x="37" y="4"/>
                </a:cxn>
                <a:cxn ang="0">
                  <a:pos x="31" y="8"/>
                </a:cxn>
                <a:cxn ang="0">
                  <a:pos x="27" y="14"/>
                </a:cxn>
                <a:cxn ang="0">
                  <a:pos x="23" y="18"/>
                </a:cxn>
                <a:cxn ang="0">
                  <a:pos x="18" y="24"/>
                </a:cxn>
                <a:cxn ang="0">
                  <a:pos x="14" y="29"/>
                </a:cxn>
                <a:cxn ang="0">
                  <a:pos x="8" y="31"/>
                </a:cxn>
                <a:cxn ang="0">
                  <a:pos x="2" y="31"/>
                </a:cxn>
                <a:cxn ang="0">
                  <a:pos x="0" y="35"/>
                </a:cxn>
                <a:cxn ang="0">
                  <a:pos x="10" y="35"/>
                </a:cxn>
                <a:cxn ang="0">
                  <a:pos x="16" y="31"/>
                </a:cxn>
                <a:cxn ang="0">
                  <a:pos x="23" y="26"/>
                </a:cxn>
                <a:cxn ang="0">
                  <a:pos x="25" y="22"/>
                </a:cxn>
                <a:cxn ang="0">
                  <a:pos x="29" y="16"/>
                </a:cxn>
                <a:cxn ang="0">
                  <a:pos x="33" y="10"/>
                </a:cxn>
                <a:cxn ang="0">
                  <a:pos x="39" y="6"/>
                </a:cxn>
                <a:cxn ang="0">
                  <a:pos x="45" y="4"/>
                </a:cxn>
                <a:cxn ang="0">
                  <a:pos x="43" y="0"/>
                </a:cxn>
              </a:cxnLst>
              <a:rect l="0" t="0" r="r" b="b"/>
              <a:pathLst>
                <a:path w="45" h="35">
                  <a:moveTo>
                    <a:pt x="43" y="0"/>
                  </a:moveTo>
                  <a:lnTo>
                    <a:pt x="45" y="0"/>
                  </a:lnTo>
                  <a:lnTo>
                    <a:pt x="37" y="4"/>
                  </a:lnTo>
                  <a:lnTo>
                    <a:pt x="31" y="8"/>
                  </a:lnTo>
                  <a:lnTo>
                    <a:pt x="27" y="14"/>
                  </a:lnTo>
                  <a:lnTo>
                    <a:pt x="23" y="18"/>
                  </a:lnTo>
                  <a:lnTo>
                    <a:pt x="18" y="24"/>
                  </a:lnTo>
                  <a:lnTo>
                    <a:pt x="14" y="29"/>
                  </a:lnTo>
                  <a:lnTo>
                    <a:pt x="8" y="31"/>
                  </a:lnTo>
                  <a:lnTo>
                    <a:pt x="2" y="31"/>
                  </a:lnTo>
                  <a:lnTo>
                    <a:pt x="0" y="35"/>
                  </a:lnTo>
                  <a:lnTo>
                    <a:pt x="10" y="35"/>
                  </a:lnTo>
                  <a:lnTo>
                    <a:pt x="16" y="31"/>
                  </a:lnTo>
                  <a:lnTo>
                    <a:pt x="23" y="26"/>
                  </a:lnTo>
                  <a:lnTo>
                    <a:pt x="25" y="22"/>
                  </a:lnTo>
                  <a:lnTo>
                    <a:pt x="29" y="16"/>
                  </a:lnTo>
                  <a:lnTo>
                    <a:pt x="33" y="10"/>
                  </a:lnTo>
                  <a:lnTo>
                    <a:pt x="39" y="6"/>
                  </a:lnTo>
                  <a:lnTo>
                    <a:pt x="45" y="4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99" name="Freeform 127"/>
            <p:cNvSpPr>
              <a:spLocks/>
            </p:cNvSpPr>
            <p:nvPr/>
          </p:nvSpPr>
          <p:spPr bwMode="auto">
            <a:xfrm>
              <a:off x="3367" y="2325"/>
              <a:ext cx="190" cy="37"/>
            </a:xfrm>
            <a:custGeom>
              <a:avLst/>
              <a:gdLst/>
              <a:ahLst/>
              <a:cxnLst>
                <a:cxn ang="0">
                  <a:pos x="190" y="4"/>
                </a:cxn>
                <a:cxn ang="0">
                  <a:pos x="177" y="2"/>
                </a:cxn>
                <a:cxn ang="0">
                  <a:pos x="165" y="2"/>
                </a:cxn>
                <a:cxn ang="0">
                  <a:pos x="153" y="0"/>
                </a:cxn>
                <a:cxn ang="0">
                  <a:pos x="141" y="0"/>
                </a:cxn>
                <a:cxn ang="0">
                  <a:pos x="129" y="2"/>
                </a:cxn>
                <a:cxn ang="0">
                  <a:pos x="116" y="2"/>
                </a:cxn>
                <a:cxn ang="0">
                  <a:pos x="104" y="4"/>
                </a:cxn>
                <a:cxn ang="0">
                  <a:pos x="92" y="6"/>
                </a:cxn>
                <a:cxn ang="0">
                  <a:pos x="82" y="8"/>
                </a:cxn>
                <a:cxn ang="0">
                  <a:pos x="69" y="10"/>
                </a:cxn>
                <a:cxn ang="0">
                  <a:pos x="57" y="15"/>
                </a:cxn>
                <a:cxn ang="0">
                  <a:pos x="45" y="17"/>
                </a:cxn>
                <a:cxn ang="0">
                  <a:pos x="35" y="21"/>
                </a:cxn>
                <a:cxn ang="0">
                  <a:pos x="22" y="25"/>
                </a:cxn>
                <a:cxn ang="0">
                  <a:pos x="12" y="29"/>
                </a:cxn>
                <a:cxn ang="0">
                  <a:pos x="0" y="33"/>
                </a:cxn>
                <a:cxn ang="0">
                  <a:pos x="2" y="37"/>
                </a:cxn>
                <a:cxn ang="0">
                  <a:pos x="12" y="33"/>
                </a:cxn>
                <a:cxn ang="0">
                  <a:pos x="24" y="29"/>
                </a:cxn>
                <a:cxn ang="0">
                  <a:pos x="35" y="25"/>
                </a:cxn>
                <a:cxn ang="0">
                  <a:pos x="47" y="21"/>
                </a:cxn>
                <a:cxn ang="0">
                  <a:pos x="57" y="19"/>
                </a:cxn>
                <a:cxn ang="0">
                  <a:pos x="69" y="15"/>
                </a:cxn>
                <a:cxn ang="0">
                  <a:pos x="82" y="13"/>
                </a:cxn>
                <a:cxn ang="0">
                  <a:pos x="94" y="10"/>
                </a:cxn>
                <a:cxn ang="0">
                  <a:pos x="104" y="8"/>
                </a:cxn>
                <a:cxn ang="0">
                  <a:pos x="116" y="6"/>
                </a:cxn>
                <a:cxn ang="0">
                  <a:pos x="177" y="6"/>
                </a:cxn>
                <a:cxn ang="0">
                  <a:pos x="190" y="8"/>
                </a:cxn>
                <a:cxn ang="0">
                  <a:pos x="190" y="4"/>
                </a:cxn>
              </a:cxnLst>
              <a:rect l="0" t="0" r="r" b="b"/>
              <a:pathLst>
                <a:path w="190" h="37">
                  <a:moveTo>
                    <a:pt x="190" y="4"/>
                  </a:moveTo>
                  <a:lnTo>
                    <a:pt x="177" y="2"/>
                  </a:lnTo>
                  <a:lnTo>
                    <a:pt x="165" y="2"/>
                  </a:lnTo>
                  <a:lnTo>
                    <a:pt x="153" y="0"/>
                  </a:lnTo>
                  <a:lnTo>
                    <a:pt x="141" y="0"/>
                  </a:lnTo>
                  <a:lnTo>
                    <a:pt x="129" y="2"/>
                  </a:lnTo>
                  <a:lnTo>
                    <a:pt x="116" y="2"/>
                  </a:lnTo>
                  <a:lnTo>
                    <a:pt x="104" y="4"/>
                  </a:lnTo>
                  <a:lnTo>
                    <a:pt x="92" y="6"/>
                  </a:lnTo>
                  <a:lnTo>
                    <a:pt x="82" y="8"/>
                  </a:lnTo>
                  <a:lnTo>
                    <a:pt x="69" y="10"/>
                  </a:lnTo>
                  <a:lnTo>
                    <a:pt x="57" y="15"/>
                  </a:lnTo>
                  <a:lnTo>
                    <a:pt x="45" y="17"/>
                  </a:lnTo>
                  <a:lnTo>
                    <a:pt x="35" y="21"/>
                  </a:lnTo>
                  <a:lnTo>
                    <a:pt x="22" y="25"/>
                  </a:lnTo>
                  <a:lnTo>
                    <a:pt x="12" y="29"/>
                  </a:lnTo>
                  <a:lnTo>
                    <a:pt x="0" y="33"/>
                  </a:lnTo>
                  <a:lnTo>
                    <a:pt x="2" y="37"/>
                  </a:lnTo>
                  <a:lnTo>
                    <a:pt x="12" y="33"/>
                  </a:lnTo>
                  <a:lnTo>
                    <a:pt x="24" y="29"/>
                  </a:lnTo>
                  <a:lnTo>
                    <a:pt x="35" y="25"/>
                  </a:lnTo>
                  <a:lnTo>
                    <a:pt x="47" y="21"/>
                  </a:lnTo>
                  <a:lnTo>
                    <a:pt x="57" y="19"/>
                  </a:lnTo>
                  <a:lnTo>
                    <a:pt x="69" y="15"/>
                  </a:lnTo>
                  <a:lnTo>
                    <a:pt x="82" y="13"/>
                  </a:lnTo>
                  <a:lnTo>
                    <a:pt x="94" y="10"/>
                  </a:lnTo>
                  <a:lnTo>
                    <a:pt x="104" y="8"/>
                  </a:lnTo>
                  <a:lnTo>
                    <a:pt x="116" y="6"/>
                  </a:lnTo>
                  <a:lnTo>
                    <a:pt x="177" y="6"/>
                  </a:lnTo>
                  <a:lnTo>
                    <a:pt x="190" y="8"/>
                  </a:lnTo>
                  <a:lnTo>
                    <a:pt x="190" y="4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00" name="Freeform 128"/>
            <p:cNvSpPr>
              <a:spLocks/>
            </p:cNvSpPr>
            <p:nvPr/>
          </p:nvSpPr>
          <p:spPr bwMode="auto">
            <a:xfrm>
              <a:off x="3557" y="2329"/>
              <a:ext cx="65" cy="13"/>
            </a:xfrm>
            <a:custGeom>
              <a:avLst/>
              <a:gdLst/>
              <a:ahLst/>
              <a:cxnLst>
                <a:cxn ang="0">
                  <a:pos x="65" y="9"/>
                </a:cxn>
                <a:cxn ang="0">
                  <a:pos x="47" y="9"/>
                </a:cxn>
                <a:cxn ang="0">
                  <a:pos x="43" y="6"/>
                </a:cxn>
                <a:cxn ang="0">
                  <a:pos x="36" y="6"/>
                </a:cxn>
                <a:cxn ang="0">
                  <a:pos x="32" y="4"/>
                </a:cxn>
                <a:cxn ang="0">
                  <a:pos x="24" y="4"/>
                </a:cxn>
                <a:cxn ang="0">
                  <a:pos x="20" y="2"/>
                </a:cxn>
                <a:cxn ang="0">
                  <a:pos x="12" y="2"/>
                </a:cxn>
                <a:cxn ang="0">
                  <a:pos x="8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12" y="4"/>
                </a:cxn>
                <a:cxn ang="0">
                  <a:pos x="16" y="6"/>
                </a:cxn>
                <a:cxn ang="0">
                  <a:pos x="20" y="6"/>
                </a:cxn>
                <a:cxn ang="0">
                  <a:pos x="24" y="9"/>
                </a:cxn>
                <a:cxn ang="0">
                  <a:pos x="26" y="9"/>
                </a:cxn>
                <a:cxn ang="0">
                  <a:pos x="30" y="11"/>
                </a:cxn>
                <a:cxn ang="0">
                  <a:pos x="38" y="11"/>
                </a:cxn>
                <a:cxn ang="0">
                  <a:pos x="43" y="13"/>
                </a:cxn>
                <a:cxn ang="0">
                  <a:pos x="63" y="13"/>
                </a:cxn>
                <a:cxn ang="0">
                  <a:pos x="65" y="9"/>
                </a:cxn>
                <a:cxn ang="0">
                  <a:pos x="65" y="6"/>
                </a:cxn>
                <a:cxn ang="0">
                  <a:pos x="63" y="9"/>
                </a:cxn>
                <a:cxn ang="0">
                  <a:pos x="65" y="9"/>
                </a:cxn>
              </a:cxnLst>
              <a:rect l="0" t="0" r="r" b="b"/>
              <a:pathLst>
                <a:path w="65" h="13">
                  <a:moveTo>
                    <a:pt x="65" y="9"/>
                  </a:moveTo>
                  <a:lnTo>
                    <a:pt x="47" y="9"/>
                  </a:lnTo>
                  <a:lnTo>
                    <a:pt x="43" y="6"/>
                  </a:lnTo>
                  <a:lnTo>
                    <a:pt x="36" y="6"/>
                  </a:lnTo>
                  <a:lnTo>
                    <a:pt x="32" y="4"/>
                  </a:lnTo>
                  <a:lnTo>
                    <a:pt x="24" y="4"/>
                  </a:lnTo>
                  <a:lnTo>
                    <a:pt x="20" y="2"/>
                  </a:lnTo>
                  <a:lnTo>
                    <a:pt x="12" y="2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12" y="4"/>
                  </a:lnTo>
                  <a:lnTo>
                    <a:pt x="16" y="6"/>
                  </a:lnTo>
                  <a:lnTo>
                    <a:pt x="20" y="6"/>
                  </a:lnTo>
                  <a:lnTo>
                    <a:pt x="24" y="9"/>
                  </a:lnTo>
                  <a:lnTo>
                    <a:pt x="26" y="9"/>
                  </a:lnTo>
                  <a:lnTo>
                    <a:pt x="30" y="11"/>
                  </a:lnTo>
                  <a:lnTo>
                    <a:pt x="38" y="11"/>
                  </a:lnTo>
                  <a:lnTo>
                    <a:pt x="43" y="13"/>
                  </a:lnTo>
                  <a:lnTo>
                    <a:pt x="63" y="13"/>
                  </a:lnTo>
                  <a:lnTo>
                    <a:pt x="65" y="9"/>
                  </a:lnTo>
                  <a:lnTo>
                    <a:pt x="65" y="6"/>
                  </a:lnTo>
                  <a:lnTo>
                    <a:pt x="63" y="9"/>
                  </a:lnTo>
                  <a:lnTo>
                    <a:pt x="65" y="9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01" name="Freeform 129"/>
            <p:cNvSpPr>
              <a:spLocks/>
            </p:cNvSpPr>
            <p:nvPr/>
          </p:nvSpPr>
          <p:spPr bwMode="auto">
            <a:xfrm>
              <a:off x="3620" y="2338"/>
              <a:ext cx="55" cy="18"/>
            </a:xfrm>
            <a:custGeom>
              <a:avLst/>
              <a:gdLst/>
              <a:ahLst/>
              <a:cxnLst>
                <a:cxn ang="0">
                  <a:pos x="55" y="14"/>
                </a:cxn>
                <a:cxn ang="0">
                  <a:pos x="53" y="14"/>
                </a:cxn>
                <a:cxn ang="0">
                  <a:pos x="49" y="12"/>
                </a:cxn>
                <a:cxn ang="0">
                  <a:pos x="45" y="10"/>
                </a:cxn>
                <a:cxn ang="0">
                  <a:pos x="39" y="10"/>
                </a:cxn>
                <a:cxn ang="0">
                  <a:pos x="35" y="8"/>
                </a:cxn>
                <a:cxn ang="0">
                  <a:pos x="29" y="8"/>
                </a:cxn>
                <a:cxn ang="0">
                  <a:pos x="24" y="6"/>
                </a:cxn>
                <a:cxn ang="0">
                  <a:pos x="18" y="6"/>
                </a:cxn>
                <a:cxn ang="0">
                  <a:pos x="14" y="4"/>
                </a:cxn>
                <a:cxn ang="0">
                  <a:pos x="10" y="4"/>
                </a:cxn>
                <a:cxn ang="0">
                  <a:pos x="8" y="2"/>
                </a:cxn>
                <a:cxn ang="0">
                  <a:pos x="4" y="2"/>
                </a:cxn>
                <a:cxn ang="0">
                  <a:pos x="2" y="0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6" y="6"/>
                </a:cxn>
                <a:cxn ang="0">
                  <a:pos x="10" y="8"/>
                </a:cxn>
                <a:cxn ang="0">
                  <a:pos x="14" y="8"/>
                </a:cxn>
                <a:cxn ang="0">
                  <a:pos x="16" y="10"/>
                </a:cxn>
                <a:cxn ang="0">
                  <a:pos x="24" y="10"/>
                </a:cxn>
                <a:cxn ang="0">
                  <a:pos x="27" y="12"/>
                </a:cxn>
                <a:cxn ang="0">
                  <a:pos x="35" y="12"/>
                </a:cxn>
                <a:cxn ang="0">
                  <a:pos x="39" y="14"/>
                </a:cxn>
                <a:cxn ang="0">
                  <a:pos x="45" y="14"/>
                </a:cxn>
                <a:cxn ang="0">
                  <a:pos x="47" y="16"/>
                </a:cxn>
                <a:cxn ang="0">
                  <a:pos x="51" y="16"/>
                </a:cxn>
                <a:cxn ang="0">
                  <a:pos x="53" y="18"/>
                </a:cxn>
                <a:cxn ang="0">
                  <a:pos x="55" y="14"/>
                </a:cxn>
              </a:cxnLst>
              <a:rect l="0" t="0" r="r" b="b"/>
              <a:pathLst>
                <a:path w="55" h="18">
                  <a:moveTo>
                    <a:pt x="55" y="14"/>
                  </a:moveTo>
                  <a:lnTo>
                    <a:pt x="53" y="14"/>
                  </a:lnTo>
                  <a:lnTo>
                    <a:pt x="49" y="12"/>
                  </a:lnTo>
                  <a:lnTo>
                    <a:pt x="45" y="10"/>
                  </a:lnTo>
                  <a:lnTo>
                    <a:pt x="39" y="10"/>
                  </a:lnTo>
                  <a:lnTo>
                    <a:pt x="35" y="8"/>
                  </a:lnTo>
                  <a:lnTo>
                    <a:pt x="29" y="8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4" y="4"/>
                  </a:lnTo>
                  <a:lnTo>
                    <a:pt x="10" y="4"/>
                  </a:lnTo>
                  <a:lnTo>
                    <a:pt x="8" y="2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4"/>
                  </a:lnTo>
                  <a:lnTo>
                    <a:pt x="2" y="4"/>
                  </a:lnTo>
                  <a:lnTo>
                    <a:pt x="6" y="6"/>
                  </a:lnTo>
                  <a:lnTo>
                    <a:pt x="10" y="8"/>
                  </a:lnTo>
                  <a:lnTo>
                    <a:pt x="14" y="8"/>
                  </a:lnTo>
                  <a:lnTo>
                    <a:pt x="16" y="10"/>
                  </a:lnTo>
                  <a:lnTo>
                    <a:pt x="24" y="10"/>
                  </a:lnTo>
                  <a:lnTo>
                    <a:pt x="27" y="12"/>
                  </a:lnTo>
                  <a:lnTo>
                    <a:pt x="35" y="12"/>
                  </a:lnTo>
                  <a:lnTo>
                    <a:pt x="39" y="14"/>
                  </a:lnTo>
                  <a:lnTo>
                    <a:pt x="45" y="14"/>
                  </a:lnTo>
                  <a:lnTo>
                    <a:pt x="47" y="16"/>
                  </a:lnTo>
                  <a:lnTo>
                    <a:pt x="51" y="16"/>
                  </a:lnTo>
                  <a:lnTo>
                    <a:pt x="53" y="18"/>
                  </a:lnTo>
                  <a:lnTo>
                    <a:pt x="55" y="14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02" name="Freeform 130"/>
            <p:cNvSpPr>
              <a:spLocks/>
            </p:cNvSpPr>
            <p:nvPr/>
          </p:nvSpPr>
          <p:spPr bwMode="auto">
            <a:xfrm>
              <a:off x="3673" y="2352"/>
              <a:ext cx="122" cy="16"/>
            </a:xfrm>
            <a:custGeom>
              <a:avLst/>
              <a:gdLst/>
              <a:ahLst/>
              <a:cxnLst>
                <a:cxn ang="0">
                  <a:pos x="122" y="10"/>
                </a:cxn>
                <a:cxn ang="0">
                  <a:pos x="92" y="10"/>
                </a:cxn>
                <a:cxn ang="0">
                  <a:pos x="84" y="12"/>
                </a:cxn>
                <a:cxn ang="0">
                  <a:pos x="37" y="12"/>
                </a:cxn>
                <a:cxn ang="0">
                  <a:pos x="29" y="10"/>
                </a:cxn>
                <a:cxn ang="0">
                  <a:pos x="22" y="8"/>
                </a:cxn>
                <a:cxn ang="0">
                  <a:pos x="14" y="6"/>
                </a:cxn>
                <a:cxn ang="0">
                  <a:pos x="8" y="4"/>
                </a:cxn>
                <a:cxn ang="0">
                  <a:pos x="2" y="0"/>
                </a:cxn>
                <a:cxn ang="0">
                  <a:pos x="0" y="4"/>
                </a:cxn>
                <a:cxn ang="0">
                  <a:pos x="6" y="8"/>
                </a:cxn>
                <a:cxn ang="0">
                  <a:pos x="14" y="10"/>
                </a:cxn>
                <a:cxn ang="0">
                  <a:pos x="20" y="12"/>
                </a:cxn>
                <a:cxn ang="0">
                  <a:pos x="29" y="14"/>
                </a:cxn>
                <a:cxn ang="0">
                  <a:pos x="45" y="14"/>
                </a:cxn>
                <a:cxn ang="0">
                  <a:pos x="51" y="16"/>
                </a:cxn>
                <a:cxn ang="0">
                  <a:pos x="67" y="16"/>
                </a:cxn>
                <a:cxn ang="0">
                  <a:pos x="76" y="14"/>
                </a:cxn>
                <a:cxn ang="0">
                  <a:pos x="122" y="14"/>
                </a:cxn>
                <a:cxn ang="0">
                  <a:pos x="122" y="10"/>
                </a:cxn>
              </a:cxnLst>
              <a:rect l="0" t="0" r="r" b="b"/>
              <a:pathLst>
                <a:path w="122" h="16">
                  <a:moveTo>
                    <a:pt x="122" y="10"/>
                  </a:moveTo>
                  <a:lnTo>
                    <a:pt x="92" y="10"/>
                  </a:lnTo>
                  <a:lnTo>
                    <a:pt x="84" y="12"/>
                  </a:lnTo>
                  <a:lnTo>
                    <a:pt x="37" y="12"/>
                  </a:lnTo>
                  <a:lnTo>
                    <a:pt x="29" y="10"/>
                  </a:lnTo>
                  <a:lnTo>
                    <a:pt x="22" y="8"/>
                  </a:lnTo>
                  <a:lnTo>
                    <a:pt x="14" y="6"/>
                  </a:lnTo>
                  <a:lnTo>
                    <a:pt x="8" y="4"/>
                  </a:lnTo>
                  <a:lnTo>
                    <a:pt x="2" y="0"/>
                  </a:lnTo>
                  <a:lnTo>
                    <a:pt x="0" y="4"/>
                  </a:lnTo>
                  <a:lnTo>
                    <a:pt x="6" y="8"/>
                  </a:lnTo>
                  <a:lnTo>
                    <a:pt x="14" y="10"/>
                  </a:lnTo>
                  <a:lnTo>
                    <a:pt x="20" y="12"/>
                  </a:lnTo>
                  <a:lnTo>
                    <a:pt x="29" y="14"/>
                  </a:lnTo>
                  <a:lnTo>
                    <a:pt x="45" y="14"/>
                  </a:lnTo>
                  <a:lnTo>
                    <a:pt x="51" y="16"/>
                  </a:lnTo>
                  <a:lnTo>
                    <a:pt x="67" y="16"/>
                  </a:lnTo>
                  <a:lnTo>
                    <a:pt x="76" y="14"/>
                  </a:lnTo>
                  <a:lnTo>
                    <a:pt x="122" y="14"/>
                  </a:lnTo>
                  <a:lnTo>
                    <a:pt x="122" y="1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03" name="Freeform 131"/>
            <p:cNvSpPr>
              <a:spLocks/>
            </p:cNvSpPr>
            <p:nvPr/>
          </p:nvSpPr>
          <p:spPr bwMode="auto">
            <a:xfrm>
              <a:off x="3795" y="2358"/>
              <a:ext cx="123" cy="8"/>
            </a:xfrm>
            <a:custGeom>
              <a:avLst/>
              <a:gdLst/>
              <a:ahLst/>
              <a:cxnLst>
                <a:cxn ang="0">
                  <a:pos x="121" y="0"/>
                </a:cxn>
                <a:cxn ang="0">
                  <a:pos x="60" y="0"/>
                </a:cxn>
                <a:cxn ang="0">
                  <a:pos x="53" y="2"/>
                </a:cxn>
                <a:cxn ang="0">
                  <a:pos x="15" y="2"/>
                </a:cxn>
                <a:cxn ang="0">
                  <a:pos x="7" y="4"/>
                </a:cxn>
                <a:cxn ang="0">
                  <a:pos x="0" y="4"/>
                </a:cxn>
                <a:cxn ang="0">
                  <a:pos x="0" y="8"/>
                </a:cxn>
                <a:cxn ang="0">
                  <a:pos x="7" y="6"/>
                </a:cxn>
                <a:cxn ang="0">
                  <a:pos x="84" y="6"/>
                </a:cxn>
                <a:cxn ang="0">
                  <a:pos x="92" y="4"/>
                </a:cxn>
                <a:cxn ang="0">
                  <a:pos x="123" y="4"/>
                </a:cxn>
                <a:cxn ang="0">
                  <a:pos x="121" y="4"/>
                </a:cxn>
                <a:cxn ang="0">
                  <a:pos x="123" y="4"/>
                </a:cxn>
                <a:cxn ang="0">
                  <a:pos x="121" y="0"/>
                </a:cxn>
              </a:cxnLst>
              <a:rect l="0" t="0" r="r" b="b"/>
              <a:pathLst>
                <a:path w="123" h="8">
                  <a:moveTo>
                    <a:pt x="121" y="0"/>
                  </a:moveTo>
                  <a:lnTo>
                    <a:pt x="60" y="0"/>
                  </a:lnTo>
                  <a:lnTo>
                    <a:pt x="53" y="2"/>
                  </a:lnTo>
                  <a:lnTo>
                    <a:pt x="15" y="2"/>
                  </a:lnTo>
                  <a:lnTo>
                    <a:pt x="7" y="4"/>
                  </a:lnTo>
                  <a:lnTo>
                    <a:pt x="0" y="4"/>
                  </a:lnTo>
                  <a:lnTo>
                    <a:pt x="0" y="8"/>
                  </a:lnTo>
                  <a:lnTo>
                    <a:pt x="7" y="6"/>
                  </a:lnTo>
                  <a:lnTo>
                    <a:pt x="84" y="6"/>
                  </a:lnTo>
                  <a:lnTo>
                    <a:pt x="92" y="4"/>
                  </a:lnTo>
                  <a:lnTo>
                    <a:pt x="123" y="4"/>
                  </a:lnTo>
                  <a:lnTo>
                    <a:pt x="121" y="4"/>
                  </a:lnTo>
                  <a:lnTo>
                    <a:pt x="123" y="4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04" name="Freeform 132"/>
            <p:cNvSpPr>
              <a:spLocks/>
            </p:cNvSpPr>
            <p:nvPr/>
          </p:nvSpPr>
          <p:spPr bwMode="auto">
            <a:xfrm>
              <a:off x="3916" y="2354"/>
              <a:ext cx="75" cy="8"/>
            </a:xfrm>
            <a:custGeom>
              <a:avLst/>
              <a:gdLst/>
              <a:ahLst/>
              <a:cxnLst>
                <a:cxn ang="0">
                  <a:pos x="75" y="2"/>
                </a:cxn>
                <a:cxn ang="0">
                  <a:pos x="71" y="0"/>
                </a:cxn>
                <a:cxn ang="0">
                  <a:pos x="10" y="0"/>
                </a:cxn>
                <a:cxn ang="0">
                  <a:pos x="4" y="2"/>
                </a:cxn>
                <a:cxn ang="0">
                  <a:pos x="0" y="4"/>
                </a:cxn>
                <a:cxn ang="0">
                  <a:pos x="2" y="8"/>
                </a:cxn>
                <a:cxn ang="0">
                  <a:pos x="6" y="6"/>
                </a:cxn>
                <a:cxn ang="0">
                  <a:pos x="10" y="6"/>
                </a:cxn>
                <a:cxn ang="0">
                  <a:pos x="14" y="4"/>
                </a:cxn>
                <a:cxn ang="0">
                  <a:pos x="57" y="4"/>
                </a:cxn>
                <a:cxn ang="0">
                  <a:pos x="61" y="6"/>
                </a:cxn>
                <a:cxn ang="0">
                  <a:pos x="75" y="6"/>
                </a:cxn>
                <a:cxn ang="0">
                  <a:pos x="75" y="2"/>
                </a:cxn>
              </a:cxnLst>
              <a:rect l="0" t="0" r="r" b="b"/>
              <a:pathLst>
                <a:path w="75" h="8">
                  <a:moveTo>
                    <a:pt x="75" y="2"/>
                  </a:moveTo>
                  <a:lnTo>
                    <a:pt x="71" y="0"/>
                  </a:lnTo>
                  <a:lnTo>
                    <a:pt x="10" y="0"/>
                  </a:lnTo>
                  <a:lnTo>
                    <a:pt x="4" y="2"/>
                  </a:lnTo>
                  <a:lnTo>
                    <a:pt x="0" y="4"/>
                  </a:lnTo>
                  <a:lnTo>
                    <a:pt x="2" y="8"/>
                  </a:lnTo>
                  <a:lnTo>
                    <a:pt x="6" y="6"/>
                  </a:lnTo>
                  <a:lnTo>
                    <a:pt x="10" y="6"/>
                  </a:lnTo>
                  <a:lnTo>
                    <a:pt x="14" y="4"/>
                  </a:lnTo>
                  <a:lnTo>
                    <a:pt x="57" y="4"/>
                  </a:lnTo>
                  <a:lnTo>
                    <a:pt x="61" y="6"/>
                  </a:lnTo>
                  <a:lnTo>
                    <a:pt x="75" y="6"/>
                  </a:lnTo>
                  <a:lnTo>
                    <a:pt x="75" y="2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05" name="Freeform 133"/>
            <p:cNvSpPr>
              <a:spLocks/>
            </p:cNvSpPr>
            <p:nvPr/>
          </p:nvSpPr>
          <p:spPr bwMode="auto">
            <a:xfrm>
              <a:off x="3991" y="2340"/>
              <a:ext cx="502" cy="20"/>
            </a:xfrm>
            <a:custGeom>
              <a:avLst/>
              <a:gdLst/>
              <a:ahLst/>
              <a:cxnLst>
                <a:cxn ang="0">
                  <a:pos x="502" y="0"/>
                </a:cxn>
                <a:cxn ang="0">
                  <a:pos x="472" y="0"/>
                </a:cxn>
                <a:cxn ang="0">
                  <a:pos x="455" y="2"/>
                </a:cxn>
                <a:cxn ang="0">
                  <a:pos x="408" y="2"/>
                </a:cxn>
                <a:cxn ang="0">
                  <a:pos x="392" y="4"/>
                </a:cxn>
                <a:cxn ang="0">
                  <a:pos x="361" y="4"/>
                </a:cxn>
                <a:cxn ang="0">
                  <a:pos x="345" y="6"/>
                </a:cxn>
                <a:cxn ang="0">
                  <a:pos x="331" y="6"/>
                </a:cxn>
                <a:cxn ang="0">
                  <a:pos x="315" y="8"/>
                </a:cxn>
                <a:cxn ang="0">
                  <a:pos x="282" y="8"/>
                </a:cxn>
                <a:cxn ang="0">
                  <a:pos x="268" y="10"/>
                </a:cxn>
                <a:cxn ang="0">
                  <a:pos x="251" y="10"/>
                </a:cxn>
                <a:cxn ang="0">
                  <a:pos x="235" y="12"/>
                </a:cxn>
                <a:cxn ang="0">
                  <a:pos x="221" y="12"/>
                </a:cxn>
                <a:cxn ang="0">
                  <a:pos x="204" y="14"/>
                </a:cxn>
                <a:cxn ang="0">
                  <a:pos x="125" y="14"/>
                </a:cxn>
                <a:cxn ang="0">
                  <a:pos x="110" y="16"/>
                </a:cxn>
                <a:cxn ang="0">
                  <a:pos x="0" y="16"/>
                </a:cxn>
                <a:cxn ang="0">
                  <a:pos x="0" y="20"/>
                </a:cxn>
                <a:cxn ang="0">
                  <a:pos x="141" y="20"/>
                </a:cxn>
                <a:cxn ang="0">
                  <a:pos x="157" y="18"/>
                </a:cxn>
                <a:cxn ang="0">
                  <a:pos x="188" y="18"/>
                </a:cxn>
                <a:cxn ang="0">
                  <a:pos x="204" y="16"/>
                </a:cxn>
                <a:cxn ang="0">
                  <a:pos x="221" y="16"/>
                </a:cxn>
                <a:cxn ang="0">
                  <a:pos x="235" y="14"/>
                </a:cxn>
                <a:cxn ang="0">
                  <a:pos x="268" y="14"/>
                </a:cxn>
                <a:cxn ang="0">
                  <a:pos x="282" y="12"/>
                </a:cxn>
                <a:cxn ang="0">
                  <a:pos x="315" y="12"/>
                </a:cxn>
                <a:cxn ang="0">
                  <a:pos x="331" y="10"/>
                </a:cxn>
                <a:cxn ang="0">
                  <a:pos x="345" y="10"/>
                </a:cxn>
                <a:cxn ang="0">
                  <a:pos x="361" y="8"/>
                </a:cxn>
                <a:cxn ang="0">
                  <a:pos x="392" y="8"/>
                </a:cxn>
                <a:cxn ang="0">
                  <a:pos x="408" y="6"/>
                </a:cxn>
                <a:cxn ang="0">
                  <a:pos x="439" y="6"/>
                </a:cxn>
                <a:cxn ang="0">
                  <a:pos x="455" y="4"/>
                </a:cxn>
                <a:cxn ang="0">
                  <a:pos x="502" y="4"/>
                </a:cxn>
                <a:cxn ang="0">
                  <a:pos x="502" y="0"/>
                </a:cxn>
              </a:cxnLst>
              <a:rect l="0" t="0" r="r" b="b"/>
              <a:pathLst>
                <a:path w="502" h="20">
                  <a:moveTo>
                    <a:pt x="502" y="0"/>
                  </a:moveTo>
                  <a:lnTo>
                    <a:pt x="472" y="0"/>
                  </a:lnTo>
                  <a:lnTo>
                    <a:pt x="455" y="2"/>
                  </a:lnTo>
                  <a:lnTo>
                    <a:pt x="408" y="2"/>
                  </a:lnTo>
                  <a:lnTo>
                    <a:pt x="392" y="4"/>
                  </a:lnTo>
                  <a:lnTo>
                    <a:pt x="361" y="4"/>
                  </a:lnTo>
                  <a:lnTo>
                    <a:pt x="345" y="6"/>
                  </a:lnTo>
                  <a:lnTo>
                    <a:pt x="331" y="6"/>
                  </a:lnTo>
                  <a:lnTo>
                    <a:pt x="315" y="8"/>
                  </a:lnTo>
                  <a:lnTo>
                    <a:pt x="282" y="8"/>
                  </a:lnTo>
                  <a:lnTo>
                    <a:pt x="268" y="10"/>
                  </a:lnTo>
                  <a:lnTo>
                    <a:pt x="251" y="10"/>
                  </a:lnTo>
                  <a:lnTo>
                    <a:pt x="235" y="12"/>
                  </a:lnTo>
                  <a:lnTo>
                    <a:pt x="221" y="12"/>
                  </a:lnTo>
                  <a:lnTo>
                    <a:pt x="204" y="14"/>
                  </a:lnTo>
                  <a:lnTo>
                    <a:pt x="125" y="14"/>
                  </a:lnTo>
                  <a:lnTo>
                    <a:pt x="110" y="16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141" y="20"/>
                  </a:lnTo>
                  <a:lnTo>
                    <a:pt x="157" y="18"/>
                  </a:lnTo>
                  <a:lnTo>
                    <a:pt x="188" y="18"/>
                  </a:lnTo>
                  <a:lnTo>
                    <a:pt x="204" y="16"/>
                  </a:lnTo>
                  <a:lnTo>
                    <a:pt x="221" y="16"/>
                  </a:lnTo>
                  <a:lnTo>
                    <a:pt x="235" y="14"/>
                  </a:lnTo>
                  <a:lnTo>
                    <a:pt x="268" y="14"/>
                  </a:lnTo>
                  <a:lnTo>
                    <a:pt x="282" y="12"/>
                  </a:lnTo>
                  <a:lnTo>
                    <a:pt x="315" y="12"/>
                  </a:lnTo>
                  <a:lnTo>
                    <a:pt x="331" y="10"/>
                  </a:lnTo>
                  <a:lnTo>
                    <a:pt x="345" y="10"/>
                  </a:lnTo>
                  <a:lnTo>
                    <a:pt x="361" y="8"/>
                  </a:lnTo>
                  <a:lnTo>
                    <a:pt x="392" y="8"/>
                  </a:lnTo>
                  <a:lnTo>
                    <a:pt x="408" y="6"/>
                  </a:lnTo>
                  <a:lnTo>
                    <a:pt x="439" y="6"/>
                  </a:lnTo>
                  <a:lnTo>
                    <a:pt x="455" y="4"/>
                  </a:lnTo>
                  <a:lnTo>
                    <a:pt x="502" y="4"/>
                  </a:lnTo>
                  <a:lnTo>
                    <a:pt x="502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06" name="Freeform 134"/>
            <p:cNvSpPr>
              <a:spLocks/>
            </p:cNvSpPr>
            <p:nvPr/>
          </p:nvSpPr>
          <p:spPr bwMode="auto">
            <a:xfrm>
              <a:off x="4493" y="2331"/>
              <a:ext cx="78" cy="13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74" y="2"/>
                </a:cxn>
                <a:cxn ang="0">
                  <a:pos x="63" y="2"/>
                </a:cxn>
                <a:cxn ang="0">
                  <a:pos x="57" y="4"/>
                </a:cxn>
                <a:cxn ang="0">
                  <a:pos x="45" y="4"/>
                </a:cxn>
                <a:cxn ang="0">
                  <a:pos x="39" y="7"/>
                </a:cxn>
                <a:cxn ang="0">
                  <a:pos x="25" y="7"/>
                </a:cxn>
                <a:cxn ang="0">
                  <a:pos x="21" y="9"/>
                </a:cxn>
                <a:cxn ang="0">
                  <a:pos x="0" y="9"/>
                </a:cxn>
                <a:cxn ang="0">
                  <a:pos x="0" y="13"/>
                </a:cxn>
                <a:cxn ang="0">
                  <a:pos x="10" y="13"/>
                </a:cxn>
                <a:cxn ang="0">
                  <a:pos x="15" y="11"/>
                </a:cxn>
                <a:cxn ang="0">
                  <a:pos x="39" y="11"/>
                </a:cxn>
                <a:cxn ang="0">
                  <a:pos x="45" y="9"/>
                </a:cxn>
                <a:cxn ang="0">
                  <a:pos x="57" y="9"/>
                </a:cxn>
                <a:cxn ang="0">
                  <a:pos x="63" y="7"/>
                </a:cxn>
                <a:cxn ang="0">
                  <a:pos x="74" y="7"/>
                </a:cxn>
                <a:cxn ang="0">
                  <a:pos x="78" y="4"/>
                </a:cxn>
                <a:cxn ang="0">
                  <a:pos x="78" y="0"/>
                </a:cxn>
              </a:cxnLst>
              <a:rect l="0" t="0" r="r" b="b"/>
              <a:pathLst>
                <a:path w="78" h="13">
                  <a:moveTo>
                    <a:pt x="78" y="0"/>
                  </a:moveTo>
                  <a:lnTo>
                    <a:pt x="74" y="2"/>
                  </a:lnTo>
                  <a:lnTo>
                    <a:pt x="63" y="2"/>
                  </a:lnTo>
                  <a:lnTo>
                    <a:pt x="57" y="4"/>
                  </a:lnTo>
                  <a:lnTo>
                    <a:pt x="45" y="4"/>
                  </a:lnTo>
                  <a:lnTo>
                    <a:pt x="39" y="7"/>
                  </a:lnTo>
                  <a:lnTo>
                    <a:pt x="25" y="7"/>
                  </a:lnTo>
                  <a:lnTo>
                    <a:pt x="21" y="9"/>
                  </a:lnTo>
                  <a:lnTo>
                    <a:pt x="0" y="9"/>
                  </a:lnTo>
                  <a:lnTo>
                    <a:pt x="0" y="13"/>
                  </a:lnTo>
                  <a:lnTo>
                    <a:pt x="10" y="13"/>
                  </a:lnTo>
                  <a:lnTo>
                    <a:pt x="15" y="11"/>
                  </a:lnTo>
                  <a:lnTo>
                    <a:pt x="39" y="11"/>
                  </a:lnTo>
                  <a:lnTo>
                    <a:pt x="45" y="9"/>
                  </a:lnTo>
                  <a:lnTo>
                    <a:pt x="57" y="9"/>
                  </a:lnTo>
                  <a:lnTo>
                    <a:pt x="63" y="7"/>
                  </a:lnTo>
                  <a:lnTo>
                    <a:pt x="74" y="7"/>
                  </a:lnTo>
                  <a:lnTo>
                    <a:pt x="78" y="4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07" name="Freeform 135"/>
            <p:cNvSpPr>
              <a:spLocks/>
            </p:cNvSpPr>
            <p:nvPr/>
          </p:nvSpPr>
          <p:spPr bwMode="auto">
            <a:xfrm>
              <a:off x="4571" y="2319"/>
              <a:ext cx="51" cy="16"/>
            </a:xfrm>
            <a:custGeom>
              <a:avLst/>
              <a:gdLst/>
              <a:ahLst/>
              <a:cxnLst>
                <a:cxn ang="0">
                  <a:pos x="47" y="0"/>
                </a:cxn>
                <a:cxn ang="0">
                  <a:pos x="47" y="2"/>
                </a:cxn>
                <a:cxn ang="0">
                  <a:pos x="39" y="10"/>
                </a:cxn>
                <a:cxn ang="0">
                  <a:pos x="32" y="12"/>
                </a:cxn>
                <a:cxn ang="0">
                  <a:pos x="0" y="12"/>
                </a:cxn>
                <a:cxn ang="0">
                  <a:pos x="0" y="16"/>
                </a:cxn>
                <a:cxn ang="0">
                  <a:pos x="34" y="16"/>
                </a:cxn>
                <a:cxn ang="0">
                  <a:pos x="41" y="14"/>
                </a:cxn>
                <a:cxn ang="0">
                  <a:pos x="47" y="10"/>
                </a:cxn>
                <a:cxn ang="0">
                  <a:pos x="51" y="4"/>
                </a:cxn>
                <a:cxn ang="0">
                  <a:pos x="49" y="4"/>
                </a:cxn>
                <a:cxn ang="0">
                  <a:pos x="47" y="0"/>
                </a:cxn>
                <a:cxn ang="0">
                  <a:pos x="47" y="2"/>
                </a:cxn>
                <a:cxn ang="0">
                  <a:pos x="47" y="0"/>
                </a:cxn>
              </a:cxnLst>
              <a:rect l="0" t="0" r="r" b="b"/>
              <a:pathLst>
                <a:path w="51" h="16">
                  <a:moveTo>
                    <a:pt x="47" y="0"/>
                  </a:moveTo>
                  <a:lnTo>
                    <a:pt x="47" y="2"/>
                  </a:lnTo>
                  <a:lnTo>
                    <a:pt x="39" y="10"/>
                  </a:lnTo>
                  <a:lnTo>
                    <a:pt x="32" y="12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34" y="16"/>
                  </a:lnTo>
                  <a:lnTo>
                    <a:pt x="41" y="14"/>
                  </a:lnTo>
                  <a:lnTo>
                    <a:pt x="47" y="10"/>
                  </a:lnTo>
                  <a:lnTo>
                    <a:pt x="51" y="4"/>
                  </a:lnTo>
                  <a:lnTo>
                    <a:pt x="49" y="4"/>
                  </a:lnTo>
                  <a:lnTo>
                    <a:pt x="47" y="0"/>
                  </a:lnTo>
                  <a:lnTo>
                    <a:pt x="47" y="2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08" name="Freeform 136"/>
            <p:cNvSpPr>
              <a:spLocks/>
            </p:cNvSpPr>
            <p:nvPr/>
          </p:nvSpPr>
          <p:spPr bwMode="auto">
            <a:xfrm>
              <a:off x="4618" y="2111"/>
              <a:ext cx="261" cy="212"/>
            </a:xfrm>
            <a:custGeom>
              <a:avLst/>
              <a:gdLst/>
              <a:ahLst/>
              <a:cxnLst>
                <a:cxn ang="0">
                  <a:pos x="259" y="0"/>
                </a:cxn>
                <a:cxn ang="0">
                  <a:pos x="242" y="14"/>
                </a:cxn>
                <a:cxn ang="0">
                  <a:pos x="226" y="26"/>
                </a:cxn>
                <a:cxn ang="0">
                  <a:pos x="210" y="39"/>
                </a:cxn>
                <a:cxn ang="0">
                  <a:pos x="194" y="53"/>
                </a:cxn>
                <a:cxn ang="0">
                  <a:pos x="179" y="67"/>
                </a:cxn>
                <a:cxn ang="0">
                  <a:pos x="163" y="82"/>
                </a:cxn>
                <a:cxn ang="0">
                  <a:pos x="140" y="102"/>
                </a:cxn>
                <a:cxn ang="0">
                  <a:pos x="124" y="116"/>
                </a:cxn>
                <a:cxn ang="0">
                  <a:pos x="108" y="129"/>
                </a:cxn>
                <a:cxn ang="0">
                  <a:pos x="92" y="143"/>
                </a:cxn>
                <a:cxn ang="0">
                  <a:pos x="77" y="155"/>
                </a:cxn>
                <a:cxn ang="0">
                  <a:pos x="59" y="169"/>
                </a:cxn>
                <a:cxn ang="0">
                  <a:pos x="45" y="182"/>
                </a:cxn>
                <a:cxn ang="0">
                  <a:pos x="26" y="192"/>
                </a:cxn>
                <a:cxn ang="0">
                  <a:pos x="10" y="204"/>
                </a:cxn>
                <a:cxn ang="0">
                  <a:pos x="2" y="212"/>
                </a:cxn>
                <a:cxn ang="0">
                  <a:pos x="20" y="202"/>
                </a:cxn>
                <a:cxn ang="0">
                  <a:pos x="36" y="190"/>
                </a:cxn>
                <a:cxn ang="0">
                  <a:pos x="55" y="178"/>
                </a:cxn>
                <a:cxn ang="0">
                  <a:pos x="71" y="165"/>
                </a:cxn>
                <a:cxn ang="0">
                  <a:pos x="87" y="153"/>
                </a:cxn>
                <a:cxn ang="0">
                  <a:pos x="104" y="139"/>
                </a:cxn>
                <a:cxn ang="0">
                  <a:pos x="126" y="118"/>
                </a:cxn>
                <a:cxn ang="0">
                  <a:pos x="143" y="106"/>
                </a:cxn>
                <a:cxn ang="0">
                  <a:pos x="167" y="84"/>
                </a:cxn>
                <a:cxn ang="0">
                  <a:pos x="181" y="71"/>
                </a:cxn>
                <a:cxn ang="0">
                  <a:pos x="198" y="57"/>
                </a:cxn>
                <a:cxn ang="0">
                  <a:pos x="214" y="43"/>
                </a:cxn>
                <a:cxn ang="0">
                  <a:pos x="236" y="22"/>
                </a:cxn>
                <a:cxn ang="0">
                  <a:pos x="253" y="10"/>
                </a:cxn>
                <a:cxn ang="0">
                  <a:pos x="259" y="2"/>
                </a:cxn>
              </a:cxnLst>
              <a:rect l="0" t="0" r="r" b="b"/>
              <a:pathLst>
                <a:path w="261" h="212">
                  <a:moveTo>
                    <a:pt x="259" y="2"/>
                  </a:moveTo>
                  <a:lnTo>
                    <a:pt x="259" y="0"/>
                  </a:lnTo>
                  <a:lnTo>
                    <a:pt x="251" y="6"/>
                  </a:lnTo>
                  <a:lnTo>
                    <a:pt x="242" y="14"/>
                  </a:lnTo>
                  <a:lnTo>
                    <a:pt x="234" y="20"/>
                  </a:lnTo>
                  <a:lnTo>
                    <a:pt x="226" y="26"/>
                  </a:lnTo>
                  <a:lnTo>
                    <a:pt x="218" y="33"/>
                  </a:lnTo>
                  <a:lnTo>
                    <a:pt x="210" y="39"/>
                  </a:lnTo>
                  <a:lnTo>
                    <a:pt x="202" y="47"/>
                  </a:lnTo>
                  <a:lnTo>
                    <a:pt x="194" y="53"/>
                  </a:lnTo>
                  <a:lnTo>
                    <a:pt x="187" y="61"/>
                  </a:lnTo>
                  <a:lnTo>
                    <a:pt x="179" y="67"/>
                  </a:lnTo>
                  <a:lnTo>
                    <a:pt x="171" y="73"/>
                  </a:lnTo>
                  <a:lnTo>
                    <a:pt x="163" y="82"/>
                  </a:lnTo>
                  <a:lnTo>
                    <a:pt x="155" y="88"/>
                  </a:lnTo>
                  <a:lnTo>
                    <a:pt x="140" y="102"/>
                  </a:lnTo>
                  <a:lnTo>
                    <a:pt x="132" y="108"/>
                  </a:lnTo>
                  <a:lnTo>
                    <a:pt x="124" y="116"/>
                  </a:lnTo>
                  <a:lnTo>
                    <a:pt x="116" y="122"/>
                  </a:lnTo>
                  <a:lnTo>
                    <a:pt x="108" y="129"/>
                  </a:lnTo>
                  <a:lnTo>
                    <a:pt x="100" y="137"/>
                  </a:lnTo>
                  <a:lnTo>
                    <a:pt x="92" y="143"/>
                  </a:lnTo>
                  <a:lnTo>
                    <a:pt x="85" y="149"/>
                  </a:lnTo>
                  <a:lnTo>
                    <a:pt x="77" y="155"/>
                  </a:lnTo>
                  <a:lnTo>
                    <a:pt x="67" y="163"/>
                  </a:lnTo>
                  <a:lnTo>
                    <a:pt x="59" y="169"/>
                  </a:lnTo>
                  <a:lnTo>
                    <a:pt x="53" y="173"/>
                  </a:lnTo>
                  <a:lnTo>
                    <a:pt x="45" y="182"/>
                  </a:lnTo>
                  <a:lnTo>
                    <a:pt x="34" y="186"/>
                  </a:lnTo>
                  <a:lnTo>
                    <a:pt x="26" y="192"/>
                  </a:lnTo>
                  <a:lnTo>
                    <a:pt x="18" y="198"/>
                  </a:lnTo>
                  <a:lnTo>
                    <a:pt x="10" y="204"/>
                  </a:lnTo>
                  <a:lnTo>
                    <a:pt x="0" y="208"/>
                  </a:lnTo>
                  <a:lnTo>
                    <a:pt x="2" y="212"/>
                  </a:lnTo>
                  <a:lnTo>
                    <a:pt x="12" y="208"/>
                  </a:lnTo>
                  <a:lnTo>
                    <a:pt x="20" y="202"/>
                  </a:lnTo>
                  <a:lnTo>
                    <a:pt x="28" y="196"/>
                  </a:lnTo>
                  <a:lnTo>
                    <a:pt x="36" y="190"/>
                  </a:lnTo>
                  <a:lnTo>
                    <a:pt x="47" y="184"/>
                  </a:lnTo>
                  <a:lnTo>
                    <a:pt x="55" y="178"/>
                  </a:lnTo>
                  <a:lnTo>
                    <a:pt x="63" y="171"/>
                  </a:lnTo>
                  <a:lnTo>
                    <a:pt x="71" y="165"/>
                  </a:lnTo>
                  <a:lnTo>
                    <a:pt x="79" y="159"/>
                  </a:lnTo>
                  <a:lnTo>
                    <a:pt x="87" y="153"/>
                  </a:lnTo>
                  <a:lnTo>
                    <a:pt x="96" y="147"/>
                  </a:lnTo>
                  <a:lnTo>
                    <a:pt x="104" y="139"/>
                  </a:lnTo>
                  <a:lnTo>
                    <a:pt x="112" y="133"/>
                  </a:lnTo>
                  <a:lnTo>
                    <a:pt x="126" y="118"/>
                  </a:lnTo>
                  <a:lnTo>
                    <a:pt x="134" y="112"/>
                  </a:lnTo>
                  <a:lnTo>
                    <a:pt x="143" y="106"/>
                  </a:lnTo>
                  <a:lnTo>
                    <a:pt x="157" y="92"/>
                  </a:lnTo>
                  <a:lnTo>
                    <a:pt x="167" y="84"/>
                  </a:lnTo>
                  <a:lnTo>
                    <a:pt x="173" y="78"/>
                  </a:lnTo>
                  <a:lnTo>
                    <a:pt x="181" y="71"/>
                  </a:lnTo>
                  <a:lnTo>
                    <a:pt x="189" y="63"/>
                  </a:lnTo>
                  <a:lnTo>
                    <a:pt x="198" y="57"/>
                  </a:lnTo>
                  <a:lnTo>
                    <a:pt x="204" y="49"/>
                  </a:lnTo>
                  <a:lnTo>
                    <a:pt x="214" y="43"/>
                  </a:lnTo>
                  <a:lnTo>
                    <a:pt x="228" y="29"/>
                  </a:lnTo>
                  <a:lnTo>
                    <a:pt x="236" y="22"/>
                  </a:lnTo>
                  <a:lnTo>
                    <a:pt x="245" y="16"/>
                  </a:lnTo>
                  <a:lnTo>
                    <a:pt x="253" y="10"/>
                  </a:lnTo>
                  <a:lnTo>
                    <a:pt x="261" y="4"/>
                  </a:lnTo>
                  <a:lnTo>
                    <a:pt x="259" y="2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09" name="Freeform 137"/>
            <p:cNvSpPr>
              <a:spLocks/>
            </p:cNvSpPr>
            <p:nvPr/>
          </p:nvSpPr>
          <p:spPr bwMode="auto">
            <a:xfrm>
              <a:off x="4877" y="2111"/>
              <a:ext cx="4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2" y="4"/>
                </a:cxn>
                <a:cxn ang="0">
                  <a:pos x="4" y="2"/>
                </a:cxn>
                <a:cxn ang="0">
                  <a:pos x="0" y="0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lnTo>
                    <a:pt x="0" y="2"/>
                  </a:lnTo>
                  <a:lnTo>
                    <a:pt x="2" y="4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10" name="Freeform 138"/>
            <p:cNvSpPr>
              <a:spLocks/>
            </p:cNvSpPr>
            <p:nvPr/>
          </p:nvSpPr>
          <p:spPr bwMode="auto">
            <a:xfrm>
              <a:off x="4877" y="2076"/>
              <a:ext cx="114" cy="37"/>
            </a:xfrm>
            <a:custGeom>
              <a:avLst/>
              <a:gdLst/>
              <a:ahLst/>
              <a:cxnLst>
                <a:cxn ang="0">
                  <a:pos x="114" y="2"/>
                </a:cxn>
                <a:cxn ang="0">
                  <a:pos x="112" y="0"/>
                </a:cxn>
                <a:cxn ang="0">
                  <a:pos x="65" y="0"/>
                </a:cxn>
                <a:cxn ang="0">
                  <a:pos x="59" y="2"/>
                </a:cxn>
                <a:cxn ang="0">
                  <a:pos x="51" y="2"/>
                </a:cxn>
                <a:cxn ang="0">
                  <a:pos x="45" y="4"/>
                </a:cxn>
                <a:cxn ang="0">
                  <a:pos x="37" y="6"/>
                </a:cxn>
                <a:cxn ang="0">
                  <a:pos x="30" y="10"/>
                </a:cxn>
                <a:cxn ang="0">
                  <a:pos x="22" y="15"/>
                </a:cxn>
                <a:cxn ang="0">
                  <a:pos x="16" y="19"/>
                </a:cxn>
                <a:cxn ang="0">
                  <a:pos x="0" y="35"/>
                </a:cxn>
                <a:cxn ang="0">
                  <a:pos x="4" y="37"/>
                </a:cxn>
                <a:cxn ang="0">
                  <a:pos x="24" y="17"/>
                </a:cxn>
                <a:cxn ang="0">
                  <a:pos x="32" y="15"/>
                </a:cxn>
                <a:cxn ang="0">
                  <a:pos x="39" y="10"/>
                </a:cxn>
                <a:cxn ang="0">
                  <a:pos x="45" y="8"/>
                </a:cxn>
                <a:cxn ang="0">
                  <a:pos x="51" y="6"/>
                </a:cxn>
                <a:cxn ang="0">
                  <a:pos x="59" y="6"/>
                </a:cxn>
                <a:cxn ang="0">
                  <a:pos x="65" y="4"/>
                </a:cxn>
                <a:cxn ang="0">
                  <a:pos x="112" y="4"/>
                </a:cxn>
                <a:cxn ang="0">
                  <a:pos x="110" y="2"/>
                </a:cxn>
                <a:cxn ang="0">
                  <a:pos x="114" y="2"/>
                </a:cxn>
                <a:cxn ang="0">
                  <a:pos x="114" y="0"/>
                </a:cxn>
                <a:cxn ang="0">
                  <a:pos x="112" y="0"/>
                </a:cxn>
                <a:cxn ang="0">
                  <a:pos x="114" y="2"/>
                </a:cxn>
              </a:cxnLst>
              <a:rect l="0" t="0" r="r" b="b"/>
              <a:pathLst>
                <a:path w="114" h="37">
                  <a:moveTo>
                    <a:pt x="114" y="2"/>
                  </a:moveTo>
                  <a:lnTo>
                    <a:pt x="112" y="0"/>
                  </a:lnTo>
                  <a:lnTo>
                    <a:pt x="65" y="0"/>
                  </a:lnTo>
                  <a:lnTo>
                    <a:pt x="59" y="2"/>
                  </a:lnTo>
                  <a:lnTo>
                    <a:pt x="51" y="2"/>
                  </a:lnTo>
                  <a:lnTo>
                    <a:pt x="45" y="4"/>
                  </a:lnTo>
                  <a:lnTo>
                    <a:pt x="37" y="6"/>
                  </a:lnTo>
                  <a:lnTo>
                    <a:pt x="30" y="10"/>
                  </a:lnTo>
                  <a:lnTo>
                    <a:pt x="22" y="15"/>
                  </a:lnTo>
                  <a:lnTo>
                    <a:pt x="16" y="19"/>
                  </a:lnTo>
                  <a:lnTo>
                    <a:pt x="0" y="35"/>
                  </a:lnTo>
                  <a:lnTo>
                    <a:pt x="4" y="37"/>
                  </a:lnTo>
                  <a:lnTo>
                    <a:pt x="24" y="17"/>
                  </a:lnTo>
                  <a:lnTo>
                    <a:pt x="32" y="15"/>
                  </a:lnTo>
                  <a:lnTo>
                    <a:pt x="39" y="10"/>
                  </a:lnTo>
                  <a:lnTo>
                    <a:pt x="45" y="8"/>
                  </a:lnTo>
                  <a:lnTo>
                    <a:pt x="51" y="6"/>
                  </a:lnTo>
                  <a:lnTo>
                    <a:pt x="59" y="6"/>
                  </a:lnTo>
                  <a:lnTo>
                    <a:pt x="65" y="4"/>
                  </a:lnTo>
                  <a:lnTo>
                    <a:pt x="112" y="4"/>
                  </a:lnTo>
                  <a:lnTo>
                    <a:pt x="110" y="2"/>
                  </a:lnTo>
                  <a:lnTo>
                    <a:pt x="114" y="2"/>
                  </a:lnTo>
                  <a:lnTo>
                    <a:pt x="114" y="0"/>
                  </a:lnTo>
                  <a:lnTo>
                    <a:pt x="112" y="0"/>
                  </a:lnTo>
                  <a:lnTo>
                    <a:pt x="114" y="2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11" name="Freeform 139"/>
            <p:cNvSpPr>
              <a:spLocks/>
            </p:cNvSpPr>
            <p:nvPr/>
          </p:nvSpPr>
          <p:spPr bwMode="auto">
            <a:xfrm>
              <a:off x="4877" y="2238"/>
              <a:ext cx="18" cy="6"/>
            </a:xfrm>
            <a:custGeom>
              <a:avLst/>
              <a:gdLst/>
              <a:ahLst/>
              <a:cxnLst>
                <a:cxn ang="0">
                  <a:pos x="18" y="6"/>
                </a:cxn>
                <a:cxn ang="0">
                  <a:pos x="2" y="6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2" y="2"/>
                </a:cxn>
                <a:cxn ang="0">
                  <a:pos x="14" y="2"/>
                </a:cxn>
                <a:cxn ang="0">
                  <a:pos x="18" y="6"/>
                </a:cxn>
              </a:cxnLst>
              <a:rect l="0" t="0" r="r" b="b"/>
              <a:pathLst>
                <a:path w="18" h="6">
                  <a:moveTo>
                    <a:pt x="18" y="6"/>
                  </a:moveTo>
                  <a:lnTo>
                    <a:pt x="2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8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12" name="Freeform 140"/>
            <p:cNvSpPr>
              <a:spLocks/>
            </p:cNvSpPr>
            <p:nvPr/>
          </p:nvSpPr>
          <p:spPr bwMode="auto">
            <a:xfrm>
              <a:off x="4873" y="2240"/>
              <a:ext cx="22" cy="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4"/>
                </a:cxn>
                <a:cxn ang="0">
                  <a:pos x="4" y="4"/>
                </a:cxn>
                <a:cxn ang="0">
                  <a:pos x="6" y="6"/>
                </a:cxn>
                <a:cxn ang="0">
                  <a:pos x="20" y="6"/>
                </a:cxn>
                <a:cxn ang="0">
                  <a:pos x="22" y="2"/>
                </a:cxn>
                <a:cxn ang="0">
                  <a:pos x="8" y="2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0" y="2"/>
                </a:cxn>
                <a:cxn ang="0">
                  <a:pos x="2" y="4"/>
                </a:cxn>
                <a:cxn ang="0">
                  <a:pos x="0" y="2"/>
                </a:cxn>
              </a:cxnLst>
              <a:rect l="0" t="0" r="r" b="b"/>
              <a:pathLst>
                <a:path w="22" h="6">
                  <a:moveTo>
                    <a:pt x="0" y="2"/>
                  </a:moveTo>
                  <a:lnTo>
                    <a:pt x="2" y="4"/>
                  </a:lnTo>
                  <a:lnTo>
                    <a:pt x="4" y="4"/>
                  </a:lnTo>
                  <a:lnTo>
                    <a:pt x="6" y="6"/>
                  </a:lnTo>
                  <a:lnTo>
                    <a:pt x="20" y="6"/>
                  </a:lnTo>
                  <a:lnTo>
                    <a:pt x="22" y="2"/>
                  </a:lnTo>
                  <a:lnTo>
                    <a:pt x="8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0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13" name="Freeform 141"/>
            <p:cNvSpPr>
              <a:spLocks/>
            </p:cNvSpPr>
            <p:nvPr/>
          </p:nvSpPr>
          <p:spPr bwMode="auto">
            <a:xfrm>
              <a:off x="4873" y="2233"/>
              <a:ext cx="4" cy="9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4" y="9"/>
                </a:cxn>
                <a:cxn ang="0">
                  <a:pos x="4" y="5"/>
                </a:cxn>
                <a:cxn ang="0">
                  <a:pos x="2" y="7"/>
                </a:cxn>
                <a:cxn ang="0">
                  <a:pos x="4" y="2"/>
                </a:cxn>
                <a:cxn ang="0">
                  <a:pos x="0" y="0"/>
                </a:cxn>
                <a:cxn ang="0">
                  <a:pos x="0" y="5"/>
                </a:cxn>
                <a:cxn ang="0">
                  <a:pos x="4" y="2"/>
                </a:cxn>
              </a:cxnLst>
              <a:rect l="0" t="0" r="r" b="b"/>
              <a:pathLst>
                <a:path w="4" h="9">
                  <a:moveTo>
                    <a:pt x="4" y="2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5"/>
                  </a:lnTo>
                  <a:lnTo>
                    <a:pt x="2" y="7"/>
                  </a:lnTo>
                  <a:lnTo>
                    <a:pt x="4" y="2"/>
                  </a:lnTo>
                  <a:lnTo>
                    <a:pt x="0" y="0"/>
                  </a:lnTo>
                  <a:lnTo>
                    <a:pt x="0" y="5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14" name="Freeform 142"/>
            <p:cNvSpPr>
              <a:spLocks/>
            </p:cNvSpPr>
            <p:nvPr/>
          </p:nvSpPr>
          <p:spPr bwMode="auto">
            <a:xfrm>
              <a:off x="4875" y="2235"/>
              <a:ext cx="22" cy="11"/>
            </a:xfrm>
            <a:custGeom>
              <a:avLst/>
              <a:gdLst/>
              <a:ahLst/>
              <a:cxnLst>
                <a:cxn ang="0">
                  <a:pos x="18" y="11"/>
                </a:cxn>
                <a:cxn ang="0">
                  <a:pos x="22" y="9"/>
                </a:cxn>
                <a:cxn ang="0">
                  <a:pos x="20" y="5"/>
                </a:cxn>
                <a:cxn ang="0">
                  <a:pos x="18" y="3"/>
                </a:cxn>
                <a:cxn ang="0">
                  <a:pos x="14" y="3"/>
                </a:cxn>
                <a:cxn ang="0">
                  <a:pos x="12" y="0"/>
                </a:cxn>
                <a:cxn ang="0">
                  <a:pos x="2" y="0"/>
                </a:cxn>
                <a:cxn ang="0">
                  <a:pos x="0" y="5"/>
                </a:cxn>
                <a:cxn ang="0">
                  <a:pos x="14" y="5"/>
                </a:cxn>
                <a:cxn ang="0">
                  <a:pos x="18" y="9"/>
                </a:cxn>
                <a:cxn ang="0">
                  <a:pos x="20" y="7"/>
                </a:cxn>
                <a:cxn ang="0">
                  <a:pos x="18" y="11"/>
                </a:cxn>
                <a:cxn ang="0">
                  <a:pos x="22" y="11"/>
                </a:cxn>
                <a:cxn ang="0">
                  <a:pos x="22" y="9"/>
                </a:cxn>
                <a:cxn ang="0">
                  <a:pos x="18" y="11"/>
                </a:cxn>
              </a:cxnLst>
              <a:rect l="0" t="0" r="r" b="b"/>
              <a:pathLst>
                <a:path w="22" h="11">
                  <a:moveTo>
                    <a:pt x="18" y="11"/>
                  </a:moveTo>
                  <a:lnTo>
                    <a:pt x="22" y="9"/>
                  </a:lnTo>
                  <a:lnTo>
                    <a:pt x="20" y="5"/>
                  </a:lnTo>
                  <a:lnTo>
                    <a:pt x="18" y="3"/>
                  </a:lnTo>
                  <a:lnTo>
                    <a:pt x="14" y="3"/>
                  </a:lnTo>
                  <a:lnTo>
                    <a:pt x="12" y="0"/>
                  </a:lnTo>
                  <a:lnTo>
                    <a:pt x="2" y="0"/>
                  </a:lnTo>
                  <a:lnTo>
                    <a:pt x="0" y="5"/>
                  </a:lnTo>
                  <a:lnTo>
                    <a:pt x="14" y="5"/>
                  </a:lnTo>
                  <a:lnTo>
                    <a:pt x="18" y="9"/>
                  </a:lnTo>
                  <a:lnTo>
                    <a:pt x="20" y="7"/>
                  </a:lnTo>
                  <a:lnTo>
                    <a:pt x="18" y="11"/>
                  </a:lnTo>
                  <a:lnTo>
                    <a:pt x="22" y="11"/>
                  </a:lnTo>
                  <a:lnTo>
                    <a:pt x="22" y="9"/>
                  </a:lnTo>
                  <a:lnTo>
                    <a:pt x="18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15" name="Freeform 143"/>
            <p:cNvSpPr>
              <a:spLocks/>
            </p:cNvSpPr>
            <p:nvPr/>
          </p:nvSpPr>
          <p:spPr bwMode="auto">
            <a:xfrm>
              <a:off x="4034" y="2260"/>
              <a:ext cx="316" cy="88"/>
            </a:xfrm>
            <a:custGeom>
              <a:avLst/>
              <a:gdLst/>
              <a:ahLst/>
              <a:cxnLst>
                <a:cxn ang="0">
                  <a:pos x="312" y="2"/>
                </a:cxn>
                <a:cxn ang="0">
                  <a:pos x="304" y="4"/>
                </a:cxn>
                <a:cxn ang="0">
                  <a:pos x="296" y="8"/>
                </a:cxn>
                <a:cxn ang="0">
                  <a:pos x="288" y="14"/>
                </a:cxn>
                <a:cxn ang="0">
                  <a:pos x="269" y="16"/>
                </a:cxn>
                <a:cxn ang="0">
                  <a:pos x="261" y="20"/>
                </a:cxn>
                <a:cxn ang="0">
                  <a:pos x="251" y="24"/>
                </a:cxn>
                <a:cxn ang="0">
                  <a:pos x="243" y="31"/>
                </a:cxn>
                <a:cxn ang="0">
                  <a:pos x="231" y="41"/>
                </a:cxn>
                <a:cxn ang="0">
                  <a:pos x="223" y="47"/>
                </a:cxn>
                <a:cxn ang="0">
                  <a:pos x="214" y="51"/>
                </a:cxn>
                <a:cxn ang="0">
                  <a:pos x="202" y="59"/>
                </a:cxn>
                <a:cxn ang="0">
                  <a:pos x="192" y="67"/>
                </a:cxn>
                <a:cxn ang="0">
                  <a:pos x="180" y="75"/>
                </a:cxn>
                <a:cxn ang="0">
                  <a:pos x="167" y="82"/>
                </a:cxn>
                <a:cxn ang="0">
                  <a:pos x="137" y="86"/>
                </a:cxn>
                <a:cxn ang="0">
                  <a:pos x="0" y="88"/>
                </a:cxn>
                <a:cxn ang="0">
                  <a:pos x="12" y="82"/>
                </a:cxn>
                <a:cxn ang="0">
                  <a:pos x="25" y="75"/>
                </a:cxn>
                <a:cxn ang="0">
                  <a:pos x="39" y="71"/>
                </a:cxn>
                <a:cxn ang="0">
                  <a:pos x="53" y="67"/>
                </a:cxn>
                <a:cxn ang="0">
                  <a:pos x="65" y="61"/>
                </a:cxn>
                <a:cxn ang="0">
                  <a:pos x="80" y="57"/>
                </a:cxn>
                <a:cxn ang="0">
                  <a:pos x="92" y="51"/>
                </a:cxn>
                <a:cxn ang="0">
                  <a:pos x="106" y="47"/>
                </a:cxn>
                <a:cxn ang="0">
                  <a:pos x="127" y="41"/>
                </a:cxn>
                <a:cxn ang="0">
                  <a:pos x="147" y="35"/>
                </a:cxn>
                <a:cxn ang="0">
                  <a:pos x="167" y="26"/>
                </a:cxn>
                <a:cxn ang="0">
                  <a:pos x="188" y="20"/>
                </a:cxn>
                <a:cxn ang="0">
                  <a:pos x="210" y="14"/>
                </a:cxn>
                <a:cxn ang="0">
                  <a:pos x="231" y="8"/>
                </a:cxn>
                <a:cxn ang="0">
                  <a:pos x="251" y="4"/>
                </a:cxn>
                <a:cxn ang="0">
                  <a:pos x="290" y="2"/>
                </a:cxn>
                <a:cxn ang="0">
                  <a:pos x="316" y="0"/>
                </a:cxn>
              </a:cxnLst>
              <a:rect l="0" t="0" r="r" b="b"/>
              <a:pathLst>
                <a:path w="316" h="88">
                  <a:moveTo>
                    <a:pt x="316" y="0"/>
                  </a:moveTo>
                  <a:lnTo>
                    <a:pt x="312" y="2"/>
                  </a:lnTo>
                  <a:lnTo>
                    <a:pt x="308" y="2"/>
                  </a:lnTo>
                  <a:lnTo>
                    <a:pt x="304" y="4"/>
                  </a:lnTo>
                  <a:lnTo>
                    <a:pt x="300" y="6"/>
                  </a:lnTo>
                  <a:lnTo>
                    <a:pt x="296" y="8"/>
                  </a:lnTo>
                  <a:lnTo>
                    <a:pt x="292" y="12"/>
                  </a:lnTo>
                  <a:lnTo>
                    <a:pt x="288" y="14"/>
                  </a:lnTo>
                  <a:lnTo>
                    <a:pt x="284" y="16"/>
                  </a:lnTo>
                  <a:lnTo>
                    <a:pt x="269" y="16"/>
                  </a:lnTo>
                  <a:lnTo>
                    <a:pt x="265" y="18"/>
                  </a:lnTo>
                  <a:lnTo>
                    <a:pt x="261" y="20"/>
                  </a:lnTo>
                  <a:lnTo>
                    <a:pt x="257" y="22"/>
                  </a:lnTo>
                  <a:lnTo>
                    <a:pt x="251" y="24"/>
                  </a:lnTo>
                  <a:lnTo>
                    <a:pt x="247" y="26"/>
                  </a:lnTo>
                  <a:lnTo>
                    <a:pt x="243" y="31"/>
                  </a:lnTo>
                  <a:lnTo>
                    <a:pt x="239" y="33"/>
                  </a:lnTo>
                  <a:lnTo>
                    <a:pt x="231" y="41"/>
                  </a:lnTo>
                  <a:lnTo>
                    <a:pt x="227" y="43"/>
                  </a:lnTo>
                  <a:lnTo>
                    <a:pt x="223" y="47"/>
                  </a:lnTo>
                  <a:lnTo>
                    <a:pt x="218" y="49"/>
                  </a:lnTo>
                  <a:lnTo>
                    <a:pt x="214" y="51"/>
                  </a:lnTo>
                  <a:lnTo>
                    <a:pt x="208" y="55"/>
                  </a:lnTo>
                  <a:lnTo>
                    <a:pt x="202" y="59"/>
                  </a:lnTo>
                  <a:lnTo>
                    <a:pt x="198" y="63"/>
                  </a:lnTo>
                  <a:lnTo>
                    <a:pt x="192" y="67"/>
                  </a:lnTo>
                  <a:lnTo>
                    <a:pt x="186" y="71"/>
                  </a:lnTo>
                  <a:lnTo>
                    <a:pt x="180" y="75"/>
                  </a:lnTo>
                  <a:lnTo>
                    <a:pt x="174" y="80"/>
                  </a:lnTo>
                  <a:lnTo>
                    <a:pt x="167" y="82"/>
                  </a:lnTo>
                  <a:lnTo>
                    <a:pt x="167" y="86"/>
                  </a:lnTo>
                  <a:lnTo>
                    <a:pt x="137" y="86"/>
                  </a:lnTo>
                  <a:lnTo>
                    <a:pt x="127" y="88"/>
                  </a:lnTo>
                  <a:lnTo>
                    <a:pt x="0" y="88"/>
                  </a:lnTo>
                  <a:lnTo>
                    <a:pt x="6" y="84"/>
                  </a:lnTo>
                  <a:lnTo>
                    <a:pt x="12" y="82"/>
                  </a:lnTo>
                  <a:lnTo>
                    <a:pt x="19" y="80"/>
                  </a:lnTo>
                  <a:lnTo>
                    <a:pt x="25" y="75"/>
                  </a:lnTo>
                  <a:lnTo>
                    <a:pt x="33" y="73"/>
                  </a:lnTo>
                  <a:lnTo>
                    <a:pt x="39" y="71"/>
                  </a:lnTo>
                  <a:lnTo>
                    <a:pt x="45" y="69"/>
                  </a:lnTo>
                  <a:lnTo>
                    <a:pt x="53" y="67"/>
                  </a:lnTo>
                  <a:lnTo>
                    <a:pt x="59" y="63"/>
                  </a:lnTo>
                  <a:lnTo>
                    <a:pt x="65" y="61"/>
                  </a:lnTo>
                  <a:lnTo>
                    <a:pt x="74" y="59"/>
                  </a:lnTo>
                  <a:lnTo>
                    <a:pt x="80" y="57"/>
                  </a:lnTo>
                  <a:lnTo>
                    <a:pt x="86" y="55"/>
                  </a:lnTo>
                  <a:lnTo>
                    <a:pt x="92" y="51"/>
                  </a:lnTo>
                  <a:lnTo>
                    <a:pt x="100" y="49"/>
                  </a:lnTo>
                  <a:lnTo>
                    <a:pt x="106" y="47"/>
                  </a:lnTo>
                  <a:lnTo>
                    <a:pt x="116" y="43"/>
                  </a:lnTo>
                  <a:lnTo>
                    <a:pt x="127" y="41"/>
                  </a:lnTo>
                  <a:lnTo>
                    <a:pt x="137" y="37"/>
                  </a:lnTo>
                  <a:lnTo>
                    <a:pt x="147" y="35"/>
                  </a:lnTo>
                  <a:lnTo>
                    <a:pt x="157" y="31"/>
                  </a:lnTo>
                  <a:lnTo>
                    <a:pt x="167" y="26"/>
                  </a:lnTo>
                  <a:lnTo>
                    <a:pt x="178" y="24"/>
                  </a:lnTo>
                  <a:lnTo>
                    <a:pt x="188" y="20"/>
                  </a:lnTo>
                  <a:lnTo>
                    <a:pt x="200" y="16"/>
                  </a:lnTo>
                  <a:lnTo>
                    <a:pt x="210" y="14"/>
                  </a:lnTo>
                  <a:lnTo>
                    <a:pt x="221" y="10"/>
                  </a:lnTo>
                  <a:lnTo>
                    <a:pt x="231" y="8"/>
                  </a:lnTo>
                  <a:lnTo>
                    <a:pt x="241" y="6"/>
                  </a:lnTo>
                  <a:lnTo>
                    <a:pt x="251" y="4"/>
                  </a:lnTo>
                  <a:lnTo>
                    <a:pt x="263" y="2"/>
                  </a:lnTo>
                  <a:lnTo>
                    <a:pt x="290" y="2"/>
                  </a:lnTo>
                  <a:lnTo>
                    <a:pt x="296" y="0"/>
                  </a:lnTo>
                  <a:lnTo>
                    <a:pt x="316" y="0"/>
                  </a:lnTo>
                  <a:close/>
                </a:path>
              </a:pathLst>
            </a:custGeom>
            <a:solidFill>
              <a:srgbClr val="E5E5E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16" name="Freeform 144"/>
            <p:cNvSpPr>
              <a:spLocks/>
            </p:cNvSpPr>
            <p:nvPr/>
          </p:nvSpPr>
          <p:spPr bwMode="auto">
            <a:xfrm>
              <a:off x="4318" y="2258"/>
              <a:ext cx="32" cy="22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2" y="20"/>
                </a:cxn>
                <a:cxn ang="0">
                  <a:pos x="6" y="18"/>
                </a:cxn>
                <a:cxn ang="0">
                  <a:pos x="8" y="14"/>
                </a:cxn>
                <a:cxn ang="0">
                  <a:pos x="12" y="12"/>
                </a:cxn>
                <a:cxn ang="0">
                  <a:pos x="18" y="10"/>
                </a:cxn>
                <a:cxn ang="0">
                  <a:pos x="20" y="8"/>
                </a:cxn>
                <a:cxn ang="0">
                  <a:pos x="24" y="6"/>
                </a:cxn>
                <a:cxn ang="0">
                  <a:pos x="28" y="6"/>
                </a:cxn>
                <a:cxn ang="0">
                  <a:pos x="32" y="4"/>
                </a:cxn>
                <a:cxn ang="0">
                  <a:pos x="30" y="0"/>
                </a:cxn>
                <a:cxn ang="0">
                  <a:pos x="28" y="2"/>
                </a:cxn>
                <a:cxn ang="0">
                  <a:pos x="24" y="4"/>
                </a:cxn>
                <a:cxn ang="0">
                  <a:pos x="18" y="4"/>
                </a:cxn>
                <a:cxn ang="0">
                  <a:pos x="16" y="6"/>
                </a:cxn>
                <a:cxn ang="0">
                  <a:pos x="10" y="8"/>
                </a:cxn>
                <a:cxn ang="0">
                  <a:pos x="8" y="12"/>
                </a:cxn>
                <a:cxn ang="0">
                  <a:pos x="4" y="14"/>
                </a:cxn>
                <a:cxn ang="0">
                  <a:pos x="0" y="18"/>
                </a:cxn>
                <a:cxn ang="0">
                  <a:pos x="2" y="16"/>
                </a:cxn>
                <a:cxn ang="0">
                  <a:pos x="0" y="20"/>
                </a:cxn>
                <a:cxn ang="0">
                  <a:pos x="2" y="22"/>
                </a:cxn>
                <a:cxn ang="0">
                  <a:pos x="2" y="20"/>
                </a:cxn>
                <a:cxn ang="0">
                  <a:pos x="0" y="20"/>
                </a:cxn>
              </a:cxnLst>
              <a:rect l="0" t="0" r="r" b="b"/>
              <a:pathLst>
                <a:path w="32" h="22">
                  <a:moveTo>
                    <a:pt x="0" y="20"/>
                  </a:moveTo>
                  <a:lnTo>
                    <a:pt x="2" y="20"/>
                  </a:lnTo>
                  <a:lnTo>
                    <a:pt x="6" y="18"/>
                  </a:lnTo>
                  <a:lnTo>
                    <a:pt x="8" y="14"/>
                  </a:lnTo>
                  <a:lnTo>
                    <a:pt x="12" y="12"/>
                  </a:lnTo>
                  <a:lnTo>
                    <a:pt x="18" y="10"/>
                  </a:lnTo>
                  <a:lnTo>
                    <a:pt x="20" y="8"/>
                  </a:lnTo>
                  <a:lnTo>
                    <a:pt x="24" y="6"/>
                  </a:lnTo>
                  <a:lnTo>
                    <a:pt x="28" y="6"/>
                  </a:lnTo>
                  <a:lnTo>
                    <a:pt x="32" y="4"/>
                  </a:lnTo>
                  <a:lnTo>
                    <a:pt x="30" y="0"/>
                  </a:lnTo>
                  <a:lnTo>
                    <a:pt x="28" y="2"/>
                  </a:lnTo>
                  <a:lnTo>
                    <a:pt x="24" y="4"/>
                  </a:lnTo>
                  <a:lnTo>
                    <a:pt x="18" y="4"/>
                  </a:lnTo>
                  <a:lnTo>
                    <a:pt x="16" y="6"/>
                  </a:lnTo>
                  <a:lnTo>
                    <a:pt x="10" y="8"/>
                  </a:lnTo>
                  <a:lnTo>
                    <a:pt x="8" y="12"/>
                  </a:lnTo>
                  <a:lnTo>
                    <a:pt x="4" y="14"/>
                  </a:lnTo>
                  <a:lnTo>
                    <a:pt x="0" y="18"/>
                  </a:lnTo>
                  <a:lnTo>
                    <a:pt x="2" y="16"/>
                  </a:lnTo>
                  <a:lnTo>
                    <a:pt x="0" y="20"/>
                  </a:lnTo>
                  <a:lnTo>
                    <a:pt x="2" y="22"/>
                  </a:lnTo>
                  <a:lnTo>
                    <a:pt x="2" y="2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17" name="Freeform 145"/>
            <p:cNvSpPr>
              <a:spLocks/>
            </p:cNvSpPr>
            <p:nvPr/>
          </p:nvSpPr>
          <p:spPr bwMode="auto">
            <a:xfrm>
              <a:off x="4246" y="2274"/>
              <a:ext cx="74" cy="39"/>
            </a:xfrm>
            <a:custGeom>
              <a:avLst/>
              <a:gdLst/>
              <a:ahLst/>
              <a:cxnLst>
                <a:cxn ang="0">
                  <a:pos x="2" y="39"/>
                </a:cxn>
                <a:cxn ang="0">
                  <a:pos x="9" y="37"/>
                </a:cxn>
                <a:cxn ang="0">
                  <a:pos x="13" y="35"/>
                </a:cxn>
                <a:cxn ang="0">
                  <a:pos x="17" y="31"/>
                </a:cxn>
                <a:cxn ang="0">
                  <a:pos x="21" y="29"/>
                </a:cxn>
                <a:cxn ang="0">
                  <a:pos x="29" y="21"/>
                </a:cxn>
                <a:cxn ang="0">
                  <a:pos x="33" y="19"/>
                </a:cxn>
                <a:cxn ang="0">
                  <a:pos x="37" y="15"/>
                </a:cxn>
                <a:cxn ang="0">
                  <a:pos x="41" y="12"/>
                </a:cxn>
                <a:cxn ang="0">
                  <a:pos x="45" y="10"/>
                </a:cxn>
                <a:cxn ang="0">
                  <a:pos x="49" y="8"/>
                </a:cxn>
                <a:cxn ang="0">
                  <a:pos x="53" y="6"/>
                </a:cxn>
                <a:cxn ang="0">
                  <a:pos x="57" y="4"/>
                </a:cxn>
                <a:cxn ang="0">
                  <a:pos x="72" y="4"/>
                </a:cxn>
                <a:cxn ang="0">
                  <a:pos x="74" y="0"/>
                </a:cxn>
                <a:cxn ang="0">
                  <a:pos x="57" y="0"/>
                </a:cxn>
                <a:cxn ang="0">
                  <a:pos x="53" y="2"/>
                </a:cxn>
                <a:cxn ang="0">
                  <a:pos x="47" y="4"/>
                </a:cxn>
                <a:cxn ang="0">
                  <a:pos x="43" y="6"/>
                </a:cxn>
                <a:cxn ang="0">
                  <a:pos x="39" y="8"/>
                </a:cxn>
                <a:cxn ang="0">
                  <a:pos x="35" y="10"/>
                </a:cxn>
                <a:cxn ang="0">
                  <a:pos x="27" y="19"/>
                </a:cxn>
                <a:cxn ang="0">
                  <a:pos x="23" y="21"/>
                </a:cxn>
                <a:cxn ang="0">
                  <a:pos x="19" y="25"/>
                </a:cxn>
                <a:cxn ang="0">
                  <a:pos x="13" y="29"/>
                </a:cxn>
                <a:cxn ang="0">
                  <a:pos x="6" y="35"/>
                </a:cxn>
                <a:cxn ang="0">
                  <a:pos x="0" y="35"/>
                </a:cxn>
                <a:cxn ang="0">
                  <a:pos x="2" y="35"/>
                </a:cxn>
                <a:cxn ang="0">
                  <a:pos x="2" y="39"/>
                </a:cxn>
              </a:cxnLst>
              <a:rect l="0" t="0" r="r" b="b"/>
              <a:pathLst>
                <a:path w="74" h="39">
                  <a:moveTo>
                    <a:pt x="2" y="39"/>
                  </a:moveTo>
                  <a:lnTo>
                    <a:pt x="9" y="37"/>
                  </a:lnTo>
                  <a:lnTo>
                    <a:pt x="13" y="35"/>
                  </a:lnTo>
                  <a:lnTo>
                    <a:pt x="17" y="31"/>
                  </a:lnTo>
                  <a:lnTo>
                    <a:pt x="21" y="29"/>
                  </a:lnTo>
                  <a:lnTo>
                    <a:pt x="29" y="21"/>
                  </a:lnTo>
                  <a:lnTo>
                    <a:pt x="33" y="19"/>
                  </a:lnTo>
                  <a:lnTo>
                    <a:pt x="37" y="15"/>
                  </a:lnTo>
                  <a:lnTo>
                    <a:pt x="41" y="12"/>
                  </a:lnTo>
                  <a:lnTo>
                    <a:pt x="45" y="10"/>
                  </a:lnTo>
                  <a:lnTo>
                    <a:pt x="49" y="8"/>
                  </a:lnTo>
                  <a:lnTo>
                    <a:pt x="53" y="6"/>
                  </a:lnTo>
                  <a:lnTo>
                    <a:pt x="57" y="4"/>
                  </a:lnTo>
                  <a:lnTo>
                    <a:pt x="72" y="4"/>
                  </a:lnTo>
                  <a:lnTo>
                    <a:pt x="74" y="0"/>
                  </a:lnTo>
                  <a:lnTo>
                    <a:pt x="57" y="0"/>
                  </a:lnTo>
                  <a:lnTo>
                    <a:pt x="53" y="2"/>
                  </a:lnTo>
                  <a:lnTo>
                    <a:pt x="47" y="4"/>
                  </a:lnTo>
                  <a:lnTo>
                    <a:pt x="43" y="6"/>
                  </a:lnTo>
                  <a:lnTo>
                    <a:pt x="39" y="8"/>
                  </a:lnTo>
                  <a:lnTo>
                    <a:pt x="35" y="10"/>
                  </a:lnTo>
                  <a:lnTo>
                    <a:pt x="27" y="19"/>
                  </a:lnTo>
                  <a:lnTo>
                    <a:pt x="23" y="21"/>
                  </a:lnTo>
                  <a:lnTo>
                    <a:pt x="19" y="25"/>
                  </a:lnTo>
                  <a:lnTo>
                    <a:pt x="13" y="29"/>
                  </a:lnTo>
                  <a:lnTo>
                    <a:pt x="6" y="35"/>
                  </a:lnTo>
                  <a:lnTo>
                    <a:pt x="0" y="35"/>
                  </a:lnTo>
                  <a:lnTo>
                    <a:pt x="2" y="35"/>
                  </a:lnTo>
                  <a:lnTo>
                    <a:pt x="2" y="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18" name="Freeform 146"/>
            <p:cNvSpPr>
              <a:spLocks/>
            </p:cNvSpPr>
            <p:nvPr/>
          </p:nvSpPr>
          <p:spPr bwMode="auto">
            <a:xfrm>
              <a:off x="4199" y="2309"/>
              <a:ext cx="49" cy="35"/>
            </a:xfrm>
            <a:custGeom>
              <a:avLst/>
              <a:gdLst/>
              <a:ahLst/>
              <a:cxnLst>
                <a:cxn ang="0">
                  <a:pos x="5" y="33"/>
                </a:cxn>
                <a:cxn ang="0">
                  <a:pos x="5" y="35"/>
                </a:cxn>
                <a:cxn ang="0">
                  <a:pos x="11" y="33"/>
                </a:cxn>
                <a:cxn ang="0">
                  <a:pos x="17" y="26"/>
                </a:cxn>
                <a:cxn ang="0">
                  <a:pos x="23" y="22"/>
                </a:cxn>
                <a:cxn ang="0">
                  <a:pos x="27" y="18"/>
                </a:cxn>
                <a:cxn ang="0">
                  <a:pos x="33" y="14"/>
                </a:cxn>
                <a:cxn ang="0">
                  <a:pos x="39" y="10"/>
                </a:cxn>
                <a:cxn ang="0">
                  <a:pos x="45" y="8"/>
                </a:cxn>
                <a:cxn ang="0">
                  <a:pos x="49" y="4"/>
                </a:cxn>
                <a:cxn ang="0">
                  <a:pos x="49" y="0"/>
                </a:cxn>
                <a:cxn ang="0">
                  <a:pos x="43" y="4"/>
                </a:cxn>
                <a:cxn ang="0">
                  <a:pos x="37" y="8"/>
                </a:cxn>
                <a:cxn ang="0">
                  <a:pos x="31" y="12"/>
                </a:cxn>
                <a:cxn ang="0">
                  <a:pos x="25" y="16"/>
                </a:cxn>
                <a:cxn ang="0">
                  <a:pos x="19" y="20"/>
                </a:cxn>
                <a:cxn ang="0">
                  <a:pos x="15" y="24"/>
                </a:cxn>
                <a:cxn ang="0">
                  <a:pos x="9" y="29"/>
                </a:cxn>
                <a:cxn ang="0">
                  <a:pos x="2" y="31"/>
                </a:cxn>
                <a:cxn ang="0">
                  <a:pos x="0" y="33"/>
                </a:cxn>
                <a:cxn ang="0">
                  <a:pos x="2" y="31"/>
                </a:cxn>
                <a:cxn ang="0">
                  <a:pos x="0" y="33"/>
                </a:cxn>
                <a:cxn ang="0">
                  <a:pos x="5" y="33"/>
                </a:cxn>
              </a:cxnLst>
              <a:rect l="0" t="0" r="r" b="b"/>
              <a:pathLst>
                <a:path w="49" h="35">
                  <a:moveTo>
                    <a:pt x="5" y="33"/>
                  </a:moveTo>
                  <a:lnTo>
                    <a:pt x="5" y="35"/>
                  </a:lnTo>
                  <a:lnTo>
                    <a:pt x="11" y="33"/>
                  </a:lnTo>
                  <a:lnTo>
                    <a:pt x="17" y="26"/>
                  </a:lnTo>
                  <a:lnTo>
                    <a:pt x="23" y="22"/>
                  </a:lnTo>
                  <a:lnTo>
                    <a:pt x="27" y="18"/>
                  </a:lnTo>
                  <a:lnTo>
                    <a:pt x="33" y="14"/>
                  </a:lnTo>
                  <a:lnTo>
                    <a:pt x="39" y="10"/>
                  </a:lnTo>
                  <a:lnTo>
                    <a:pt x="45" y="8"/>
                  </a:lnTo>
                  <a:lnTo>
                    <a:pt x="49" y="4"/>
                  </a:lnTo>
                  <a:lnTo>
                    <a:pt x="49" y="0"/>
                  </a:lnTo>
                  <a:lnTo>
                    <a:pt x="43" y="4"/>
                  </a:lnTo>
                  <a:lnTo>
                    <a:pt x="37" y="8"/>
                  </a:lnTo>
                  <a:lnTo>
                    <a:pt x="31" y="12"/>
                  </a:lnTo>
                  <a:lnTo>
                    <a:pt x="25" y="16"/>
                  </a:lnTo>
                  <a:lnTo>
                    <a:pt x="19" y="20"/>
                  </a:lnTo>
                  <a:lnTo>
                    <a:pt x="15" y="24"/>
                  </a:lnTo>
                  <a:lnTo>
                    <a:pt x="9" y="29"/>
                  </a:lnTo>
                  <a:lnTo>
                    <a:pt x="2" y="31"/>
                  </a:lnTo>
                  <a:lnTo>
                    <a:pt x="0" y="33"/>
                  </a:lnTo>
                  <a:lnTo>
                    <a:pt x="2" y="31"/>
                  </a:lnTo>
                  <a:lnTo>
                    <a:pt x="0" y="33"/>
                  </a:lnTo>
                  <a:lnTo>
                    <a:pt x="5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19" name="Freeform 147"/>
            <p:cNvSpPr>
              <a:spLocks/>
            </p:cNvSpPr>
            <p:nvPr/>
          </p:nvSpPr>
          <p:spPr bwMode="auto">
            <a:xfrm>
              <a:off x="4199" y="2342"/>
              <a:ext cx="5" cy="6"/>
            </a:xfrm>
            <a:custGeom>
              <a:avLst/>
              <a:gdLst/>
              <a:ahLst/>
              <a:cxnLst>
                <a:cxn ang="0">
                  <a:pos x="2" y="6"/>
                </a:cxn>
                <a:cxn ang="0">
                  <a:pos x="5" y="4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6"/>
                </a:cxn>
                <a:cxn ang="0">
                  <a:pos x="5" y="6"/>
                </a:cxn>
                <a:cxn ang="0">
                  <a:pos x="5" y="4"/>
                </a:cxn>
                <a:cxn ang="0">
                  <a:pos x="2" y="6"/>
                </a:cxn>
              </a:cxnLst>
              <a:rect l="0" t="0" r="r" b="b"/>
              <a:pathLst>
                <a:path w="5" h="6">
                  <a:moveTo>
                    <a:pt x="2" y="6"/>
                  </a:moveTo>
                  <a:lnTo>
                    <a:pt x="5" y="4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2" y="2"/>
                  </a:lnTo>
                  <a:lnTo>
                    <a:pt x="2" y="6"/>
                  </a:lnTo>
                  <a:lnTo>
                    <a:pt x="5" y="6"/>
                  </a:lnTo>
                  <a:lnTo>
                    <a:pt x="5" y="4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20" name="Freeform 148"/>
            <p:cNvSpPr>
              <a:spLocks/>
            </p:cNvSpPr>
            <p:nvPr/>
          </p:nvSpPr>
          <p:spPr bwMode="auto">
            <a:xfrm>
              <a:off x="4024" y="2344"/>
              <a:ext cx="177" cy="8"/>
            </a:xfrm>
            <a:custGeom>
              <a:avLst/>
              <a:gdLst/>
              <a:ahLst/>
              <a:cxnLst>
                <a:cxn ang="0">
                  <a:pos x="10" y="2"/>
                </a:cxn>
                <a:cxn ang="0">
                  <a:pos x="10" y="6"/>
                </a:cxn>
                <a:cxn ang="0">
                  <a:pos x="41" y="6"/>
                </a:cxn>
                <a:cxn ang="0">
                  <a:pos x="51" y="8"/>
                </a:cxn>
                <a:cxn ang="0">
                  <a:pos x="84" y="8"/>
                </a:cxn>
                <a:cxn ang="0">
                  <a:pos x="94" y="6"/>
                </a:cxn>
                <a:cxn ang="0">
                  <a:pos x="137" y="6"/>
                </a:cxn>
                <a:cxn ang="0">
                  <a:pos x="147" y="4"/>
                </a:cxn>
                <a:cxn ang="0">
                  <a:pos x="177" y="4"/>
                </a:cxn>
                <a:cxn ang="0">
                  <a:pos x="177" y="0"/>
                </a:cxn>
                <a:cxn ang="0">
                  <a:pos x="137" y="0"/>
                </a:cxn>
                <a:cxn ang="0">
                  <a:pos x="126" y="2"/>
                </a:cxn>
                <a:cxn ang="0">
                  <a:pos x="10" y="2"/>
                </a:cxn>
                <a:cxn ang="0">
                  <a:pos x="10" y="6"/>
                </a:cxn>
                <a:cxn ang="0">
                  <a:pos x="10" y="2"/>
                </a:cxn>
                <a:cxn ang="0">
                  <a:pos x="0" y="6"/>
                </a:cxn>
                <a:cxn ang="0">
                  <a:pos x="10" y="6"/>
                </a:cxn>
                <a:cxn ang="0">
                  <a:pos x="10" y="2"/>
                </a:cxn>
              </a:cxnLst>
              <a:rect l="0" t="0" r="r" b="b"/>
              <a:pathLst>
                <a:path w="177" h="8">
                  <a:moveTo>
                    <a:pt x="10" y="2"/>
                  </a:moveTo>
                  <a:lnTo>
                    <a:pt x="10" y="6"/>
                  </a:lnTo>
                  <a:lnTo>
                    <a:pt x="41" y="6"/>
                  </a:lnTo>
                  <a:lnTo>
                    <a:pt x="51" y="8"/>
                  </a:lnTo>
                  <a:lnTo>
                    <a:pt x="84" y="8"/>
                  </a:lnTo>
                  <a:lnTo>
                    <a:pt x="94" y="6"/>
                  </a:lnTo>
                  <a:lnTo>
                    <a:pt x="137" y="6"/>
                  </a:lnTo>
                  <a:lnTo>
                    <a:pt x="147" y="4"/>
                  </a:lnTo>
                  <a:lnTo>
                    <a:pt x="177" y="4"/>
                  </a:lnTo>
                  <a:lnTo>
                    <a:pt x="177" y="0"/>
                  </a:lnTo>
                  <a:lnTo>
                    <a:pt x="137" y="0"/>
                  </a:lnTo>
                  <a:lnTo>
                    <a:pt x="126" y="2"/>
                  </a:lnTo>
                  <a:lnTo>
                    <a:pt x="10" y="2"/>
                  </a:lnTo>
                  <a:lnTo>
                    <a:pt x="10" y="6"/>
                  </a:lnTo>
                  <a:lnTo>
                    <a:pt x="10" y="2"/>
                  </a:lnTo>
                  <a:lnTo>
                    <a:pt x="0" y="6"/>
                  </a:lnTo>
                  <a:lnTo>
                    <a:pt x="10" y="6"/>
                  </a:lnTo>
                  <a:lnTo>
                    <a:pt x="1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21" name="Freeform 149"/>
            <p:cNvSpPr>
              <a:spLocks/>
            </p:cNvSpPr>
            <p:nvPr/>
          </p:nvSpPr>
          <p:spPr bwMode="auto">
            <a:xfrm>
              <a:off x="4034" y="2305"/>
              <a:ext cx="106" cy="45"/>
            </a:xfrm>
            <a:custGeom>
              <a:avLst/>
              <a:gdLst/>
              <a:ahLst/>
              <a:cxnLst>
                <a:cxn ang="0">
                  <a:pos x="106" y="0"/>
                </a:cxn>
                <a:cxn ang="0">
                  <a:pos x="104" y="0"/>
                </a:cxn>
                <a:cxn ang="0">
                  <a:pos x="98" y="2"/>
                </a:cxn>
                <a:cxn ang="0">
                  <a:pos x="92" y="4"/>
                </a:cxn>
                <a:cxn ang="0">
                  <a:pos x="86" y="8"/>
                </a:cxn>
                <a:cxn ang="0">
                  <a:pos x="78" y="10"/>
                </a:cxn>
                <a:cxn ang="0">
                  <a:pos x="72" y="12"/>
                </a:cxn>
                <a:cxn ang="0">
                  <a:pos x="65" y="14"/>
                </a:cxn>
                <a:cxn ang="0">
                  <a:pos x="59" y="16"/>
                </a:cxn>
                <a:cxn ang="0">
                  <a:pos x="51" y="20"/>
                </a:cxn>
                <a:cxn ang="0">
                  <a:pos x="45" y="22"/>
                </a:cxn>
                <a:cxn ang="0">
                  <a:pos x="39" y="24"/>
                </a:cxn>
                <a:cxn ang="0">
                  <a:pos x="33" y="26"/>
                </a:cxn>
                <a:cxn ang="0">
                  <a:pos x="25" y="28"/>
                </a:cxn>
                <a:cxn ang="0">
                  <a:pos x="19" y="33"/>
                </a:cxn>
                <a:cxn ang="0">
                  <a:pos x="12" y="35"/>
                </a:cxn>
                <a:cxn ang="0">
                  <a:pos x="6" y="37"/>
                </a:cxn>
                <a:cxn ang="0">
                  <a:pos x="0" y="41"/>
                </a:cxn>
                <a:cxn ang="0">
                  <a:pos x="0" y="45"/>
                </a:cxn>
                <a:cxn ang="0">
                  <a:pos x="6" y="41"/>
                </a:cxn>
                <a:cxn ang="0">
                  <a:pos x="12" y="39"/>
                </a:cxn>
                <a:cxn ang="0">
                  <a:pos x="21" y="37"/>
                </a:cxn>
                <a:cxn ang="0">
                  <a:pos x="27" y="35"/>
                </a:cxn>
                <a:cxn ang="0">
                  <a:pos x="33" y="30"/>
                </a:cxn>
                <a:cxn ang="0">
                  <a:pos x="39" y="28"/>
                </a:cxn>
                <a:cxn ang="0">
                  <a:pos x="47" y="26"/>
                </a:cxn>
                <a:cxn ang="0">
                  <a:pos x="53" y="24"/>
                </a:cxn>
                <a:cxn ang="0">
                  <a:pos x="59" y="20"/>
                </a:cxn>
                <a:cxn ang="0">
                  <a:pos x="67" y="18"/>
                </a:cxn>
                <a:cxn ang="0">
                  <a:pos x="74" y="16"/>
                </a:cxn>
                <a:cxn ang="0">
                  <a:pos x="80" y="14"/>
                </a:cxn>
                <a:cxn ang="0">
                  <a:pos x="86" y="12"/>
                </a:cxn>
                <a:cxn ang="0">
                  <a:pos x="94" y="8"/>
                </a:cxn>
                <a:cxn ang="0">
                  <a:pos x="100" y="6"/>
                </a:cxn>
                <a:cxn ang="0">
                  <a:pos x="106" y="4"/>
                </a:cxn>
                <a:cxn ang="0">
                  <a:pos x="106" y="0"/>
                </a:cxn>
              </a:cxnLst>
              <a:rect l="0" t="0" r="r" b="b"/>
              <a:pathLst>
                <a:path w="106" h="45">
                  <a:moveTo>
                    <a:pt x="106" y="0"/>
                  </a:moveTo>
                  <a:lnTo>
                    <a:pt x="104" y="0"/>
                  </a:lnTo>
                  <a:lnTo>
                    <a:pt x="98" y="2"/>
                  </a:lnTo>
                  <a:lnTo>
                    <a:pt x="92" y="4"/>
                  </a:lnTo>
                  <a:lnTo>
                    <a:pt x="86" y="8"/>
                  </a:lnTo>
                  <a:lnTo>
                    <a:pt x="78" y="10"/>
                  </a:lnTo>
                  <a:lnTo>
                    <a:pt x="72" y="12"/>
                  </a:lnTo>
                  <a:lnTo>
                    <a:pt x="65" y="14"/>
                  </a:lnTo>
                  <a:lnTo>
                    <a:pt x="59" y="16"/>
                  </a:lnTo>
                  <a:lnTo>
                    <a:pt x="51" y="20"/>
                  </a:lnTo>
                  <a:lnTo>
                    <a:pt x="45" y="22"/>
                  </a:lnTo>
                  <a:lnTo>
                    <a:pt x="39" y="24"/>
                  </a:lnTo>
                  <a:lnTo>
                    <a:pt x="33" y="26"/>
                  </a:lnTo>
                  <a:lnTo>
                    <a:pt x="25" y="28"/>
                  </a:lnTo>
                  <a:lnTo>
                    <a:pt x="19" y="33"/>
                  </a:lnTo>
                  <a:lnTo>
                    <a:pt x="12" y="35"/>
                  </a:lnTo>
                  <a:lnTo>
                    <a:pt x="6" y="37"/>
                  </a:lnTo>
                  <a:lnTo>
                    <a:pt x="0" y="41"/>
                  </a:lnTo>
                  <a:lnTo>
                    <a:pt x="0" y="45"/>
                  </a:lnTo>
                  <a:lnTo>
                    <a:pt x="6" y="41"/>
                  </a:lnTo>
                  <a:lnTo>
                    <a:pt x="12" y="39"/>
                  </a:lnTo>
                  <a:lnTo>
                    <a:pt x="21" y="37"/>
                  </a:lnTo>
                  <a:lnTo>
                    <a:pt x="27" y="35"/>
                  </a:lnTo>
                  <a:lnTo>
                    <a:pt x="33" y="30"/>
                  </a:lnTo>
                  <a:lnTo>
                    <a:pt x="39" y="28"/>
                  </a:lnTo>
                  <a:lnTo>
                    <a:pt x="47" y="26"/>
                  </a:lnTo>
                  <a:lnTo>
                    <a:pt x="53" y="24"/>
                  </a:lnTo>
                  <a:lnTo>
                    <a:pt x="59" y="20"/>
                  </a:lnTo>
                  <a:lnTo>
                    <a:pt x="67" y="18"/>
                  </a:lnTo>
                  <a:lnTo>
                    <a:pt x="74" y="16"/>
                  </a:lnTo>
                  <a:lnTo>
                    <a:pt x="80" y="14"/>
                  </a:lnTo>
                  <a:lnTo>
                    <a:pt x="86" y="12"/>
                  </a:lnTo>
                  <a:lnTo>
                    <a:pt x="94" y="8"/>
                  </a:lnTo>
                  <a:lnTo>
                    <a:pt x="100" y="6"/>
                  </a:lnTo>
                  <a:lnTo>
                    <a:pt x="106" y="4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22" name="Freeform 150"/>
            <p:cNvSpPr>
              <a:spLocks/>
            </p:cNvSpPr>
            <p:nvPr/>
          </p:nvSpPr>
          <p:spPr bwMode="auto">
            <a:xfrm>
              <a:off x="4140" y="2260"/>
              <a:ext cx="168" cy="49"/>
            </a:xfrm>
            <a:custGeom>
              <a:avLst/>
              <a:gdLst/>
              <a:ahLst/>
              <a:cxnLst>
                <a:cxn ang="0">
                  <a:pos x="168" y="0"/>
                </a:cxn>
                <a:cxn ang="0">
                  <a:pos x="157" y="2"/>
                </a:cxn>
                <a:cxn ang="0">
                  <a:pos x="145" y="2"/>
                </a:cxn>
                <a:cxn ang="0">
                  <a:pos x="135" y="4"/>
                </a:cxn>
                <a:cxn ang="0">
                  <a:pos x="125" y="6"/>
                </a:cxn>
                <a:cxn ang="0">
                  <a:pos x="115" y="8"/>
                </a:cxn>
                <a:cxn ang="0">
                  <a:pos x="102" y="12"/>
                </a:cxn>
                <a:cxn ang="0">
                  <a:pos x="92" y="14"/>
                </a:cxn>
                <a:cxn ang="0">
                  <a:pos x="82" y="18"/>
                </a:cxn>
                <a:cxn ang="0">
                  <a:pos x="72" y="22"/>
                </a:cxn>
                <a:cxn ang="0">
                  <a:pos x="61" y="24"/>
                </a:cxn>
                <a:cxn ang="0">
                  <a:pos x="51" y="29"/>
                </a:cxn>
                <a:cxn ang="0">
                  <a:pos x="41" y="33"/>
                </a:cxn>
                <a:cxn ang="0">
                  <a:pos x="31" y="35"/>
                </a:cxn>
                <a:cxn ang="0">
                  <a:pos x="21" y="39"/>
                </a:cxn>
                <a:cxn ang="0">
                  <a:pos x="10" y="41"/>
                </a:cxn>
                <a:cxn ang="0">
                  <a:pos x="0" y="45"/>
                </a:cxn>
                <a:cxn ang="0">
                  <a:pos x="0" y="49"/>
                </a:cxn>
                <a:cxn ang="0">
                  <a:pos x="10" y="45"/>
                </a:cxn>
                <a:cxn ang="0">
                  <a:pos x="21" y="43"/>
                </a:cxn>
                <a:cxn ang="0">
                  <a:pos x="31" y="39"/>
                </a:cxn>
                <a:cxn ang="0">
                  <a:pos x="41" y="37"/>
                </a:cxn>
                <a:cxn ang="0">
                  <a:pos x="51" y="33"/>
                </a:cxn>
                <a:cxn ang="0">
                  <a:pos x="61" y="29"/>
                </a:cxn>
                <a:cxn ang="0">
                  <a:pos x="74" y="24"/>
                </a:cxn>
                <a:cxn ang="0">
                  <a:pos x="84" y="22"/>
                </a:cxn>
                <a:cxn ang="0">
                  <a:pos x="94" y="18"/>
                </a:cxn>
                <a:cxn ang="0">
                  <a:pos x="104" y="16"/>
                </a:cxn>
                <a:cxn ang="0">
                  <a:pos x="115" y="12"/>
                </a:cxn>
                <a:cxn ang="0">
                  <a:pos x="125" y="10"/>
                </a:cxn>
                <a:cxn ang="0">
                  <a:pos x="135" y="8"/>
                </a:cxn>
                <a:cxn ang="0">
                  <a:pos x="145" y="6"/>
                </a:cxn>
                <a:cxn ang="0">
                  <a:pos x="157" y="4"/>
                </a:cxn>
                <a:cxn ang="0">
                  <a:pos x="168" y="4"/>
                </a:cxn>
                <a:cxn ang="0">
                  <a:pos x="168" y="0"/>
                </a:cxn>
              </a:cxnLst>
              <a:rect l="0" t="0" r="r" b="b"/>
              <a:pathLst>
                <a:path w="168" h="49">
                  <a:moveTo>
                    <a:pt x="168" y="0"/>
                  </a:moveTo>
                  <a:lnTo>
                    <a:pt x="157" y="2"/>
                  </a:lnTo>
                  <a:lnTo>
                    <a:pt x="145" y="2"/>
                  </a:lnTo>
                  <a:lnTo>
                    <a:pt x="135" y="4"/>
                  </a:lnTo>
                  <a:lnTo>
                    <a:pt x="125" y="6"/>
                  </a:lnTo>
                  <a:lnTo>
                    <a:pt x="115" y="8"/>
                  </a:lnTo>
                  <a:lnTo>
                    <a:pt x="102" y="12"/>
                  </a:lnTo>
                  <a:lnTo>
                    <a:pt x="92" y="14"/>
                  </a:lnTo>
                  <a:lnTo>
                    <a:pt x="82" y="18"/>
                  </a:lnTo>
                  <a:lnTo>
                    <a:pt x="72" y="22"/>
                  </a:lnTo>
                  <a:lnTo>
                    <a:pt x="61" y="24"/>
                  </a:lnTo>
                  <a:lnTo>
                    <a:pt x="51" y="29"/>
                  </a:lnTo>
                  <a:lnTo>
                    <a:pt x="41" y="33"/>
                  </a:lnTo>
                  <a:lnTo>
                    <a:pt x="31" y="35"/>
                  </a:lnTo>
                  <a:lnTo>
                    <a:pt x="21" y="39"/>
                  </a:lnTo>
                  <a:lnTo>
                    <a:pt x="10" y="41"/>
                  </a:lnTo>
                  <a:lnTo>
                    <a:pt x="0" y="45"/>
                  </a:lnTo>
                  <a:lnTo>
                    <a:pt x="0" y="49"/>
                  </a:lnTo>
                  <a:lnTo>
                    <a:pt x="10" y="45"/>
                  </a:lnTo>
                  <a:lnTo>
                    <a:pt x="21" y="43"/>
                  </a:lnTo>
                  <a:lnTo>
                    <a:pt x="31" y="39"/>
                  </a:lnTo>
                  <a:lnTo>
                    <a:pt x="41" y="37"/>
                  </a:lnTo>
                  <a:lnTo>
                    <a:pt x="51" y="33"/>
                  </a:lnTo>
                  <a:lnTo>
                    <a:pt x="61" y="29"/>
                  </a:lnTo>
                  <a:lnTo>
                    <a:pt x="74" y="24"/>
                  </a:lnTo>
                  <a:lnTo>
                    <a:pt x="84" y="22"/>
                  </a:lnTo>
                  <a:lnTo>
                    <a:pt x="94" y="18"/>
                  </a:lnTo>
                  <a:lnTo>
                    <a:pt x="104" y="16"/>
                  </a:lnTo>
                  <a:lnTo>
                    <a:pt x="115" y="12"/>
                  </a:lnTo>
                  <a:lnTo>
                    <a:pt x="125" y="10"/>
                  </a:lnTo>
                  <a:lnTo>
                    <a:pt x="135" y="8"/>
                  </a:lnTo>
                  <a:lnTo>
                    <a:pt x="145" y="6"/>
                  </a:lnTo>
                  <a:lnTo>
                    <a:pt x="157" y="4"/>
                  </a:lnTo>
                  <a:lnTo>
                    <a:pt x="168" y="4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23" name="Freeform 151"/>
            <p:cNvSpPr>
              <a:spLocks/>
            </p:cNvSpPr>
            <p:nvPr/>
          </p:nvSpPr>
          <p:spPr bwMode="auto">
            <a:xfrm>
              <a:off x="4308" y="2258"/>
              <a:ext cx="53" cy="6"/>
            </a:xfrm>
            <a:custGeom>
              <a:avLst/>
              <a:gdLst/>
              <a:ahLst/>
              <a:cxnLst>
                <a:cxn ang="0">
                  <a:pos x="42" y="4"/>
                </a:cxn>
                <a:cxn ang="0">
                  <a:pos x="42" y="0"/>
                </a:cxn>
                <a:cxn ang="0">
                  <a:pos x="22" y="0"/>
                </a:cxn>
                <a:cxn ang="0">
                  <a:pos x="16" y="2"/>
                </a:cxn>
                <a:cxn ang="0">
                  <a:pos x="0" y="2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10" y="4"/>
                </a:cxn>
                <a:cxn ang="0">
                  <a:pos x="42" y="4"/>
                </a:cxn>
                <a:cxn ang="0">
                  <a:pos x="40" y="0"/>
                </a:cxn>
                <a:cxn ang="0">
                  <a:pos x="42" y="4"/>
                </a:cxn>
                <a:cxn ang="0">
                  <a:pos x="53" y="0"/>
                </a:cxn>
                <a:cxn ang="0">
                  <a:pos x="42" y="0"/>
                </a:cxn>
                <a:cxn ang="0">
                  <a:pos x="42" y="4"/>
                </a:cxn>
              </a:cxnLst>
              <a:rect l="0" t="0" r="r" b="b"/>
              <a:pathLst>
                <a:path w="53" h="6">
                  <a:moveTo>
                    <a:pt x="42" y="4"/>
                  </a:moveTo>
                  <a:lnTo>
                    <a:pt x="42" y="0"/>
                  </a:lnTo>
                  <a:lnTo>
                    <a:pt x="22" y="0"/>
                  </a:lnTo>
                  <a:lnTo>
                    <a:pt x="16" y="2"/>
                  </a:lnTo>
                  <a:lnTo>
                    <a:pt x="0" y="2"/>
                  </a:lnTo>
                  <a:lnTo>
                    <a:pt x="0" y="6"/>
                  </a:lnTo>
                  <a:lnTo>
                    <a:pt x="6" y="6"/>
                  </a:lnTo>
                  <a:lnTo>
                    <a:pt x="10" y="4"/>
                  </a:lnTo>
                  <a:lnTo>
                    <a:pt x="42" y="4"/>
                  </a:lnTo>
                  <a:lnTo>
                    <a:pt x="40" y="0"/>
                  </a:lnTo>
                  <a:lnTo>
                    <a:pt x="42" y="4"/>
                  </a:lnTo>
                  <a:lnTo>
                    <a:pt x="53" y="0"/>
                  </a:lnTo>
                  <a:lnTo>
                    <a:pt x="42" y="0"/>
                  </a:lnTo>
                  <a:lnTo>
                    <a:pt x="42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24" name="Freeform 152"/>
            <p:cNvSpPr>
              <a:spLocks/>
            </p:cNvSpPr>
            <p:nvPr/>
          </p:nvSpPr>
          <p:spPr bwMode="auto">
            <a:xfrm>
              <a:off x="4210" y="2284"/>
              <a:ext cx="102" cy="62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98" y="5"/>
                </a:cxn>
                <a:cxn ang="0">
                  <a:pos x="93" y="7"/>
                </a:cxn>
                <a:cxn ang="0">
                  <a:pos x="91" y="11"/>
                </a:cxn>
                <a:cxn ang="0">
                  <a:pos x="87" y="15"/>
                </a:cxn>
                <a:cxn ang="0">
                  <a:pos x="85" y="19"/>
                </a:cxn>
                <a:cxn ang="0">
                  <a:pos x="81" y="23"/>
                </a:cxn>
                <a:cxn ang="0">
                  <a:pos x="77" y="25"/>
                </a:cxn>
                <a:cxn ang="0">
                  <a:pos x="73" y="29"/>
                </a:cxn>
                <a:cxn ang="0">
                  <a:pos x="71" y="33"/>
                </a:cxn>
                <a:cxn ang="0">
                  <a:pos x="63" y="41"/>
                </a:cxn>
                <a:cxn ang="0">
                  <a:pos x="61" y="45"/>
                </a:cxn>
                <a:cxn ang="0">
                  <a:pos x="57" y="47"/>
                </a:cxn>
                <a:cxn ang="0">
                  <a:pos x="53" y="51"/>
                </a:cxn>
                <a:cxn ang="0">
                  <a:pos x="51" y="56"/>
                </a:cxn>
                <a:cxn ang="0">
                  <a:pos x="47" y="58"/>
                </a:cxn>
                <a:cxn ang="0">
                  <a:pos x="0" y="62"/>
                </a:cxn>
                <a:cxn ang="0">
                  <a:pos x="10" y="51"/>
                </a:cxn>
                <a:cxn ang="0">
                  <a:pos x="16" y="47"/>
                </a:cxn>
                <a:cxn ang="0">
                  <a:pos x="22" y="45"/>
                </a:cxn>
                <a:cxn ang="0">
                  <a:pos x="26" y="41"/>
                </a:cxn>
                <a:cxn ang="0">
                  <a:pos x="32" y="37"/>
                </a:cxn>
                <a:cxn ang="0">
                  <a:pos x="38" y="33"/>
                </a:cxn>
                <a:cxn ang="0">
                  <a:pos x="45" y="29"/>
                </a:cxn>
                <a:cxn ang="0">
                  <a:pos x="51" y="25"/>
                </a:cxn>
                <a:cxn ang="0">
                  <a:pos x="57" y="21"/>
                </a:cxn>
                <a:cxn ang="0">
                  <a:pos x="63" y="19"/>
                </a:cxn>
                <a:cxn ang="0">
                  <a:pos x="69" y="15"/>
                </a:cxn>
                <a:cxn ang="0">
                  <a:pos x="73" y="11"/>
                </a:cxn>
                <a:cxn ang="0">
                  <a:pos x="79" y="7"/>
                </a:cxn>
                <a:cxn ang="0">
                  <a:pos x="85" y="5"/>
                </a:cxn>
                <a:cxn ang="0">
                  <a:pos x="91" y="0"/>
                </a:cxn>
                <a:cxn ang="0">
                  <a:pos x="102" y="0"/>
                </a:cxn>
              </a:cxnLst>
              <a:rect l="0" t="0" r="r" b="b"/>
              <a:pathLst>
                <a:path w="102" h="62">
                  <a:moveTo>
                    <a:pt x="102" y="0"/>
                  </a:moveTo>
                  <a:lnTo>
                    <a:pt x="98" y="5"/>
                  </a:lnTo>
                  <a:lnTo>
                    <a:pt x="93" y="7"/>
                  </a:lnTo>
                  <a:lnTo>
                    <a:pt x="91" y="11"/>
                  </a:lnTo>
                  <a:lnTo>
                    <a:pt x="87" y="15"/>
                  </a:lnTo>
                  <a:lnTo>
                    <a:pt x="85" y="19"/>
                  </a:lnTo>
                  <a:lnTo>
                    <a:pt x="81" y="23"/>
                  </a:lnTo>
                  <a:lnTo>
                    <a:pt x="77" y="25"/>
                  </a:lnTo>
                  <a:lnTo>
                    <a:pt x="73" y="29"/>
                  </a:lnTo>
                  <a:lnTo>
                    <a:pt x="71" y="33"/>
                  </a:lnTo>
                  <a:lnTo>
                    <a:pt x="63" y="41"/>
                  </a:lnTo>
                  <a:lnTo>
                    <a:pt x="61" y="45"/>
                  </a:lnTo>
                  <a:lnTo>
                    <a:pt x="57" y="47"/>
                  </a:lnTo>
                  <a:lnTo>
                    <a:pt x="53" y="51"/>
                  </a:lnTo>
                  <a:lnTo>
                    <a:pt x="51" y="56"/>
                  </a:lnTo>
                  <a:lnTo>
                    <a:pt x="47" y="58"/>
                  </a:lnTo>
                  <a:lnTo>
                    <a:pt x="0" y="62"/>
                  </a:lnTo>
                  <a:lnTo>
                    <a:pt x="10" y="51"/>
                  </a:lnTo>
                  <a:lnTo>
                    <a:pt x="16" y="47"/>
                  </a:lnTo>
                  <a:lnTo>
                    <a:pt x="22" y="45"/>
                  </a:lnTo>
                  <a:lnTo>
                    <a:pt x="26" y="41"/>
                  </a:lnTo>
                  <a:lnTo>
                    <a:pt x="32" y="37"/>
                  </a:lnTo>
                  <a:lnTo>
                    <a:pt x="38" y="33"/>
                  </a:lnTo>
                  <a:lnTo>
                    <a:pt x="45" y="29"/>
                  </a:lnTo>
                  <a:lnTo>
                    <a:pt x="51" y="25"/>
                  </a:lnTo>
                  <a:lnTo>
                    <a:pt x="57" y="21"/>
                  </a:lnTo>
                  <a:lnTo>
                    <a:pt x="63" y="19"/>
                  </a:lnTo>
                  <a:lnTo>
                    <a:pt x="69" y="15"/>
                  </a:lnTo>
                  <a:lnTo>
                    <a:pt x="73" y="11"/>
                  </a:lnTo>
                  <a:lnTo>
                    <a:pt x="79" y="7"/>
                  </a:lnTo>
                  <a:lnTo>
                    <a:pt x="85" y="5"/>
                  </a:lnTo>
                  <a:lnTo>
                    <a:pt x="91" y="0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E5E5E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25" name="Freeform 153"/>
            <p:cNvSpPr>
              <a:spLocks/>
            </p:cNvSpPr>
            <p:nvPr/>
          </p:nvSpPr>
          <p:spPr bwMode="auto">
            <a:xfrm>
              <a:off x="4257" y="2284"/>
              <a:ext cx="57" cy="60"/>
            </a:xfrm>
            <a:custGeom>
              <a:avLst/>
              <a:gdLst/>
              <a:ahLst/>
              <a:cxnLst>
                <a:cxn ang="0">
                  <a:pos x="0" y="60"/>
                </a:cxn>
                <a:cxn ang="0">
                  <a:pos x="2" y="60"/>
                </a:cxn>
                <a:cxn ang="0">
                  <a:pos x="4" y="56"/>
                </a:cxn>
                <a:cxn ang="0">
                  <a:pos x="8" y="51"/>
                </a:cxn>
                <a:cxn ang="0">
                  <a:pos x="12" y="49"/>
                </a:cxn>
                <a:cxn ang="0">
                  <a:pos x="14" y="45"/>
                </a:cxn>
                <a:cxn ang="0">
                  <a:pos x="46" y="13"/>
                </a:cxn>
                <a:cxn ang="0">
                  <a:pos x="49" y="9"/>
                </a:cxn>
                <a:cxn ang="0">
                  <a:pos x="53" y="5"/>
                </a:cxn>
                <a:cxn ang="0">
                  <a:pos x="57" y="2"/>
                </a:cxn>
                <a:cxn ang="0">
                  <a:pos x="53" y="0"/>
                </a:cxn>
                <a:cxn ang="0">
                  <a:pos x="49" y="2"/>
                </a:cxn>
                <a:cxn ang="0">
                  <a:pos x="46" y="7"/>
                </a:cxn>
                <a:cxn ang="0">
                  <a:pos x="42" y="11"/>
                </a:cxn>
                <a:cxn ang="0">
                  <a:pos x="38" y="13"/>
                </a:cxn>
                <a:cxn ang="0">
                  <a:pos x="36" y="17"/>
                </a:cxn>
                <a:cxn ang="0">
                  <a:pos x="28" y="25"/>
                </a:cxn>
                <a:cxn ang="0">
                  <a:pos x="26" y="29"/>
                </a:cxn>
                <a:cxn ang="0">
                  <a:pos x="22" y="31"/>
                </a:cxn>
                <a:cxn ang="0">
                  <a:pos x="18" y="35"/>
                </a:cxn>
                <a:cxn ang="0">
                  <a:pos x="16" y="39"/>
                </a:cxn>
                <a:cxn ang="0">
                  <a:pos x="2" y="54"/>
                </a:cxn>
                <a:cxn ang="0">
                  <a:pos x="0" y="58"/>
                </a:cxn>
                <a:cxn ang="0">
                  <a:pos x="0" y="56"/>
                </a:cxn>
                <a:cxn ang="0">
                  <a:pos x="0" y="60"/>
                </a:cxn>
                <a:cxn ang="0">
                  <a:pos x="2" y="60"/>
                </a:cxn>
                <a:cxn ang="0">
                  <a:pos x="0" y="60"/>
                </a:cxn>
              </a:cxnLst>
              <a:rect l="0" t="0" r="r" b="b"/>
              <a:pathLst>
                <a:path w="57" h="60">
                  <a:moveTo>
                    <a:pt x="0" y="60"/>
                  </a:moveTo>
                  <a:lnTo>
                    <a:pt x="2" y="60"/>
                  </a:lnTo>
                  <a:lnTo>
                    <a:pt x="4" y="56"/>
                  </a:lnTo>
                  <a:lnTo>
                    <a:pt x="8" y="51"/>
                  </a:lnTo>
                  <a:lnTo>
                    <a:pt x="12" y="49"/>
                  </a:lnTo>
                  <a:lnTo>
                    <a:pt x="14" y="45"/>
                  </a:lnTo>
                  <a:lnTo>
                    <a:pt x="46" y="13"/>
                  </a:lnTo>
                  <a:lnTo>
                    <a:pt x="49" y="9"/>
                  </a:lnTo>
                  <a:lnTo>
                    <a:pt x="53" y="5"/>
                  </a:lnTo>
                  <a:lnTo>
                    <a:pt x="57" y="2"/>
                  </a:lnTo>
                  <a:lnTo>
                    <a:pt x="53" y="0"/>
                  </a:lnTo>
                  <a:lnTo>
                    <a:pt x="49" y="2"/>
                  </a:lnTo>
                  <a:lnTo>
                    <a:pt x="46" y="7"/>
                  </a:lnTo>
                  <a:lnTo>
                    <a:pt x="42" y="11"/>
                  </a:lnTo>
                  <a:lnTo>
                    <a:pt x="38" y="13"/>
                  </a:lnTo>
                  <a:lnTo>
                    <a:pt x="36" y="17"/>
                  </a:lnTo>
                  <a:lnTo>
                    <a:pt x="28" y="25"/>
                  </a:lnTo>
                  <a:lnTo>
                    <a:pt x="26" y="29"/>
                  </a:lnTo>
                  <a:lnTo>
                    <a:pt x="22" y="31"/>
                  </a:lnTo>
                  <a:lnTo>
                    <a:pt x="18" y="35"/>
                  </a:lnTo>
                  <a:lnTo>
                    <a:pt x="16" y="39"/>
                  </a:lnTo>
                  <a:lnTo>
                    <a:pt x="2" y="54"/>
                  </a:lnTo>
                  <a:lnTo>
                    <a:pt x="0" y="58"/>
                  </a:lnTo>
                  <a:lnTo>
                    <a:pt x="0" y="56"/>
                  </a:lnTo>
                  <a:lnTo>
                    <a:pt x="0" y="60"/>
                  </a:lnTo>
                  <a:lnTo>
                    <a:pt x="2" y="6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26" name="Freeform 154"/>
            <p:cNvSpPr>
              <a:spLocks/>
            </p:cNvSpPr>
            <p:nvPr/>
          </p:nvSpPr>
          <p:spPr bwMode="auto">
            <a:xfrm>
              <a:off x="4201" y="2340"/>
              <a:ext cx="56" cy="8"/>
            </a:xfrm>
            <a:custGeom>
              <a:avLst/>
              <a:gdLst/>
              <a:ahLst/>
              <a:cxnLst>
                <a:cxn ang="0">
                  <a:pos x="7" y="4"/>
                </a:cxn>
                <a:cxn ang="0">
                  <a:pos x="9" y="8"/>
                </a:cxn>
                <a:cxn ang="0">
                  <a:pos x="56" y="4"/>
                </a:cxn>
                <a:cxn ang="0">
                  <a:pos x="56" y="0"/>
                </a:cxn>
                <a:cxn ang="0">
                  <a:pos x="9" y="4"/>
                </a:cxn>
                <a:cxn ang="0">
                  <a:pos x="11" y="6"/>
                </a:cxn>
                <a:cxn ang="0">
                  <a:pos x="7" y="4"/>
                </a:cxn>
                <a:cxn ang="0">
                  <a:pos x="0" y="8"/>
                </a:cxn>
                <a:cxn ang="0">
                  <a:pos x="9" y="8"/>
                </a:cxn>
                <a:cxn ang="0">
                  <a:pos x="7" y="4"/>
                </a:cxn>
              </a:cxnLst>
              <a:rect l="0" t="0" r="r" b="b"/>
              <a:pathLst>
                <a:path w="56" h="8">
                  <a:moveTo>
                    <a:pt x="7" y="4"/>
                  </a:moveTo>
                  <a:lnTo>
                    <a:pt x="9" y="8"/>
                  </a:lnTo>
                  <a:lnTo>
                    <a:pt x="56" y="4"/>
                  </a:lnTo>
                  <a:lnTo>
                    <a:pt x="56" y="0"/>
                  </a:lnTo>
                  <a:lnTo>
                    <a:pt x="9" y="4"/>
                  </a:lnTo>
                  <a:lnTo>
                    <a:pt x="11" y="6"/>
                  </a:lnTo>
                  <a:lnTo>
                    <a:pt x="7" y="4"/>
                  </a:lnTo>
                  <a:lnTo>
                    <a:pt x="0" y="8"/>
                  </a:lnTo>
                  <a:lnTo>
                    <a:pt x="9" y="8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27" name="Freeform 155"/>
            <p:cNvSpPr>
              <a:spLocks/>
            </p:cNvSpPr>
            <p:nvPr/>
          </p:nvSpPr>
          <p:spPr bwMode="auto">
            <a:xfrm>
              <a:off x="4208" y="2282"/>
              <a:ext cx="95" cy="64"/>
            </a:xfrm>
            <a:custGeom>
              <a:avLst/>
              <a:gdLst/>
              <a:ahLst/>
              <a:cxnLst>
                <a:cxn ang="0">
                  <a:pos x="93" y="0"/>
                </a:cxn>
                <a:cxn ang="0">
                  <a:pos x="87" y="4"/>
                </a:cxn>
                <a:cxn ang="0">
                  <a:pos x="81" y="7"/>
                </a:cxn>
                <a:cxn ang="0">
                  <a:pos x="75" y="11"/>
                </a:cxn>
                <a:cxn ang="0">
                  <a:pos x="69" y="15"/>
                </a:cxn>
                <a:cxn ang="0">
                  <a:pos x="63" y="19"/>
                </a:cxn>
                <a:cxn ang="0">
                  <a:pos x="57" y="23"/>
                </a:cxn>
                <a:cxn ang="0">
                  <a:pos x="51" y="25"/>
                </a:cxn>
                <a:cxn ang="0">
                  <a:pos x="47" y="29"/>
                </a:cxn>
                <a:cxn ang="0">
                  <a:pos x="40" y="33"/>
                </a:cxn>
                <a:cxn ang="0">
                  <a:pos x="34" y="37"/>
                </a:cxn>
                <a:cxn ang="0">
                  <a:pos x="28" y="41"/>
                </a:cxn>
                <a:cxn ang="0">
                  <a:pos x="22" y="45"/>
                </a:cxn>
                <a:cxn ang="0">
                  <a:pos x="16" y="49"/>
                </a:cxn>
                <a:cxn ang="0">
                  <a:pos x="12" y="53"/>
                </a:cxn>
                <a:cxn ang="0">
                  <a:pos x="6" y="58"/>
                </a:cxn>
                <a:cxn ang="0">
                  <a:pos x="0" y="62"/>
                </a:cxn>
                <a:cxn ang="0">
                  <a:pos x="4" y="64"/>
                </a:cxn>
                <a:cxn ang="0">
                  <a:pos x="8" y="60"/>
                </a:cxn>
                <a:cxn ang="0">
                  <a:pos x="14" y="56"/>
                </a:cxn>
                <a:cxn ang="0">
                  <a:pos x="20" y="51"/>
                </a:cxn>
                <a:cxn ang="0">
                  <a:pos x="24" y="49"/>
                </a:cxn>
                <a:cxn ang="0">
                  <a:pos x="30" y="43"/>
                </a:cxn>
                <a:cxn ang="0">
                  <a:pos x="36" y="39"/>
                </a:cxn>
                <a:cxn ang="0">
                  <a:pos x="42" y="37"/>
                </a:cxn>
                <a:cxn ang="0">
                  <a:pos x="49" y="33"/>
                </a:cxn>
                <a:cxn ang="0">
                  <a:pos x="53" y="29"/>
                </a:cxn>
                <a:cxn ang="0">
                  <a:pos x="59" y="25"/>
                </a:cxn>
                <a:cxn ang="0">
                  <a:pos x="65" y="21"/>
                </a:cxn>
                <a:cxn ang="0">
                  <a:pos x="71" y="19"/>
                </a:cxn>
                <a:cxn ang="0">
                  <a:pos x="77" y="15"/>
                </a:cxn>
                <a:cxn ang="0">
                  <a:pos x="83" y="11"/>
                </a:cxn>
                <a:cxn ang="0">
                  <a:pos x="89" y="9"/>
                </a:cxn>
                <a:cxn ang="0">
                  <a:pos x="95" y="4"/>
                </a:cxn>
                <a:cxn ang="0">
                  <a:pos x="93" y="4"/>
                </a:cxn>
                <a:cxn ang="0">
                  <a:pos x="93" y="0"/>
                </a:cxn>
              </a:cxnLst>
              <a:rect l="0" t="0" r="r" b="b"/>
              <a:pathLst>
                <a:path w="95" h="64">
                  <a:moveTo>
                    <a:pt x="93" y="0"/>
                  </a:moveTo>
                  <a:lnTo>
                    <a:pt x="87" y="4"/>
                  </a:lnTo>
                  <a:lnTo>
                    <a:pt x="81" y="7"/>
                  </a:lnTo>
                  <a:lnTo>
                    <a:pt x="75" y="11"/>
                  </a:lnTo>
                  <a:lnTo>
                    <a:pt x="69" y="15"/>
                  </a:lnTo>
                  <a:lnTo>
                    <a:pt x="63" y="19"/>
                  </a:lnTo>
                  <a:lnTo>
                    <a:pt x="57" y="23"/>
                  </a:lnTo>
                  <a:lnTo>
                    <a:pt x="51" y="25"/>
                  </a:lnTo>
                  <a:lnTo>
                    <a:pt x="47" y="29"/>
                  </a:lnTo>
                  <a:lnTo>
                    <a:pt x="40" y="33"/>
                  </a:lnTo>
                  <a:lnTo>
                    <a:pt x="34" y="37"/>
                  </a:lnTo>
                  <a:lnTo>
                    <a:pt x="28" y="41"/>
                  </a:lnTo>
                  <a:lnTo>
                    <a:pt x="22" y="45"/>
                  </a:lnTo>
                  <a:lnTo>
                    <a:pt x="16" y="49"/>
                  </a:lnTo>
                  <a:lnTo>
                    <a:pt x="12" y="53"/>
                  </a:lnTo>
                  <a:lnTo>
                    <a:pt x="6" y="58"/>
                  </a:lnTo>
                  <a:lnTo>
                    <a:pt x="0" y="62"/>
                  </a:lnTo>
                  <a:lnTo>
                    <a:pt x="4" y="64"/>
                  </a:lnTo>
                  <a:lnTo>
                    <a:pt x="8" y="60"/>
                  </a:lnTo>
                  <a:lnTo>
                    <a:pt x="14" y="56"/>
                  </a:lnTo>
                  <a:lnTo>
                    <a:pt x="20" y="51"/>
                  </a:lnTo>
                  <a:lnTo>
                    <a:pt x="24" y="49"/>
                  </a:lnTo>
                  <a:lnTo>
                    <a:pt x="30" y="43"/>
                  </a:lnTo>
                  <a:lnTo>
                    <a:pt x="36" y="39"/>
                  </a:lnTo>
                  <a:lnTo>
                    <a:pt x="42" y="37"/>
                  </a:lnTo>
                  <a:lnTo>
                    <a:pt x="49" y="33"/>
                  </a:lnTo>
                  <a:lnTo>
                    <a:pt x="53" y="29"/>
                  </a:lnTo>
                  <a:lnTo>
                    <a:pt x="59" y="25"/>
                  </a:lnTo>
                  <a:lnTo>
                    <a:pt x="65" y="21"/>
                  </a:lnTo>
                  <a:lnTo>
                    <a:pt x="71" y="19"/>
                  </a:lnTo>
                  <a:lnTo>
                    <a:pt x="77" y="15"/>
                  </a:lnTo>
                  <a:lnTo>
                    <a:pt x="83" y="11"/>
                  </a:lnTo>
                  <a:lnTo>
                    <a:pt x="89" y="9"/>
                  </a:lnTo>
                  <a:lnTo>
                    <a:pt x="95" y="4"/>
                  </a:lnTo>
                  <a:lnTo>
                    <a:pt x="93" y="4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28" name="Freeform 156"/>
            <p:cNvSpPr>
              <a:spLocks/>
            </p:cNvSpPr>
            <p:nvPr/>
          </p:nvSpPr>
          <p:spPr bwMode="auto">
            <a:xfrm>
              <a:off x="4301" y="2282"/>
              <a:ext cx="15" cy="4"/>
            </a:xfrm>
            <a:custGeom>
              <a:avLst/>
              <a:gdLst/>
              <a:ahLst/>
              <a:cxnLst>
                <a:cxn ang="0">
                  <a:pos x="13" y="4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11" y="4"/>
                </a:cxn>
                <a:cxn ang="0">
                  <a:pos x="9" y="2"/>
                </a:cxn>
                <a:cxn ang="0">
                  <a:pos x="13" y="4"/>
                </a:cxn>
                <a:cxn ang="0">
                  <a:pos x="15" y="0"/>
                </a:cxn>
                <a:cxn ang="0">
                  <a:pos x="11" y="0"/>
                </a:cxn>
                <a:cxn ang="0">
                  <a:pos x="13" y="4"/>
                </a:cxn>
              </a:cxnLst>
              <a:rect l="0" t="0" r="r" b="b"/>
              <a:pathLst>
                <a:path w="15" h="4">
                  <a:moveTo>
                    <a:pt x="13" y="4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11" y="4"/>
                  </a:lnTo>
                  <a:lnTo>
                    <a:pt x="9" y="2"/>
                  </a:lnTo>
                  <a:lnTo>
                    <a:pt x="13" y="4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13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29" name="Freeform 157"/>
            <p:cNvSpPr>
              <a:spLocks/>
            </p:cNvSpPr>
            <p:nvPr/>
          </p:nvSpPr>
          <p:spPr bwMode="auto">
            <a:xfrm>
              <a:off x="3612" y="2325"/>
              <a:ext cx="16" cy="8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6" y="6"/>
                </a:cxn>
                <a:cxn ang="0">
                  <a:pos x="14" y="6"/>
                </a:cxn>
                <a:cxn ang="0">
                  <a:pos x="12" y="8"/>
                </a:cxn>
                <a:cxn ang="0">
                  <a:pos x="4" y="8"/>
                </a:cxn>
                <a:cxn ang="0">
                  <a:pos x="0" y="6"/>
                </a:cxn>
                <a:cxn ang="0">
                  <a:pos x="2" y="6"/>
                </a:cxn>
                <a:cxn ang="0">
                  <a:pos x="6" y="2"/>
                </a:cxn>
                <a:cxn ang="0">
                  <a:pos x="8" y="2"/>
                </a:cxn>
                <a:cxn ang="0">
                  <a:pos x="10" y="0"/>
                </a:cxn>
                <a:cxn ang="0">
                  <a:pos x="16" y="0"/>
                </a:cxn>
              </a:cxnLst>
              <a:rect l="0" t="0" r="r" b="b"/>
              <a:pathLst>
                <a:path w="16" h="8">
                  <a:moveTo>
                    <a:pt x="16" y="0"/>
                  </a:moveTo>
                  <a:lnTo>
                    <a:pt x="16" y="6"/>
                  </a:lnTo>
                  <a:lnTo>
                    <a:pt x="14" y="6"/>
                  </a:lnTo>
                  <a:lnTo>
                    <a:pt x="12" y="8"/>
                  </a:lnTo>
                  <a:lnTo>
                    <a:pt x="4" y="8"/>
                  </a:lnTo>
                  <a:lnTo>
                    <a:pt x="0" y="6"/>
                  </a:lnTo>
                  <a:lnTo>
                    <a:pt x="2" y="6"/>
                  </a:lnTo>
                  <a:lnTo>
                    <a:pt x="6" y="2"/>
                  </a:lnTo>
                  <a:lnTo>
                    <a:pt x="8" y="2"/>
                  </a:lnTo>
                  <a:lnTo>
                    <a:pt x="10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30" name="Freeform 158"/>
            <p:cNvSpPr>
              <a:spLocks/>
            </p:cNvSpPr>
            <p:nvPr/>
          </p:nvSpPr>
          <p:spPr bwMode="auto">
            <a:xfrm>
              <a:off x="3608" y="2325"/>
              <a:ext cx="22" cy="10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4" y="8"/>
                </a:cxn>
                <a:cxn ang="0">
                  <a:pos x="8" y="10"/>
                </a:cxn>
                <a:cxn ang="0">
                  <a:pos x="16" y="10"/>
                </a:cxn>
                <a:cxn ang="0">
                  <a:pos x="22" y="4"/>
                </a:cxn>
                <a:cxn ang="0">
                  <a:pos x="22" y="0"/>
                </a:cxn>
                <a:cxn ang="0">
                  <a:pos x="18" y="0"/>
                </a:cxn>
                <a:cxn ang="0">
                  <a:pos x="18" y="4"/>
                </a:cxn>
                <a:cxn ang="0">
                  <a:pos x="16" y="4"/>
                </a:cxn>
                <a:cxn ang="0">
                  <a:pos x="14" y="6"/>
                </a:cxn>
                <a:cxn ang="0">
                  <a:pos x="6" y="6"/>
                </a:cxn>
                <a:cxn ang="0">
                  <a:pos x="6" y="8"/>
                </a:cxn>
                <a:cxn ang="0">
                  <a:pos x="4" y="6"/>
                </a:cxn>
                <a:cxn ang="0">
                  <a:pos x="0" y="8"/>
                </a:cxn>
                <a:cxn ang="0">
                  <a:pos x="4" y="8"/>
                </a:cxn>
                <a:cxn ang="0">
                  <a:pos x="4" y="6"/>
                </a:cxn>
              </a:cxnLst>
              <a:rect l="0" t="0" r="r" b="b"/>
              <a:pathLst>
                <a:path w="22" h="10">
                  <a:moveTo>
                    <a:pt x="4" y="6"/>
                  </a:moveTo>
                  <a:lnTo>
                    <a:pt x="4" y="8"/>
                  </a:lnTo>
                  <a:lnTo>
                    <a:pt x="8" y="10"/>
                  </a:lnTo>
                  <a:lnTo>
                    <a:pt x="16" y="10"/>
                  </a:lnTo>
                  <a:lnTo>
                    <a:pt x="22" y="4"/>
                  </a:lnTo>
                  <a:lnTo>
                    <a:pt x="22" y="0"/>
                  </a:lnTo>
                  <a:lnTo>
                    <a:pt x="18" y="0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4" y="6"/>
                  </a:lnTo>
                  <a:lnTo>
                    <a:pt x="6" y="6"/>
                  </a:lnTo>
                  <a:lnTo>
                    <a:pt x="6" y="8"/>
                  </a:lnTo>
                  <a:lnTo>
                    <a:pt x="4" y="6"/>
                  </a:lnTo>
                  <a:lnTo>
                    <a:pt x="0" y="8"/>
                  </a:lnTo>
                  <a:lnTo>
                    <a:pt x="4" y="8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31" name="Freeform 159"/>
            <p:cNvSpPr>
              <a:spLocks/>
            </p:cNvSpPr>
            <p:nvPr/>
          </p:nvSpPr>
          <p:spPr bwMode="auto">
            <a:xfrm>
              <a:off x="3612" y="2323"/>
              <a:ext cx="18" cy="10"/>
            </a:xfrm>
            <a:custGeom>
              <a:avLst/>
              <a:gdLst/>
              <a:ahLst/>
              <a:cxnLst>
                <a:cxn ang="0">
                  <a:pos x="18" y="2"/>
                </a:cxn>
                <a:cxn ang="0">
                  <a:pos x="16" y="0"/>
                </a:cxn>
                <a:cxn ang="0">
                  <a:pos x="10" y="0"/>
                </a:cxn>
                <a:cxn ang="0">
                  <a:pos x="6" y="2"/>
                </a:cxn>
                <a:cxn ang="0">
                  <a:pos x="0" y="8"/>
                </a:cxn>
                <a:cxn ang="0">
                  <a:pos x="2" y="10"/>
                </a:cxn>
                <a:cxn ang="0">
                  <a:pos x="4" y="8"/>
                </a:cxn>
                <a:cxn ang="0">
                  <a:pos x="6" y="8"/>
                </a:cxn>
                <a:cxn ang="0">
                  <a:pos x="6" y="6"/>
                </a:cxn>
                <a:cxn ang="0">
                  <a:pos x="8" y="6"/>
                </a:cxn>
                <a:cxn ang="0">
                  <a:pos x="10" y="4"/>
                </a:cxn>
                <a:cxn ang="0">
                  <a:pos x="16" y="4"/>
                </a:cxn>
                <a:cxn ang="0">
                  <a:pos x="14" y="2"/>
                </a:cxn>
                <a:cxn ang="0">
                  <a:pos x="18" y="2"/>
                </a:cxn>
                <a:cxn ang="0">
                  <a:pos x="18" y="0"/>
                </a:cxn>
                <a:cxn ang="0">
                  <a:pos x="16" y="0"/>
                </a:cxn>
                <a:cxn ang="0">
                  <a:pos x="18" y="2"/>
                </a:cxn>
              </a:cxnLst>
              <a:rect l="0" t="0" r="r" b="b"/>
              <a:pathLst>
                <a:path w="18" h="10">
                  <a:moveTo>
                    <a:pt x="18" y="2"/>
                  </a:moveTo>
                  <a:lnTo>
                    <a:pt x="16" y="0"/>
                  </a:lnTo>
                  <a:lnTo>
                    <a:pt x="10" y="0"/>
                  </a:lnTo>
                  <a:lnTo>
                    <a:pt x="6" y="2"/>
                  </a:lnTo>
                  <a:lnTo>
                    <a:pt x="0" y="8"/>
                  </a:lnTo>
                  <a:lnTo>
                    <a:pt x="2" y="10"/>
                  </a:lnTo>
                  <a:lnTo>
                    <a:pt x="4" y="8"/>
                  </a:lnTo>
                  <a:lnTo>
                    <a:pt x="6" y="8"/>
                  </a:lnTo>
                  <a:lnTo>
                    <a:pt x="6" y="6"/>
                  </a:lnTo>
                  <a:lnTo>
                    <a:pt x="8" y="6"/>
                  </a:lnTo>
                  <a:lnTo>
                    <a:pt x="10" y="4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18" y="2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8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32" name="Freeform 160"/>
            <p:cNvSpPr>
              <a:spLocks/>
            </p:cNvSpPr>
            <p:nvPr/>
          </p:nvSpPr>
          <p:spPr bwMode="auto">
            <a:xfrm>
              <a:off x="4630" y="2329"/>
              <a:ext cx="261" cy="9"/>
            </a:xfrm>
            <a:custGeom>
              <a:avLst/>
              <a:gdLst/>
              <a:ahLst/>
              <a:cxnLst>
                <a:cxn ang="0">
                  <a:pos x="261" y="0"/>
                </a:cxn>
                <a:cxn ang="0">
                  <a:pos x="259" y="2"/>
                </a:cxn>
                <a:cxn ang="0">
                  <a:pos x="251" y="4"/>
                </a:cxn>
                <a:cxn ang="0">
                  <a:pos x="230" y="4"/>
                </a:cxn>
                <a:cxn ang="0">
                  <a:pos x="224" y="6"/>
                </a:cxn>
                <a:cxn ang="0">
                  <a:pos x="133" y="6"/>
                </a:cxn>
                <a:cxn ang="0">
                  <a:pos x="126" y="4"/>
                </a:cxn>
                <a:cxn ang="0">
                  <a:pos x="90" y="4"/>
                </a:cxn>
                <a:cxn ang="0">
                  <a:pos x="84" y="6"/>
                </a:cxn>
                <a:cxn ang="0">
                  <a:pos x="49" y="6"/>
                </a:cxn>
                <a:cxn ang="0">
                  <a:pos x="41" y="9"/>
                </a:cxn>
                <a:cxn ang="0">
                  <a:pos x="0" y="9"/>
                </a:cxn>
                <a:cxn ang="0">
                  <a:pos x="0" y="4"/>
                </a:cxn>
                <a:cxn ang="0">
                  <a:pos x="16" y="4"/>
                </a:cxn>
                <a:cxn ang="0">
                  <a:pos x="22" y="2"/>
                </a:cxn>
                <a:cxn ang="0">
                  <a:pos x="75" y="2"/>
                </a:cxn>
                <a:cxn ang="0">
                  <a:pos x="84" y="0"/>
                </a:cxn>
                <a:cxn ang="0">
                  <a:pos x="151" y="0"/>
                </a:cxn>
                <a:cxn ang="0">
                  <a:pos x="159" y="2"/>
                </a:cxn>
                <a:cxn ang="0">
                  <a:pos x="243" y="2"/>
                </a:cxn>
                <a:cxn ang="0">
                  <a:pos x="245" y="0"/>
                </a:cxn>
                <a:cxn ang="0">
                  <a:pos x="261" y="0"/>
                </a:cxn>
              </a:cxnLst>
              <a:rect l="0" t="0" r="r" b="b"/>
              <a:pathLst>
                <a:path w="261" h="9">
                  <a:moveTo>
                    <a:pt x="261" y="0"/>
                  </a:moveTo>
                  <a:lnTo>
                    <a:pt x="259" y="2"/>
                  </a:lnTo>
                  <a:lnTo>
                    <a:pt x="251" y="4"/>
                  </a:lnTo>
                  <a:lnTo>
                    <a:pt x="230" y="4"/>
                  </a:lnTo>
                  <a:lnTo>
                    <a:pt x="224" y="6"/>
                  </a:lnTo>
                  <a:lnTo>
                    <a:pt x="133" y="6"/>
                  </a:lnTo>
                  <a:lnTo>
                    <a:pt x="126" y="4"/>
                  </a:lnTo>
                  <a:lnTo>
                    <a:pt x="90" y="4"/>
                  </a:lnTo>
                  <a:lnTo>
                    <a:pt x="84" y="6"/>
                  </a:lnTo>
                  <a:lnTo>
                    <a:pt x="49" y="6"/>
                  </a:lnTo>
                  <a:lnTo>
                    <a:pt x="41" y="9"/>
                  </a:lnTo>
                  <a:lnTo>
                    <a:pt x="0" y="9"/>
                  </a:lnTo>
                  <a:lnTo>
                    <a:pt x="0" y="4"/>
                  </a:lnTo>
                  <a:lnTo>
                    <a:pt x="16" y="4"/>
                  </a:lnTo>
                  <a:lnTo>
                    <a:pt x="22" y="2"/>
                  </a:lnTo>
                  <a:lnTo>
                    <a:pt x="75" y="2"/>
                  </a:lnTo>
                  <a:lnTo>
                    <a:pt x="84" y="0"/>
                  </a:lnTo>
                  <a:lnTo>
                    <a:pt x="151" y="0"/>
                  </a:lnTo>
                  <a:lnTo>
                    <a:pt x="159" y="2"/>
                  </a:lnTo>
                  <a:lnTo>
                    <a:pt x="243" y="2"/>
                  </a:lnTo>
                  <a:lnTo>
                    <a:pt x="245" y="0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33" name="Freeform 161"/>
            <p:cNvSpPr>
              <a:spLocks/>
            </p:cNvSpPr>
            <p:nvPr/>
          </p:nvSpPr>
          <p:spPr bwMode="auto">
            <a:xfrm>
              <a:off x="4885" y="2327"/>
              <a:ext cx="8" cy="4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4" y="4"/>
                </a:cxn>
                <a:cxn ang="0">
                  <a:pos x="8" y="2"/>
                </a:cxn>
                <a:cxn ang="0">
                  <a:pos x="4" y="0"/>
                </a:cxn>
                <a:cxn ang="0">
                  <a:pos x="2" y="2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4" y="2"/>
                </a:cxn>
              </a:cxnLst>
              <a:rect l="0" t="0" r="r" b="b"/>
              <a:pathLst>
                <a:path w="8" h="4">
                  <a:moveTo>
                    <a:pt x="4" y="2"/>
                  </a:moveTo>
                  <a:lnTo>
                    <a:pt x="4" y="4"/>
                  </a:lnTo>
                  <a:lnTo>
                    <a:pt x="8" y="2"/>
                  </a:lnTo>
                  <a:lnTo>
                    <a:pt x="4" y="0"/>
                  </a:lnTo>
                  <a:lnTo>
                    <a:pt x="2" y="2"/>
                  </a:lnTo>
                  <a:lnTo>
                    <a:pt x="2" y="4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34" name="Freeform 162"/>
            <p:cNvSpPr>
              <a:spLocks/>
            </p:cNvSpPr>
            <p:nvPr/>
          </p:nvSpPr>
          <p:spPr bwMode="auto">
            <a:xfrm>
              <a:off x="4887" y="2329"/>
              <a:ext cx="6" cy="4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4" y="2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4"/>
                </a:cxn>
                <a:cxn ang="0">
                  <a:pos x="6" y="4"/>
                </a:cxn>
                <a:cxn ang="0">
                  <a:pos x="4" y="2"/>
                </a:cxn>
                <a:cxn ang="0">
                  <a:pos x="2" y="4"/>
                </a:cxn>
              </a:cxnLst>
              <a:rect l="0" t="0" r="r" b="b"/>
              <a:pathLst>
                <a:path w="6" h="4">
                  <a:moveTo>
                    <a:pt x="2" y="4"/>
                  </a:moveTo>
                  <a:lnTo>
                    <a:pt x="4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2"/>
                  </a:lnTo>
                  <a:lnTo>
                    <a:pt x="2" y="4"/>
                  </a:lnTo>
                  <a:lnTo>
                    <a:pt x="6" y="4"/>
                  </a:lnTo>
                  <a:lnTo>
                    <a:pt x="4" y="2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35" name="Freeform 163"/>
            <p:cNvSpPr>
              <a:spLocks/>
            </p:cNvSpPr>
            <p:nvPr/>
          </p:nvSpPr>
          <p:spPr bwMode="auto">
            <a:xfrm>
              <a:off x="4665" y="2331"/>
              <a:ext cx="224" cy="9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14" y="9"/>
                </a:cxn>
                <a:cxn ang="0">
                  <a:pos x="20" y="7"/>
                </a:cxn>
                <a:cxn ang="0">
                  <a:pos x="189" y="7"/>
                </a:cxn>
                <a:cxn ang="0">
                  <a:pos x="195" y="4"/>
                </a:cxn>
                <a:cxn ang="0">
                  <a:pos x="216" y="4"/>
                </a:cxn>
                <a:cxn ang="0">
                  <a:pos x="224" y="2"/>
                </a:cxn>
                <a:cxn ang="0">
                  <a:pos x="224" y="0"/>
                </a:cxn>
                <a:cxn ang="0">
                  <a:pos x="195" y="0"/>
                </a:cxn>
                <a:cxn ang="0">
                  <a:pos x="189" y="2"/>
                </a:cxn>
                <a:cxn ang="0">
                  <a:pos x="118" y="2"/>
                </a:cxn>
                <a:cxn ang="0">
                  <a:pos x="112" y="0"/>
                </a:cxn>
                <a:cxn ang="0">
                  <a:pos x="42" y="0"/>
                </a:cxn>
                <a:cxn ang="0">
                  <a:pos x="34" y="2"/>
                </a:cxn>
                <a:cxn ang="0">
                  <a:pos x="14" y="2"/>
                </a:cxn>
                <a:cxn ang="0">
                  <a:pos x="6" y="4"/>
                </a:cxn>
                <a:cxn ang="0">
                  <a:pos x="0" y="4"/>
                </a:cxn>
                <a:cxn ang="0">
                  <a:pos x="0" y="9"/>
                </a:cxn>
              </a:cxnLst>
              <a:rect l="0" t="0" r="r" b="b"/>
              <a:pathLst>
                <a:path w="224" h="9">
                  <a:moveTo>
                    <a:pt x="0" y="9"/>
                  </a:moveTo>
                  <a:lnTo>
                    <a:pt x="14" y="9"/>
                  </a:lnTo>
                  <a:lnTo>
                    <a:pt x="20" y="7"/>
                  </a:lnTo>
                  <a:lnTo>
                    <a:pt x="189" y="7"/>
                  </a:lnTo>
                  <a:lnTo>
                    <a:pt x="195" y="4"/>
                  </a:lnTo>
                  <a:lnTo>
                    <a:pt x="216" y="4"/>
                  </a:lnTo>
                  <a:lnTo>
                    <a:pt x="224" y="2"/>
                  </a:lnTo>
                  <a:lnTo>
                    <a:pt x="224" y="0"/>
                  </a:lnTo>
                  <a:lnTo>
                    <a:pt x="195" y="0"/>
                  </a:lnTo>
                  <a:lnTo>
                    <a:pt x="189" y="2"/>
                  </a:lnTo>
                  <a:lnTo>
                    <a:pt x="118" y="2"/>
                  </a:lnTo>
                  <a:lnTo>
                    <a:pt x="112" y="0"/>
                  </a:lnTo>
                  <a:lnTo>
                    <a:pt x="42" y="0"/>
                  </a:lnTo>
                  <a:lnTo>
                    <a:pt x="34" y="2"/>
                  </a:lnTo>
                  <a:lnTo>
                    <a:pt x="14" y="2"/>
                  </a:lnTo>
                  <a:lnTo>
                    <a:pt x="6" y="4"/>
                  </a:lnTo>
                  <a:lnTo>
                    <a:pt x="0" y="4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36" name="Freeform 164"/>
            <p:cNvSpPr>
              <a:spLocks/>
            </p:cNvSpPr>
            <p:nvPr/>
          </p:nvSpPr>
          <p:spPr bwMode="auto">
            <a:xfrm>
              <a:off x="4628" y="2335"/>
              <a:ext cx="37" cy="5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2" y="5"/>
                </a:cxn>
                <a:cxn ang="0">
                  <a:pos x="37" y="5"/>
                </a:cxn>
                <a:cxn ang="0">
                  <a:pos x="37" y="0"/>
                </a:cxn>
                <a:cxn ang="0">
                  <a:pos x="2" y="0"/>
                </a:cxn>
                <a:cxn ang="0">
                  <a:pos x="4" y="3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2" y="5"/>
                </a:cxn>
                <a:cxn ang="0">
                  <a:pos x="0" y="3"/>
                </a:cxn>
              </a:cxnLst>
              <a:rect l="0" t="0" r="r" b="b"/>
              <a:pathLst>
                <a:path w="37" h="5">
                  <a:moveTo>
                    <a:pt x="0" y="3"/>
                  </a:moveTo>
                  <a:lnTo>
                    <a:pt x="2" y="5"/>
                  </a:lnTo>
                  <a:lnTo>
                    <a:pt x="37" y="5"/>
                  </a:lnTo>
                  <a:lnTo>
                    <a:pt x="37" y="0"/>
                  </a:lnTo>
                  <a:lnTo>
                    <a:pt x="2" y="0"/>
                  </a:lnTo>
                  <a:lnTo>
                    <a:pt x="4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5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37" name="Freeform 165"/>
            <p:cNvSpPr>
              <a:spLocks/>
            </p:cNvSpPr>
            <p:nvPr/>
          </p:nvSpPr>
          <p:spPr bwMode="auto">
            <a:xfrm>
              <a:off x="4628" y="2331"/>
              <a:ext cx="4" cy="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0" y="7"/>
                </a:cxn>
                <a:cxn ang="0">
                  <a:pos x="4" y="7"/>
                </a:cxn>
                <a:cxn ang="0">
                  <a:pos x="4" y="2"/>
                </a:cxn>
                <a:cxn ang="0">
                  <a:pos x="2" y="4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0"/>
                </a:cxn>
              </a:cxnLst>
              <a:rect l="0" t="0" r="r" b="b"/>
              <a:pathLst>
                <a:path w="4" h="7">
                  <a:moveTo>
                    <a:pt x="2" y="0"/>
                  </a:moveTo>
                  <a:lnTo>
                    <a:pt x="0" y="2"/>
                  </a:lnTo>
                  <a:lnTo>
                    <a:pt x="0" y="7"/>
                  </a:lnTo>
                  <a:lnTo>
                    <a:pt x="4" y="7"/>
                  </a:lnTo>
                  <a:lnTo>
                    <a:pt x="4" y="2"/>
                  </a:lnTo>
                  <a:lnTo>
                    <a:pt x="2" y="4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38" name="Freeform 166"/>
            <p:cNvSpPr>
              <a:spLocks/>
            </p:cNvSpPr>
            <p:nvPr/>
          </p:nvSpPr>
          <p:spPr bwMode="auto">
            <a:xfrm>
              <a:off x="4630" y="2327"/>
              <a:ext cx="243" cy="8"/>
            </a:xfrm>
            <a:custGeom>
              <a:avLst/>
              <a:gdLst/>
              <a:ahLst/>
              <a:cxnLst>
                <a:cxn ang="0">
                  <a:pos x="243" y="2"/>
                </a:cxn>
                <a:cxn ang="0">
                  <a:pos x="235" y="0"/>
                </a:cxn>
                <a:cxn ang="0">
                  <a:pos x="226" y="2"/>
                </a:cxn>
                <a:cxn ang="0">
                  <a:pos x="198" y="2"/>
                </a:cxn>
                <a:cxn ang="0">
                  <a:pos x="190" y="0"/>
                </a:cxn>
                <a:cxn ang="0">
                  <a:pos x="67" y="0"/>
                </a:cxn>
                <a:cxn ang="0">
                  <a:pos x="61" y="2"/>
                </a:cxn>
                <a:cxn ang="0">
                  <a:pos x="31" y="2"/>
                </a:cxn>
                <a:cxn ang="0">
                  <a:pos x="22" y="4"/>
                </a:cxn>
                <a:cxn ang="0">
                  <a:pos x="0" y="4"/>
                </a:cxn>
                <a:cxn ang="0">
                  <a:pos x="0" y="8"/>
                </a:cxn>
                <a:cxn ang="0">
                  <a:pos x="16" y="8"/>
                </a:cxn>
                <a:cxn ang="0">
                  <a:pos x="22" y="6"/>
                </a:cxn>
                <a:cxn ang="0">
                  <a:pos x="53" y="6"/>
                </a:cxn>
                <a:cxn ang="0">
                  <a:pos x="61" y="4"/>
                </a:cxn>
                <a:cxn ang="0">
                  <a:pos x="190" y="4"/>
                </a:cxn>
                <a:cxn ang="0">
                  <a:pos x="198" y="6"/>
                </a:cxn>
                <a:cxn ang="0">
                  <a:pos x="226" y="6"/>
                </a:cxn>
                <a:cxn ang="0">
                  <a:pos x="235" y="4"/>
                </a:cxn>
                <a:cxn ang="0">
                  <a:pos x="243" y="4"/>
                </a:cxn>
                <a:cxn ang="0">
                  <a:pos x="243" y="2"/>
                </a:cxn>
              </a:cxnLst>
              <a:rect l="0" t="0" r="r" b="b"/>
              <a:pathLst>
                <a:path w="243" h="8">
                  <a:moveTo>
                    <a:pt x="243" y="2"/>
                  </a:moveTo>
                  <a:lnTo>
                    <a:pt x="235" y="0"/>
                  </a:lnTo>
                  <a:lnTo>
                    <a:pt x="226" y="2"/>
                  </a:lnTo>
                  <a:lnTo>
                    <a:pt x="198" y="2"/>
                  </a:lnTo>
                  <a:lnTo>
                    <a:pt x="190" y="0"/>
                  </a:lnTo>
                  <a:lnTo>
                    <a:pt x="67" y="0"/>
                  </a:lnTo>
                  <a:lnTo>
                    <a:pt x="61" y="2"/>
                  </a:lnTo>
                  <a:lnTo>
                    <a:pt x="31" y="2"/>
                  </a:lnTo>
                  <a:lnTo>
                    <a:pt x="22" y="4"/>
                  </a:lnTo>
                  <a:lnTo>
                    <a:pt x="0" y="4"/>
                  </a:lnTo>
                  <a:lnTo>
                    <a:pt x="0" y="8"/>
                  </a:lnTo>
                  <a:lnTo>
                    <a:pt x="16" y="8"/>
                  </a:lnTo>
                  <a:lnTo>
                    <a:pt x="22" y="6"/>
                  </a:lnTo>
                  <a:lnTo>
                    <a:pt x="53" y="6"/>
                  </a:lnTo>
                  <a:lnTo>
                    <a:pt x="61" y="4"/>
                  </a:lnTo>
                  <a:lnTo>
                    <a:pt x="190" y="4"/>
                  </a:lnTo>
                  <a:lnTo>
                    <a:pt x="198" y="6"/>
                  </a:lnTo>
                  <a:lnTo>
                    <a:pt x="226" y="6"/>
                  </a:lnTo>
                  <a:lnTo>
                    <a:pt x="235" y="4"/>
                  </a:lnTo>
                  <a:lnTo>
                    <a:pt x="243" y="4"/>
                  </a:lnTo>
                  <a:lnTo>
                    <a:pt x="243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39" name="Freeform 167"/>
            <p:cNvSpPr>
              <a:spLocks/>
            </p:cNvSpPr>
            <p:nvPr/>
          </p:nvSpPr>
          <p:spPr bwMode="auto">
            <a:xfrm>
              <a:off x="4873" y="2325"/>
              <a:ext cx="24" cy="6"/>
            </a:xfrm>
            <a:custGeom>
              <a:avLst/>
              <a:gdLst/>
              <a:ahLst/>
              <a:cxnLst>
                <a:cxn ang="0">
                  <a:pos x="20" y="4"/>
                </a:cxn>
                <a:cxn ang="0">
                  <a:pos x="16" y="0"/>
                </a:cxn>
                <a:cxn ang="0">
                  <a:pos x="14" y="0"/>
                </a:cxn>
                <a:cxn ang="0">
                  <a:pos x="12" y="2"/>
                </a:cxn>
                <a:cxn ang="0">
                  <a:pos x="2" y="2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18" y="6"/>
                </a:cxn>
                <a:cxn ang="0">
                  <a:pos x="16" y="2"/>
                </a:cxn>
                <a:cxn ang="0">
                  <a:pos x="20" y="4"/>
                </a:cxn>
                <a:cxn ang="0">
                  <a:pos x="24" y="2"/>
                </a:cxn>
                <a:cxn ang="0">
                  <a:pos x="18" y="2"/>
                </a:cxn>
                <a:cxn ang="0">
                  <a:pos x="20" y="4"/>
                </a:cxn>
              </a:cxnLst>
              <a:rect l="0" t="0" r="r" b="b"/>
              <a:pathLst>
                <a:path w="24" h="6">
                  <a:moveTo>
                    <a:pt x="20" y="4"/>
                  </a:moveTo>
                  <a:lnTo>
                    <a:pt x="16" y="0"/>
                  </a:lnTo>
                  <a:lnTo>
                    <a:pt x="14" y="0"/>
                  </a:lnTo>
                  <a:lnTo>
                    <a:pt x="12" y="2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18" y="6"/>
                  </a:lnTo>
                  <a:lnTo>
                    <a:pt x="16" y="2"/>
                  </a:lnTo>
                  <a:lnTo>
                    <a:pt x="20" y="4"/>
                  </a:lnTo>
                  <a:lnTo>
                    <a:pt x="24" y="2"/>
                  </a:lnTo>
                  <a:lnTo>
                    <a:pt x="18" y="2"/>
                  </a:lnTo>
                  <a:lnTo>
                    <a:pt x="2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40" name="Freeform 168"/>
            <p:cNvSpPr>
              <a:spLocks/>
            </p:cNvSpPr>
            <p:nvPr/>
          </p:nvSpPr>
          <p:spPr bwMode="auto">
            <a:xfrm>
              <a:off x="3920" y="2335"/>
              <a:ext cx="16" cy="17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4" y="5"/>
                </a:cxn>
                <a:cxn ang="0">
                  <a:pos x="14" y="7"/>
                </a:cxn>
                <a:cxn ang="0">
                  <a:pos x="12" y="9"/>
                </a:cxn>
                <a:cxn ang="0">
                  <a:pos x="12" y="13"/>
                </a:cxn>
                <a:cxn ang="0">
                  <a:pos x="10" y="15"/>
                </a:cxn>
                <a:cxn ang="0">
                  <a:pos x="8" y="15"/>
                </a:cxn>
                <a:cxn ang="0">
                  <a:pos x="4" y="17"/>
                </a:cxn>
                <a:cxn ang="0">
                  <a:pos x="0" y="15"/>
                </a:cxn>
                <a:cxn ang="0">
                  <a:pos x="8" y="7"/>
                </a:cxn>
                <a:cxn ang="0">
                  <a:pos x="10" y="7"/>
                </a:cxn>
                <a:cxn ang="0">
                  <a:pos x="16" y="0"/>
                </a:cxn>
              </a:cxnLst>
              <a:rect l="0" t="0" r="r" b="b"/>
              <a:pathLst>
                <a:path w="16" h="17">
                  <a:moveTo>
                    <a:pt x="16" y="0"/>
                  </a:moveTo>
                  <a:lnTo>
                    <a:pt x="14" y="5"/>
                  </a:lnTo>
                  <a:lnTo>
                    <a:pt x="14" y="7"/>
                  </a:lnTo>
                  <a:lnTo>
                    <a:pt x="12" y="9"/>
                  </a:lnTo>
                  <a:lnTo>
                    <a:pt x="12" y="13"/>
                  </a:lnTo>
                  <a:lnTo>
                    <a:pt x="10" y="15"/>
                  </a:lnTo>
                  <a:lnTo>
                    <a:pt x="8" y="15"/>
                  </a:lnTo>
                  <a:lnTo>
                    <a:pt x="4" y="17"/>
                  </a:lnTo>
                  <a:lnTo>
                    <a:pt x="0" y="15"/>
                  </a:lnTo>
                  <a:lnTo>
                    <a:pt x="8" y="7"/>
                  </a:lnTo>
                  <a:lnTo>
                    <a:pt x="10" y="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41" name="Freeform 169"/>
            <p:cNvSpPr>
              <a:spLocks/>
            </p:cNvSpPr>
            <p:nvPr/>
          </p:nvSpPr>
          <p:spPr bwMode="auto">
            <a:xfrm>
              <a:off x="3916" y="2335"/>
              <a:ext cx="22" cy="19"/>
            </a:xfrm>
            <a:custGeom>
              <a:avLst/>
              <a:gdLst/>
              <a:ahLst/>
              <a:cxnLst>
                <a:cxn ang="0">
                  <a:pos x="4" y="15"/>
                </a:cxn>
                <a:cxn ang="0">
                  <a:pos x="4" y="17"/>
                </a:cxn>
                <a:cxn ang="0">
                  <a:pos x="8" y="19"/>
                </a:cxn>
                <a:cxn ang="0">
                  <a:pos x="12" y="17"/>
                </a:cxn>
                <a:cxn ang="0">
                  <a:pos x="18" y="11"/>
                </a:cxn>
                <a:cxn ang="0">
                  <a:pos x="20" y="7"/>
                </a:cxn>
                <a:cxn ang="0">
                  <a:pos x="20" y="5"/>
                </a:cxn>
                <a:cxn ang="0">
                  <a:pos x="22" y="3"/>
                </a:cxn>
                <a:cxn ang="0">
                  <a:pos x="18" y="0"/>
                </a:cxn>
                <a:cxn ang="0">
                  <a:pos x="16" y="5"/>
                </a:cxn>
                <a:cxn ang="0">
                  <a:pos x="16" y="7"/>
                </a:cxn>
                <a:cxn ang="0">
                  <a:pos x="14" y="9"/>
                </a:cxn>
                <a:cxn ang="0">
                  <a:pos x="14" y="11"/>
                </a:cxn>
                <a:cxn ang="0">
                  <a:pos x="12" y="13"/>
                </a:cxn>
                <a:cxn ang="0">
                  <a:pos x="4" y="13"/>
                </a:cxn>
                <a:cxn ang="0">
                  <a:pos x="6" y="17"/>
                </a:cxn>
                <a:cxn ang="0">
                  <a:pos x="4" y="15"/>
                </a:cxn>
                <a:cxn ang="0">
                  <a:pos x="0" y="17"/>
                </a:cxn>
                <a:cxn ang="0">
                  <a:pos x="4" y="17"/>
                </a:cxn>
                <a:cxn ang="0">
                  <a:pos x="4" y="15"/>
                </a:cxn>
              </a:cxnLst>
              <a:rect l="0" t="0" r="r" b="b"/>
              <a:pathLst>
                <a:path w="22" h="19">
                  <a:moveTo>
                    <a:pt x="4" y="15"/>
                  </a:moveTo>
                  <a:lnTo>
                    <a:pt x="4" y="17"/>
                  </a:lnTo>
                  <a:lnTo>
                    <a:pt x="8" y="19"/>
                  </a:lnTo>
                  <a:lnTo>
                    <a:pt x="12" y="17"/>
                  </a:lnTo>
                  <a:lnTo>
                    <a:pt x="18" y="11"/>
                  </a:lnTo>
                  <a:lnTo>
                    <a:pt x="20" y="7"/>
                  </a:lnTo>
                  <a:lnTo>
                    <a:pt x="20" y="5"/>
                  </a:lnTo>
                  <a:lnTo>
                    <a:pt x="22" y="3"/>
                  </a:lnTo>
                  <a:lnTo>
                    <a:pt x="18" y="0"/>
                  </a:lnTo>
                  <a:lnTo>
                    <a:pt x="16" y="5"/>
                  </a:lnTo>
                  <a:lnTo>
                    <a:pt x="16" y="7"/>
                  </a:lnTo>
                  <a:lnTo>
                    <a:pt x="14" y="9"/>
                  </a:lnTo>
                  <a:lnTo>
                    <a:pt x="14" y="11"/>
                  </a:lnTo>
                  <a:lnTo>
                    <a:pt x="12" y="13"/>
                  </a:lnTo>
                  <a:lnTo>
                    <a:pt x="4" y="13"/>
                  </a:lnTo>
                  <a:lnTo>
                    <a:pt x="6" y="17"/>
                  </a:lnTo>
                  <a:lnTo>
                    <a:pt x="4" y="15"/>
                  </a:lnTo>
                  <a:lnTo>
                    <a:pt x="0" y="17"/>
                  </a:lnTo>
                  <a:lnTo>
                    <a:pt x="4" y="17"/>
                  </a:lnTo>
                  <a:lnTo>
                    <a:pt x="4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42" name="Freeform 170"/>
            <p:cNvSpPr>
              <a:spLocks/>
            </p:cNvSpPr>
            <p:nvPr/>
          </p:nvSpPr>
          <p:spPr bwMode="auto">
            <a:xfrm>
              <a:off x="3920" y="2331"/>
              <a:ext cx="20" cy="21"/>
            </a:xfrm>
            <a:custGeom>
              <a:avLst/>
              <a:gdLst/>
              <a:ahLst/>
              <a:cxnLst>
                <a:cxn ang="0">
                  <a:pos x="18" y="7"/>
                </a:cxn>
                <a:cxn ang="0">
                  <a:pos x="14" y="2"/>
                </a:cxn>
                <a:cxn ang="0">
                  <a:pos x="0" y="17"/>
                </a:cxn>
                <a:cxn ang="0">
                  <a:pos x="0" y="19"/>
                </a:cxn>
                <a:cxn ang="0">
                  <a:pos x="2" y="21"/>
                </a:cxn>
                <a:cxn ang="0">
                  <a:pos x="8" y="15"/>
                </a:cxn>
                <a:cxn ang="0">
                  <a:pos x="8" y="13"/>
                </a:cxn>
                <a:cxn ang="0">
                  <a:pos x="10" y="11"/>
                </a:cxn>
                <a:cxn ang="0">
                  <a:pos x="12" y="11"/>
                </a:cxn>
                <a:cxn ang="0">
                  <a:pos x="14" y="9"/>
                </a:cxn>
                <a:cxn ang="0">
                  <a:pos x="16" y="9"/>
                </a:cxn>
                <a:cxn ang="0">
                  <a:pos x="14" y="4"/>
                </a:cxn>
                <a:cxn ang="0">
                  <a:pos x="18" y="7"/>
                </a:cxn>
                <a:cxn ang="0">
                  <a:pos x="20" y="0"/>
                </a:cxn>
                <a:cxn ang="0">
                  <a:pos x="14" y="2"/>
                </a:cxn>
                <a:cxn ang="0">
                  <a:pos x="18" y="7"/>
                </a:cxn>
              </a:cxnLst>
              <a:rect l="0" t="0" r="r" b="b"/>
              <a:pathLst>
                <a:path w="20" h="21">
                  <a:moveTo>
                    <a:pt x="18" y="7"/>
                  </a:moveTo>
                  <a:lnTo>
                    <a:pt x="14" y="2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2" y="21"/>
                  </a:lnTo>
                  <a:lnTo>
                    <a:pt x="8" y="15"/>
                  </a:lnTo>
                  <a:lnTo>
                    <a:pt x="8" y="13"/>
                  </a:lnTo>
                  <a:lnTo>
                    <a:pt x="10" y="11"/>
                  </a:lnTo>
                  <a:lnTo>
                    <a:pt x="12" y="11"/>
                  </a:lnTo>
                  <a:lnTo>
                    <a:pt x="14" y="9"/>
                  </a:lnTo>
                  <a:lnTo>
                    <a:pt x="16" y="9"/>
                  </a:lnTo>
                  <a:lnTo>
                    <a:pt x="14" y="4"/>
                  </a:lnTo>
                  <a:lnTo>
                    <a:pt x="18" y="7"/>
                  </a:lnTo>
                  <a:lnTo>
                    <a:pt x="20" y="0"/>
                  </a:lnTo>
                  <a:lnTo>
                    <a:pt x="14" y="2"/>
                  </a:lnTo>
                  <a:lnTo>
                    <a:pt x="18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43" name="Freeform 171"/>
            <p:cNvSpPr>
              <a:spLocks/>
            </p:cNvSpPr>
            <p:nvPr/>
          </p:nvSpPr>
          <p:spPr bwMode="auto">
            <a:xfrm>
              <a:off x="4705" y="2366"/>
              <a:ext cx="302" cy="29"/>
            </a:xfrm>
            <a:custGeom>
              <a:avLst/>
              <a:gdLst/>
              <a:ahLst/>
              <a:cxnLst>
                <a:cxn ang="0">
                  <a:pos x="302" y="12"/>
                </a:cxn>
                <a:cxn ang="0">
                  <a:pos x="298" y="14"/>
                </a:cxn>
                <a:cxn ang="0">
                  <a:pos x="294" y="16"/>
                </a:cxn>
                <a:cxn ang="0">
                  <a:pos x="288" y="16"/>
                </a:cxn>
                <a:cxn ang="0">
                  <a:pos x="284" y="18"/>
                </a:cxn>
                <a:cxn ang="0">
                  <a:pos x="264" y="18"/>
                </a:cxn>
                <a:cxn ang="0">
                  <a:pos x="260" y="21"/>
                </a:cxn>
                <a:cxn ang="0">
                  <a:pos x="188" y="21"/>
                </a:cxn>
                <a:cxn ang="0">
                  <a:pos x="182" y="23"/>
                </a:cxn>
                <a:cxn ang="0">
                  <a:pos x="153" y="23"/>
                </a:cxn>
                <a:cxn ang="0">
                  <a:pos x="147" y="25"/>
                </a:cxn>
                <a:cxn ang="0">
                  <a:pos x="125" y="25"/>
                </a:cxn>
                <a:cxn ang="0">
                  <a:pos x="119" y="27"/>
                </a:cxn>
                <a:cxn ang="0">
                  <a:pos x="92" y="27"/>
                </a:cxn>
                <a:cxn ang="0">
                  <a:pos x="84" y="29"/>
                </a:cxn>
                <a:cxn ang="0">
                  <a:pos x="9" y="29"/>
                </a:cxn>
                <a:cxn ang="0">
                  <a:pos x="0" y="27"/>
                </a:cxn>
                <a:cxn ang="0">
                  <a:pos x="5" y="25"/>
                </a:cxn>
                <a:cxn ang="0">
                  <a:pos x="9" y="21"/>
                </a:cxn>
                <a:cxn ang="0">
                  <a:pos x="15" y="18"/>
                </a:cxn>
                <a:cxn ang="0">
                  <a:pos x="19" y="16"/>
                </a:cxn>
                <a:cxn ang="0">
                  <a:pos x="23" y="14"/>
                </a:cxn>
                <a:cxn ang="0">
                  <a:pos x="29" y="12"/>
                </a:cxn>
                <a:cxn ang="0">
                  <a:pos x="33" y="10"/>
                </a:cxn>
                <a:cxn ang="0">
                  <a:pos x="39" y="10"/>
                </a:cxn>
                <a:cxn ang="0">
                  <a:pos x="45" y="8"/>
                </a:cxn>
                <a:cxn ang="0">
                  <a:pos x="49" y="6"/>
                </a:cxn>
                <a:cxn ang="0">
                  <a:pos x="56" y="6"/>
                </a:cxn>
                <a:cxn ang="0">
                  <a:pos x="62" y="4"/>
                </a:cxn>
                <a:cxn ang="0">
                  <a:pos x="66" y="2"/>
                </a:cxn>
                <a:cxn ang="0">
                  <a:pos x="72" y="2"/>
                </a:cxn>
                <a:cxn ang="0">
                  <a:pos x="78" y="0"/>
                </a:cxn>
                <a:cxn ang="0">
                  <a:pos x="111" y="0"/>
                </a:cxn>
                <a:cxn ang="0">
                  <a:pos x="119" y="2"/>
                </a:cxn>
                <a:cxn ang="0">
                  <a:pos x="153" y="2"/>
                </a:cxn>
                <a:cxn ang="0">
                  <a:pos x="160" y="4"/>
                </a:cxn>
                <a:cxn ang="0">
                  <a:pos x="188" y="4"/>
                </a:cxn>
                <a:cxn ang="0">
                  <a:pos x="194" y="6"/>
                </a:cxn>
                <a:cxn ang="0">
                  <a:pos x="221" y="6"/>
                </a:cxn>
                <a:cxn ang="0">
                  <a:pos x="229" y="8"/>
                </a:cxn>
                <a:cxn ang="0">
                  <a:pos x="249" y="8"/>
                </a:cxn>
                <a:cxn ang="0">
                  <a:pos x="255" y="10"/>
                </a:cxn>
                <a:cxn ang="0">
                  <a:pos x="282" y="10"/>
                </a:cxn>
                <a:cxn ang="0">
                  <a:pos x="288" y="12"/>
                </a:cxn>
                <a:cxn ang="0">
                  <a:pos x="302" y="12"/>
                </a:cxn>
              </a:cxnLst>
              <a:rect l="0" t="0" r="r" b="b"/>
              <a:pathLst>
                <a:path w="302" h="29">
                  <a:moveTo>
                    <a:pt x="302" y="12"/>
                  </a:moveTo>
                  <a:lnTo>
                    <a:pt x="298" y="14"/>
                  </a:lnTo>
                  <a:lnTo>
                    <a:pt x="294" y="16"/>
                  </a:lnTo>
                  <a:lnTo>
                    <a:pt x="288" y="16"/>
                  </a:lnTo>
                  <a:lnTo>
                    <a:pt x="284" y="18"/>
                  </a:lnTo>
                  <a:lnTo>
                    <a:pt x="264" y="18"/>
                  </a:lnTo>
                  <a:lnTo>
                    <a:pt x="260" y="21"/>
                  </a:lnTo>
                  <a:lnTo>
                    <a:pt x="188" y="21"/>
                  </a:lnTo>
                  <a:lnTo>
                    <a:pt x="182" y="23"/>
                  </a:lnTo>
                  <a:lnTo>
                    <a:pt x="153" y="23"/>
                  </a:lnTo>
                  <a:lnTo>
                    <a:pt x="147" y="25"/>
                  </a:lnTo>
                  <a:lnTo>
                    <a:pt x="125" y="25"/>
                  </a:lnTo>
                  <a:lnTo>
                    <a:pt x="119" y="27"/>
                  </a:lnTo>
                  <a:lnTo>
                    <a:pt x="92" y="27"/>
                  </a:lnTo>
                  <a:lnTo>
                    <a:pt x="84" y="29"/>
                  </a:lnTo>
                  <a:lnTo>
                    <a:pt x="9" y="29"/>
                  </a:lnTo>
                  <a:lnTo>
                    <a:pt x="0" y="27"/>
                  </a:lnTo>
                  <a:lnTo>
                    <a:pt x="5" y="25"/>
                  </a:lnTo>
                  <a:lnTo>
                    <a:pt x="9" y="21"/>
                  </a:lnTo>
                  <a:lnTo>
                    <a:pt x="15" y="18"/>
                  </a:lnTo>
                  <a:lnTo>
                    <a:pt x="19" y="16"/>
                  </a:lnTo>
                  <a:lnTo>
                    <a:pt x="23" y="14"/>
                  </a:lnTo>
                  <a:lnTo>
                    <a:pt x="29" y="12"/>
                  </a:lnTo>
                  <a:lnTo>
                    <a:pt x="33" y="10"/>
                  </a:lnTo>
                  <a:lnTo>
                    <a:pt x="39" y="10"/>
                  </a:lnTo>
                  <a:lnTo>
                    <a:pt x="45" y="8"/>
                  </a:lnTo>
                  <a:lnTo>
                    <a:pt x="49" y="6"/>
                  </a:lnTo>
                  <a:lnTo>
                    <a:pt x="56" y="6"/>
                  </a:lnTo>
                  <a:lnTo>
                    <a:pt x="62" y="4"/>
                  </a:lnTo>
                  <a:lnTo>
                    <a:pt x="66" y="2"/>
                  </a:lnTo>
                  <a:lnTo>
                    <a:pt x="72" y="2"/>
                  </a:lnTo>
                  <a:lnTo>
                    <a:pt x="78" y="0"/>
                  </a:lnTo>
                  <a:lnTo>
                    <a:pt x="111" y="0"/>
                  </a:lnTo>
                  <a:lnTo>
                    <a:pt x="119" y="2"/>
                  </a:lnTo>
                  <a:lnTo>
                    <a:pt x="153" y="2"/>
                  </a:lnTo>
                  <a:lnTo>
                    <a:pt x="160" y="4"/>
                  </a:lnTo>
                  <a:lnTo>
                    <a:pt x="188" y="4"/>
                  </a:lnTo>
                  <a:lnTo>
                    <a:pt x="194" y="6"/>
                  </a:lnTo>
                  <a:lnTo>
                    <a:pt x="221" y="6"/>
                  </a:lnTo>
                  <a:lnTo>
                    <a:pt x="229" y="8"/>
                  </a:lnTo>
                  <a:lnTo>
                    <a:pt x="249" y="8"/>
                  </a:lnTo>
                  <a:lnTo>
                    <a:pt x="255" y="10"/>
                  </a:lnTo>
                  <a:lnTo>
                    <a:pt x="282" y="10"/>
                  </a:lnTo>
                  <a:lnTo>
                    <a:pt x="288" y="12"/>
                  </a:lnTo>
                  <a:lnTo>
                    <a:pt x="302" y="12"/>
                  </a:lnTo>
                  <a:close/>
                </a:path>
              </a:pathLst>
            </a:custGeom>
            <a:solidFill>
              <a:srgbClr val="FFF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44" name="Freeform 172"/>
            <p:cNvSpPr>
              <a:spLocks/>
            </p:cNvSpPr>
            <p:nvPr/>
          </p:nvSpPr>
          <p:spPr bwMode="auto">
            <a:xfrm>
              <a:off x="4930" y="2376"/>
              <a:ext cx="77" cy="13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24" y="13"/>
                </a:cxn>
                <a:cxn ang="0">
                  <a:pos x="28" y="11"/>
                </a:cxn>
                <a:cxn ang="0">
                  <a:pos x="59" y="11"/>
                </a:cxn>
                <a:cxn ang="0">
                  <a:pos x="65" y="8"/>
                </a:cxn>
                <a:cxn ang="0">
                  <a:pos x="69" y="8"/>
                </a:cxn>
                <a:cxn ang="0">
                  <a:pos x="73" y="6"/>
                </a:cxn>
                <a:cxn ang="0">
                  <a:pos x="77" y="4"/>
                </a:cxn>
                <a:cxn ang="0">
                  <a:pos x="77" y="0"/>
                </a:cxn>
                <a:cxn ang="0">
                  <a:pos x="71" y="2"/>
                </a:cxn>
                <a:cxn ang="0">
                  <a:pos x="69" y="4"/>
                </a:cxn>
                <a:cxn ang="0">
                  <a:pos x="63" y="4"/>
                </a:cxn>
                <a:cxn ang="0">
                  <a:pos x="59" y="6"/>
                </a:cxn>
                <a:cxn ang="0">
                  <a:pos x="28" y="6"/>
                </a:cxn>
                <a:cxn ang="0">
                  <a:pos x="24" y="8"/>
                </a:cxn>
                <a:cxn ang="0">
                  <a:pos x="0" y="8"/>
                </a:cxn>
                <a:cxn ang="0">
                  <a:pos x="0" y="13"/>
                </a:cxn>
              </a:cxnLst>
              <a:rect l="0" t="0" r="r" b="b"/>
              <a:pathLst>
                <a:path w="77" h="13">
                  <a:moveTo>
                    <a:pt x="0" y="13"/>
                  </a:moveTo>
                  <a:lnTo>
                    <a:pt x="24" y="13"/>
                  </a:lnTo>
                  <a:lnTo>
                    <a:pt x="28" y="11"/>
                  </a:lnTo>
                  <a:lnTo>
                    <a:pt x="59" y="11"/>
                  </a:lnTo>
                  <a:lnTo>
                    <a:pt x="65" y="8"/>
                  </a:lnTo>
                  <a:lnTo>
                    <a:pt x="69" y="8"/>
                  </a:lnTo>
                  <a:lnTo>
                    <a:pt x="73" y="6"/>
                  </a:lnTo>
                  <a:lnTo>
                    <a:pt x="77" y="4"/>
                  </a:lnTo>
                  <a:lnTo>
                    <a:pt x="77" y="0"/>
                  </a:lnTo>
                  <a:lnTo>
                    <a:pt x="71" y="2"/>
                  </a:lnTo>
                  <a:lnTo>
                    <a:pt x="69" y="4"/>
                  </a:lnTo>
                  <a:lnTo>
                    <a:pt x="63" y="4"/>
                  </a:lnTo>
                  <a:lnTo>
                    <a:pt x="59" y="6"/>
                  </a:lnTo>
                  <a:lnTo>
                    <a:pt x="28" y="6"/>
                  </a:lnTo>
                  <a:lnTo>
                    <a:pt x="24" y="8"/>
                  </a:lnTo>
                  <a:lnTo>
                    <a:pt x="0" y="8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45" name="Freeform 173"/>
            <p:cNvSpPr>
              <a:spLocks/>
            </p:cNvSpPr>
            <p:nvPr/>
          </p:nvSpPr>
          <p:spPr bwMode="auto">
            <a:xfrm>
              <a:off x="4699" y="2384"/>
              <a:ext cx="231" cy="13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6" y="11"/>
                </a:cxn>
                <a:cxn ang="0">
                  <a:pos x="15" y="13"/>
                </a:cxn>
                <a:cxn ang="0">
                  <a:pos x="90" y="13"/>
                </a:cxn>
                <a:cxn ang="0">
                  <a:pos x="98" y="11"/>
                </a:cxn>
                <a:cxn ang="0">
                  <a:pos x="125" y="11"/>
                </a:cxn>
                <a:cxn ang="0">
                  <a:pos x="131" y="9"/>
                </a:cxn>
                <a:cxn ang="0">
                  <a:pos x="153" y="9"/>
                </a:cxn>
                <a:cxn ang="0">
                  <a:pos x="159" y="7"/>
                </a:cxn>
                <a:cxn ang="0">
                  <a:pos x="188" y="7"/>
                </a:cxn>
                <a:cxn ang="0">
                  <a:pos x="194" y="5"/>
                </a:cxn>
                <a:cxn ang="0">
                  <a:pos x="231" y="5"/>
                </a:cxn>
                <a:cxn ang="0">
                  <a:pos x="231" y="0"/>
                </a:cxn>
                <a:cxn ang="0">
                  <a:pos x="208" y="0"/>
                </a:cxn>
                <a:cxn ang="0">
                  <a:pos x="200" y="3"/>
                </a:cxn>
                <a:cxn ang="0">
                  <a:pos x="159" y="3"/>
                </a:cxn>
                <a:cxn ang="0">
                  <a:pos x="153" y="5"/>
                </a:cxn>
                <a:cxn ang="0">
                  <a:pos x="131" y="5"/>
                </a:cxn>
                <a:cxn ang="0">
                  <a:pos x="125" y="7"/>
                </a:cxn>
                <a:cxn ang="0">
                  <a:pos x="98" y="7"/>
                </a:cxn>
                <a:cxn ang="0">
                  <a:pos x="90" y="9"/>
                </a:cxn>
                <a:cxn ang="0">
                  <a:pos x="15" y="9"/>
                </a:cxn>
                <a:cxn ang="0">
                  <a:pos x="6" y="7"/>
                </a:cxn>
                <a:cxn ang="0">
                  <a:pos x="8" y="11"/>
                </a:cxn>
                <a:cxn ang="0">
                  <a:pos x="6" y="7"/>
                </a:cxn>
                <a:cxn ang="0">
                  <a:pos x="0" y="11"/>
                </a:cxn>
                <a:cxn ang="0">
                  <a:pos x="6" y="11"/>
                </a:cxn>
                <a:cxn ang="0">
                  <a:pos x="6" y="7"/>
                </a:cxn>
              </a:cxnLst>
              <a:rect l="0" t="0" r="r" b="b"/>
              <a:pathLst>
                <a:path w="231" h="13">
                  <a:moveTo>
                    <a:pt x="6" y="7"/>
                  </a:moveTo>
                  <a:lnTo>
                    <a:pt x="6" y="11"/>
                  </a:lnTo>
                  <a:lnTo>
                    <a:pt x="15" y="13"/>
                  </a:lnTo>
                  <a:lnTo>
                    <a:pt x="90" y="13"/>
                  </a:lnTo>
                  <a:lnTo>
                    <a:pt x="98" y="11"/>
                  </a:lnTo>
                  <a:lnTo>
                    <a:pt x="125" y="11"/>
                  </a:lnTo>
                  <a:lnTo>
                    <a:pt x="131" y="9"/>
                  </a:lnTo>
                  <a:lnTo>
                    <a:pt x="153" y="9"/>
                  </a:lnTo>
                  <a:lnTo>
                    <a:pt x="159" y="7"/>
                  </a:lnTo>
                  <a:lnTo>
                    <a:pt x="188" y="7"/>
                  </a:lnTo>
                  <a:lnTo>
                    <a:pt x="194" y="5"/>
                  </a:lnTo>
                  <a:lnTo>
                    <a:pt x="231" y="5"/>
                  </a:lnTo>
                  <a:lnTo>
                    <a:pt x="231" y="0"/>
                  </a:lnTo>
                  <a:lnTo>
                    <a:pt x="208" y="0"/>
                  </a:lnTo>
                  <a:lnTo>
                    <a:pt x="200" y="3"/>
                  </a:lnTo>
                  <a:lnTo>
                    <a:pt x="159" y="3"/>
                  </a:lnTo>
                  <a:lnTo>
                    <a:pt x="153" y="5"/>
                  </a:lnTo>
                  <a:lnTo>
                    <a:pt x="131" y="5"/>
                  </a:lnTo>
                  <a:lnTo>
                    <a:pt x="125" y="7"/>
                  </a:lnTo>
                  <a:lnTo>
                    <a:pt x="98" y="7"/>
                  </a:lnTo>
                  <a:lnTo>
                    <a:pt x="90" y="9"/>
                  </a:lnTo>
                  <a:lnTo>
                    <a:pt x="15" y="9"/>
                  </a:lnTo>
                  <a:lnTo>
                    <a:pt x="6" y="7"/>
                  </a:lnTo>
                  <a:lnTo>
                    <a:pt x="8" y="11"/>
                  </a:lnTo>
                  <a:lnTo>
                    <a:pt x="6" y="7"/>
                  </a:lnTo>
                  <a:lnTo>
                    <a:pt x="0" y="11"/>
                  </a:lnTo>
                  <a:lnTo>
                    <a:pt x="6" y="11"/>
                  </a:lnTo>
                  <a:lnTo>
                    <a:pt x="6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46" name="Freeform 174"/>
            <p:cNvSpPr>
              <a:spLocks/>
            </p:cNvSpPr>
            <p:nvPr/>
          </p:nvSpPr>
          <p:spPr bwMode="auto">
            <a:xfrm>
              <a:off x="4705" y="2364"/>
              <a:ext cx="82" cy="31"/>
            </a:xfrm>
            <a:custGeom>
              <a:avLst/>
              <a:gdLst/>
              <a:ahLst/>
              <a:cxnLst>
                <a:cxn ang="0">
                  <a:pos x="82" y="0"/>
                </a:cxn>
                <a:cxn ang="0">
                  <a:pos x="76" y="0"/>
                </a:cxn>
                <a:cxn ang="0">
                  <a:pos x="72" y="2"/>
                </a:cxn>
                <a:cxn ang="0">
                  <a:pos x="66" y="2"/>
                </a:cxn>
                <a:cxn ang="0">
                  <a:pos x="60" y="4"/>
                </a:cxn>
                <a:cxn ang="0">
                  <a:pos x="56" y="6"/>
                </a:cxn>
                <a:cxn ang="0">
                  <a:pos x="49" y="6"/>
                </a:cxn>
                <a:cxn ang="0">
                  <a:pos x="43" y="8"/>
                </a:cxn>
                <a:cxn ang="0">
                  <a:pos x="37" y="10"/>
                </a:cxn>
                <a:cxn ang="0">
                  <a:pos x="33" y="12"/>
                </a:cxn>
                <a:cxn ang="0">
                  <a:pos x="27" y="12"/>
                </a:cxn>
                <a:cxn ang="0">
                  <a:pos x="23" y="14"/>
                </a:cxn>
                <a:cxn ang="0">
                  <a:pos x="17" y="16"/>
                </a:cxn>
                <a:cxn ang="0">
                  <a:pos x="13" y="18"/>
                </a:cxn>
                <a:cxn ang="0">
                  <a:pos x="9" y="23"/>
                </a:cxn>
                <a:cxn ang="0">
                  <a:pos x="5" y="25"/>
                </a:cxn>
                <a:cxn ang="0">
                  <a:pos x="0" y="27"/>
                </a:cxn>
                <a:cxn ang="0">
                  <a:pos x="2" y="31"/>
                </a:cxn>
                <a:cxn ang="0">
                  <a:pos x="7" y="29"/>
                </a:cxn>
                <a:cxn ang="0">
                  <a:pos x="11" y="25"/>
                </a:cxn>
                <a:cxn ang="0">
                  <a:pos x="15" y="23"/>
                </a:cxn>
                <a:cxn ang="0">
                  <a:pos x="19" y="20"/>
                </a:cxn>
                <a:cxn ang="0">
                  <a:pos x="25" y="18"/>
                </a:cxn>
                <a:cxn ang="0">
                  <a:pos x="29" y="16"/>
                </a:cxn>
                <a:cxn ang="0">
                  <a:pos x="35" y="14"/>
                </a:cxn>
                <a:cxn ang="0">
                  <a:pos x="39" y="12"/>
                </a:cxn>
                <a:cxn ang="0">
                  <a:pos x="45" y="12"/>
                </a:cxn>
                <a:cxn ang="0">
                  <a:pos x="49" y="10"/>
                </a:cxn>
                <a:cxn ang="0">
                  <a:pos x="56" y="10"/>
                </a:cxn>
                <a:cxn ang="0">
                  <a:pos x="62" y="8"/>
                </a:cxn>
                <a:cxn ang="0">
                  <a:pos x="68" y="6"/>
                </a:cxn>
                <a:cxn ang="0">
                  <a:pos x="72" y="6"/>
                </a:cxn>
                <a:cxn ang="0">
                  <a:pos x="78" y="4"/>
                </a:cxn>
                <a:cxn ang="0">
                  <a:pos x="82" y="4"/>
                </a:cxn>
                <a:cxn ang="0">
                  <a:pos x="82" y="0"/>
                </a:cxn>
              </a:cxnLst>
              <a:rect l="0" t="0" r="r" b="b"/>
              <a:pathLst>
                <a:path w="82" h="31">
                  <a:moveTo>
                    <a:pt x="82" y="0"/>
                  </a:moveTo>
                  <a:lnTo>
                    <a:pt x="76" y="0"/>
                  </a:lnTo>
                  <a:lnTo>
                    <a:pt x="72" y="2"/>
                  </a:lnTo>
                  <a:lnTo>
                    <a:pt x="66" y="2"/>
                  </a:lnTo>
                  <a:lnTo>
                    <a:pt x="60" y="4"/>
                  </a:lnTo>
                  <a:lnTo>
                    <a:pt x="56" y="6"/>
                  </a:lnTo>
                  <a:lnTo>
                    <a:pt x="49" y="6"/>
                  </a:lnTo>
                  <a:lnTo>
                    <a:pt x="43" y="8"/>
                  </a:lnTo>
                  <a:lnTo>
                    <a:pt x="37" y="10"/>
                  </a:lnTo>
                  <a:lnTo>
                    <a:pt x="33" y="12"/>
                  </a:lnTo>
                  <a:lnTo>
                    <a:pt x="27" y="12"/>
                  </a:lnTo>
                  <a:lnTo>
                    <a:pt x="23" y="14"/>
                  </a:lnTo>
                  <a:lnTo>
                    <a:pt x="17" y="16"/>
                  </a:lnTo>
                  <a:lnTo>
                    <a:pt x="13" y="18"/>
                  </a:lnTo>
                  <a:lnTo>
                    <a:pt x="9" y="23"/>
                  </a:lnTo>
                  <a:lnTo>
                    <a:pt x="5" y="25"/>
                  </a:lnTo>
                  <a:lnTo>
                    <a:pt x="0" y="27"/>
                  </a:lnTo>
                  <a:lnTo>
                    <a:pt x="2" y="31"/>
                  </a:lnTo>
                  <a:lnTo>
                    <a:pt x="7" y="29"/>
                  </a:lnTo>
                  <a:lnTo>
                    <a:pt x="11" y="25"/>
                  </a:lnTo>
                  <a:lnTo>
                    <a:pt x="15" y="23"/>
                  </a:lnTo>
                  <a:lnTo>
                    <a:pt x="19" y="20"/>
                  </a:lnTo>
                  <a:lnTo>
                    <a:pt x="25" y="18"/>
                  </a:lnTo>
                  <a:lnTo>
                    <a:pt x="29" y="16"/>
                  </a:lnTo>
                  <a:lnTo>
                    <a:pt x="35" y="14"/>
                  </a:lnTo>
                  <a:lnTo>
                    <a:pt x="39" y="12"/>
                  </a:lnTo>
                  <a:lnTo>
                    <a:pt x="45" y="12"/>
                  </a:lnTo>
                  <a:lnTo>
                    <a:pt x="49" y="10"/>
                  </a:lnTo>
                  <a:lnTo>
                    <a:pt x="56" y="10"/>
                  </a:lnTo>
                  <a:lnTo>
                    <a:pt x="62" y="8"/>
                  </a:lnTo>
                  <a:lnTo>
                    <a:pt x="68" y="6"/>
                  </a:lnTo>
                  <a:lnTo>
                    <a:pt x="72" y="6"/>
                  </a:lnTo>
                  <a:lnTo>
                    <a:pt x="78" y="4"/>
                  </a:lnTo>
                  <a:lnTo>
                    <a:pt x="82" y="4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47" name="Freeform 175"/>
            <p:cNvSpPr>
              <a:spLocks/>
            </p:cNvSpPr>
            <p:nvPr/>
          </p:nvSpPr>
          <p:spPr bwMode="auto">
            <a:xfrm>
              <a:off x="4787" y="2364"/>
              <a:ext cx="231" cy="16"/>
            </a:xfrm>
            <a:custGeom>
              <a:avLst/>
              <a:gdLst/>
              <a:ahLst/>
              <a:cxnLst>
                <a:cxn ang="0">
                  <a:pos x="220" y="16"/>
                </a:cxn>
                <a:cxn ang="0">
                  <a:pos x="220" y="12"/>
                </a:cxn>
                <a:cxn ang="0">
                  <a:pos x="200" y="12"/>
                </a:cxn>
                <a:cxn ang="0">
                  <a:pos x="194" y="10"/>
                </a:cxn>
                <a:cxn ang="0">
                  <a:pos x="173" y="10"/>
                </a:cxn>
                <a:cxn ang="0">
                  <a:pos x="167" y="8"/>
                </a:cxn>
                <a:cxn ang="0">
                  <a:pos x="147" y="8"/>
                </a:cxn>
                <a:cxn ang="0">
                  <a:pos x="139" y="6"/>
                </a:cxn>
                <a:cxn ang="0">
                  <a:pos x="112" y="6"/>
                </a:cxn>
                <a:cxn ang="0">
                  <a:pos x="106" y="4"/>
                </a:cxn>
                <a:cxn ang="0">
                  <a:pos x="78" y="4"/>
                </a:cxn>
                <a:cxn ang="0">
                  <a:pos x="71" y="2"/>
                </a:cxn>
                <a:cxn ang="0">
                  <a:pos x="51" y="2"/>
                </a:cxn>
                <a:cxn ang="0">
                  <a:pos x="43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29" y="4"/>
                </a:cxn>
                <a:cxn ang="0">
                  <a:pos x="37" y="6"/>
                </a:cxn>
                <a:cxn ang="0">
                  <a:pos x="71" y="6"/>
                </a:cxn>
                <a:cxn ang="0">
                  <a:pos x="78" y="8"/>
                </a:cxn>
                <a:cxn ang="0">
                  <a:pos x="106" y="8"/>
                </a:cxn>
                <a:cxn ang="0">
                  <a:pos x="112" y="10"/>
                </a:cxn>
                <a:cxn ang="0">
                  <a:pos x="139" y="10"/>
                </a:cxn>
                <a:cxn ang="0">
                  <a:pos x="147" y="12"/>
                </a:cxn>
                <a:cxn ang="0">
                  <a:pos x="180" y="12"/>
                </a:cxn>
                <a:cxn ang="0">
                  <a:pos x="186" y="14"/>
                </a:cxn>
                <a:cxn ang="0">
                  <a:pos x="200" y="14"/>
                </a:cxn>
                <a:cxn ang="0">
                  <a:pos x="206" y="16"/>
                </a:cxn>
                <a:cxn ang="0">
                  <a:pos x="220" y="16"/>
                </a:cxn>
                <a:cxn ang="0">
                  <a:pos x="220" y="12"/>
                </a:cxn>
                <a:cxn ang="0">
                  <a:pos x="220" y="16"/>
                </a:cxn>
                <a:cxn ang="0">
                  <a:pos x="231" y="12"/>
                </a:cxn>
                <a:cxn ang="0">
                  <a:pos x="220" y="12"/>
                </a:cxn>
                <a:cxn ang="0">
                  <a:pos x="220" y="16"/>
                </a:cxn>
              </a:cxnLst>
              <a:rect l="0" t="0" r="r" b="b"/>
              <a:pathLst>
                <a:path w="231" h="16">
                  <a:moveTo>
                    <a:pt x="220" y="16"/>
                  </a:moveTo>
                  <a:lnTo>
                    <a:pt x="220" y="12"/>
                  </a:lnTo>
                  <a:lnTo>
                    <a:pt x="200" y="12"/>
                  </a:lnTo>
                  <a:lnTo>
                    <a:pt x="194" y="10"/>
                  </a:lnTo>
                  <a:lnTo>
                    <a:pt x="173" y="10"/>
                  </a:lnTo>
                  <a:lnTo>
                    <a:pt x="167" y="8"/>
                  </a:lnTo>
                  <a:lnTo>
                    <a:pt x="147" y="8"/>
                  </a:lnTo>
                  <a:lnTo>
                    <a:pt x="139" y="6"/>
                  </a:lnTo>
                  <a:lnTo>
                    <a:pt x="112" y="6"/>
                  </a:lnTo>
                  <a:lnTo>
                    <a:pt x="106" y="4"/>
                  </a:lnTo>
                  <a:lnTo>
                    <a:pt x="78" y="4"/>
                  </a:lnTo>
                  <a:lnTo>
                    <a:pt x="71" y="2"/>
                  </a:lnTo>
                  <a:lnTo>
                    <a:pt x="51" y="2"/>
                  </a:lnTo>
                  <a:lnTo>
                    <a:pt x="43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29" y="4"/>
                  </a:lnTo>
                  <a:lnTo>
                    <a:pt x="37" y="6"/>
                  </a:lnTo>
                  <a:lnTo>
                    <a:pt x="71" y="6"/>
                  </a:lnTo>
                  <a:lnTo>
                    <a:pt x="78" y="8"/>
                  </a:lnTo>
                  <a:lnTo>
                    <a:pt x="106" y="8"/>
                  </a:lnTo>
                  <a:lnTo>
                    <a:pt x="112" y="10"/>
                  </a:lnTo>
                  <a:lnTo>
                    <a:pt x="139" y="10"/>
                  </a:lnTo>
                  <a:lnTo>
                    <a:pt x="147" y="12"/>
                  </a:lnTo>
                  <a:lnTo>
                    <a:pt x="180" y="12"/>
                  </a:lnTo>
                  <a:lnTo>
                    <a:pt x="186" y="14"/>
                  </a:lnTo>
                  <a:lnTo>
                    <a:pt x="200" y="14"/>
                  </a:lnTo>
                  <a:lnTo>
                    <a:pt x="206" y="16"/>
                  </a:lnTo>
                  <a:lnTo>
                    <a:pt x="220" y="16"/>
                  </a:lnTo>
                  <a:lnTo>
                    <a:pt x="220" y="12"/>
                  </a:lnTo>
                  <a:lnTo>
                    <a:pt x="220" y="16"/>
                  </a:lnTo>
                  <a:lnTo>
                    <a:pt x="231" y="12"/>
                  </a:lnTo>
                  <a:lnTo>
                    <a:pt x="220" y="12"/>
                  </a:lnTo>
                  <a:lnTo>
                    <a:pt x="220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48" name="Freeform 176"/>
            <p:cNvSpPr>
              <a:spLocks/>
            </p:cNvSpPr>
            <p:nvPr/>
          </p:nvSpPr>
          <p:spPr bwMode="auto">
            <a:xfrm>
              <a:off x="3402" y="2368"/>
              <a:ext cx="24" cy="39"/>
            </a:xfrm>
            <a:custGeom>
              <a:avLst/>
              <a:gdLst/>
              <a:ahLst/>
              <a:cxnLst>
                <a:cxn ang="0">
                  <a:pos x="24" y="4"/>
                </a:cxn>
                <a:cxn ang="0">
                  <a:pos x="24" y="12"/>
                </a:cxn>
                <a:cxn ang="0">
                  <a:pos x="22" y="21"/>
                </a:cxn>
                <a:cxn ang="0">
                  <a:pos x="22" y="37"/>
                </a:cxn>
                <a:cxn ang="0">
                  <a:pos x="18" y="39"/>
                </a:cxn>
                <a:cxn ang="0">
                  <a:pos x="4" y="39"/>
                </a:cxn>
                <a:cxn ang="0">
                  <a:pos x="2" y="37"/>
                </a:cxn>
                <a:cxn ang="0">
                  <a:pos x="0" y="37"/>
                </a:cxn>
                <a:cxn ang="0">
                  <a:pos x="0" y="19"/>
                </a:cxn>
                <a:cxn ang="0">
                  <a:pos x="2" y="10"/>
                </a:cxn>
                <a:cxn ang="0">
                  <a:pos x="2" y="4"/>
                </a:cxn>
                <a:cxn ang="0">
                  <a:pos x="4" y="2"/>
                </a:cxn>
                <a:cxn ang="0">
                  <a:pos x="8" y="2"/>
                </a:cxn>
                <a:cxn ang="0">
                  <a:pos x="10" y="0"/>
                </a:cxn>
                <a:cxn ang="0">
                  <a:pos x="14" y="2"/>
                </a:cxn>
                <a:cxn ang="0">
                  <a:pos x="18" y="2"/>
                </a:cxn>
                <a:cxn ang="0">
                  <a:pos x="22" y="4"/>
                </a:cxn>
                <a:cxn ang="0">
                  <a:pos x="24" y="4"/>
                </a:cxn>
              </a:cxnLst>
              <a:rect l="0" t="0" r="r" b="b"/>
              <a:pathLst>
                <a:path w="24" h="39">
                  <a:moveTo>
                    <a:pt x="24" y="4"/>
                  </a:moveTo>
                  <a:lnTo>
                    <a:pt x="24" y="12"/>
                  </a:lnTo>
                  <a:lnTo>
                    <a:pt x="22" y="21"/>
                  </a:lnTo>
                  <a:lnTo>
                    <a:pt x="22" y="37"/>
                  </a:lnTo>
                  <a:lnTo>
                    <a:pt x="18" y="39"/>
                  </a:lnTo>
                  <a:lnTo>
                    <a:pt x="4" y="39"/>
                  </a:lnTo>
                  <a:lnTo>
                    <a:pt x="2" y="37"/>
                  </a:lnTo>
                  <a:lnTo>
                    <a:pt x="0" y="37"/>
                  </a:lnTo>
                  <a:lnTo>
                    <a:pt x="0" y="19"/>
                  </a:lnTo>
                  <a:lnTo>
                    <a:pt x="2" y="10"/>
                  </a:lnTo>
                  <a:lnTo>
                    <a:pt x="2" y="4"/>
                  </a:lnTo>
                  <a:lnTo>
                    <a:pt x="4" y="2"/>
                  </a:lnTo>
                  <a:lnTo>
                    <a:pt x="8" y="2"/>
                  </a:lnTo>
                  <a:lnTo>
                    <a:pt x="10" y="0"/>
                  </a:lnTo>
                  <a:lnTo>
                    <a:pt x="14" y="2"/>
                  </a:lnTo>
                  <a:lnTo>
                    <a:pt x="18" y="2"/>
                  </a:lnTo>
                  <a:lnTo>
                    <a:pt x="22" y="4"/>
                  </a:lnTo>
                  <a:lnTo>
                    <a:pt x="24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49" name="Freeform 177"/>
            <p:cNvSpPr>
              <a:spLocks/>
            </p:cNvSpPr>
            <p:nvPr/>
          </p:nvSpPr>
          <p:spPr bwMode="auto">
            <a:xfrm>
              <a:off x="3422" y="2372"/>
              <a:ext cx="6" cy="35"/>
            </a:xfrm>
            <a:custGeom>
              <a:avLst/>
              <a:gdLst/>
              <a:ahLst/>
              <a:cxnLst>
                <a:cxn ang="0">
                  <a:pos x="2" y="35"/>
                </a:cxn>
                <a:cxn ang="0">
                  <a:pos x="4" y="33"/>
                </a:cxn>
                <a:cxn ang="0">
                  <a:pos x="4" y="17"/>
                </a:cxn>
                <a:cxn ang="0">
                  <a:pos x="6" y="8"/>
                </a:cxn>
                <a:cxn ang="0">
                  <a:pos x="6" y="0"/>
                </a:cxn>
                <a:cxn ang="0">
                  <a:pos x="2" y="0"/>
                </a:cxn>
                <a:cxn ang="0">
                  <a:pos x="2" y="8"/>
                </a:cxn>
                <a:cxn ang="0">
                  <a:pos x="0" y="17"/>
                </a:cxn>
                <a:cxn ang="0">
                  <a:pos x="0" y="33"/>
                </a:cxn>
                <a:cxn ang="0">
                  <a:pos x="0" y="31"/>
                </a:cxn>
                <a:cxn ang="0">
                  <a:pos x="2" y="35"/>
                </a:cxn>
                <a:cxn ang="0">
                  <a:pos x="4" y="35"/>
                </a:cxn>
                <a:cxn ang="0">
                  <a:pos x="4" y="33"/>
                </a:cxn>
                <a:cxn ang="0">
                  <a:pos x="2" y="35"/>
                </a:cxn>
              </a:cxnLst>
              <a:rect l="0" t="0" r="r" b="b"/>
              <a:pathLst>
                <a:path w="6" h="35">
                  <a:moveTo>
                    <a:pt x="2" y="35"/>
                  </a:moveTo>
                  <a:lnTo>
                    <a:pt x="4" y="33"/>
                  </a:lnTo>
                  <a:lnTo>
                    <a:pt x="4" y="17"/>
                  </a:lnTo>
                  <a:lnTo>
                    <a:pt x="6" y="8"/>
                  </a:lnTo>
                  <a:lnTo>
                    <a:pt x="6" y="0"/>
                  </a:lnTo>
                  <a:lnTo>
                    <a:pt x="2" y="0"/>
                  </a:lnTo>
                  <a:lnTo>
                    <a:pt x="2" y="8"/>
                  </a:lnTo>
                  <a:lnTo>
                    <a:pt x="0" y="17"/>
                  </a:lnTo>
                  <a:lnTo>
                    <a:pt x="0" y="33"/>
                  </a:lnTo>
                  <a:lnTo>
                    <a:pt x="0" y="31"/>
                  </a:lnTo>
                  <a:lnTo>
                    <a:pt x="2" y="35"/>
                  </a:lnTo>
                  <a:lnTo>
                    <a:pt x="4" y="35"/>
                  </a:lnTo>
                  <a:lnTo>
                    <a:pt x="4" y="33"/>
                  </a:lnTo>
                  <a:lnTo>
                    <a:pt x="2" y="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50" name="Freeform 178"/>
            <p:cNvSpPr>
              <a:spLocks/>
            </p:cNvSpPr>
            <p:nvPr/>
          </p:nvSpPr>
          <p:spPr bwMode="auto">
            <a:xfrm>
              <a:off x="3400" y="2403"/>
              <a:ext cx="24" cy="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4"/>
                </a:cxn>
                <a:cxn ang="0">
                  <a:pos x="4" y="4"/>
                </a:cxn>
                <a:cxn ang="0">
                  <a:pos x="6" y="6"/>
                </a:cxn>
                <a:cxn ang="0">
                  <a:pos x="22" y="6"/>
                </a:cxn>
                <a:cxn ang="0">
                  <a:pos x="24" y="4"/>
                </a:cxn>
                <a:cxn ang="0">
                  <a:pos x="22" y="0"/>
                </a:cxn>
                <a:cxn ang="0">
                  <a:pos x="20" y="2"/>
                </a:cxn>
                <a:cxn ang="0">
                  <a:pos x="8" y="2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2" y="4"/>
                </a:cxn>
                <a:cxn ang="0">
                  <a:pos x="0" y="2"/>
                </a:cxn>
              </a:cxnLst>
              <a:rect l="0" t="0" r="r" b="b"/>
              <a:pathLst>
                <a:path w="24" h="6">
                  <a:moveTo>
                    <a:pt x="0" y="2"/>
                  </a:moveTo>
                  <a:lnTo>
                    <a:pt x="2" y="4"/>
                  </a:lnTo>
                  <a:lnTo>
                    <a:pt x="4" y="4"/>
                  </a:lnTo>
                  <a:lnTo>
                    <a:pt x="6" y="6"/>
                  </a:lnTo>
                  <a:lnTo>
                    <a:pt x="22" y="6"/>
                  </a:lnTo>
                  <a:lnTo>
                    <a:pt x="24" y="4"/>
                  </a:lnTo>
                  <a:lnTo>
                    <a:pt x="22" y="0"/>
                  </a:lnTo>
                  <a:lnTo>
                    <a:pt x="20" y="2"/>
                  </a:lnTo>
                  <a:lnTo>
                    <a:pt x="8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51" name="Freeform 179"/>
            <p:cNvSpPr>
              <a:spLocks/>
            </p:cNvSpPr>
            <p:nvPr/>
          </p:nvSpPr>
          <p:spPr bwMode="auto">
            <a:xfrm>
              <a:off x="3400" y="2370"/>
              <a:ext cx="6" cy="3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2" y="2"/>
                </a:cxn>
                <a:cxn ang="0">
                  <a:pos x="2" y="8"/>
                </a:cxn>
                <a:cxn ang="0">
                  <a:pos x="0" y="17"/>
                </a:cxn>
                <a:cxn ang="0">
                  <a:pos x="0" y="35"/>
                </a:cxn>
                <a:cxn ang="0">
                  <a:pos x="4" y="33"/>
                </a:cxn>
                <a:cxn ang="0">
                  <a:pos x="4" y="17"/>
                </a:cxn>
                <a:cxn ang="0">
                  <a:pos x="6" y="8"/>
                </a:cxn>
                <a:cxn ang="0">
                  <a:pos x="6" y="2"/>
                </a:cxn>
                <a:cxn ang="0">
                  <a:pos x="4" y="2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4" y="0"/>
                </a:cxn>
              </a:cxnLst>
              <a:rect l="0" t="0" r="r" b="b"/>
              <a:pathLst>
                <a:path w="6" h="35">
                  <a:moveTo>
                    <a:pt x="4" y="0"/>
                  </a:moveTo>
                  <a:lnTo>
                    <a:pt x="2" y="2"/>
                  </a:lnTo>
                  <a:lnTo>
                    <a:pt x="2" y="8"/>
                  </a:lnTo>
                  <a:lnTo>
                    <a:pt x="0" y="17"/>
                  </a:lnTo>
                  <a:lnTo>
                    <a:pt x="0" y="35"/>
                  </a:lnTo>
                  <a:lnTo>
                    <a:pt x="4" y="33"/>
                  </a:lnTo>
                  <a:lnTo>
                    <a:pt x="4" y="17"/>
                  </a:lnTo>
                  <a:lnTo>
                    <a:pt x="6" y="8"/>
                  </a:lnTo>
                  <a:lnTo>
                    <a:pt x="6" y="2"/>
                  </a:lnTo>
                  <a:lnTo>
                    <a:pt x="4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52" name="Freeform 180"/>
            <p:cNvSpPr>
              <a:spLocks/>
            </p:cNvSpPr>
            <p:nvPr/>
          </p:nvSpPr>
          <p:spPr bwMode="auto">
            <a:xfrm>
              <a:off x="3404" y="2366"/>
              <a:ext cx="24" cy="8"/>
            </a:xfrm>
            <a:custGeom>
              <a:avLst/>
              <a:gdLst/>
              <a:ahLst/>
              <a:cxnLst>
                <a:cxn ang="0">
                  <a:pos x="24" y="6"/>
                </a:cxn>
                <a:cxn ang="0">
                  <a:pos x="22" y="4"/>
                </a:cxn>
                <a:cxn ang="0">
                  <a:pos x="20" y="4"/>
                </a:cxn>
                <a:cxn ang="0">
                  <a:pos x="18" y="2"/>
                </a:cxn>
                <a:cxn ang="0">
                  <a:pos x="12" y="2"/>
                </a:cxn>
                <a:cxn ang="0">
                  <a:pos x="8" y="0"/>
                </a:cxn>
                <a:cxn ang="0">
                  <a:pos x="6" y="2"/>
                </a:cxn>
                <a:cxn ang="0">
                  <a:pos x="2" y="2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16" y="6"/>
                </a:cxn>
                <a:cxn ang="0">
                  <a:pos x="20" y="8"/>
                </a:cxn>
                <a:cxn ang="0">
                  <a:pos x="22" y="8"/>
                </a:cxn>
                <a:cxn ang="0">
                  <a:pos x="20" y="6"/>
                </a:cxn>
                <a:cxn ang="0">
                  <a:pos x="24" y="6"/>
                </a:cxn>
                <a:cxn ang="0">
                  <a:pos x="24" y="4"/>
                </a:cxn>
                <a:cxn ang="0">
                  <a:pos x="22" y="4"/>
                </a:cxn>
                <a:cxn ang="0">
                  <a:pos x="24" y="6"/>
                </a:cxn>
              </a:cxnLst>
              <a:rect l="0" t="0" r="r" b="b"/>
              <a:pathLst>
                <a:path w="24" h="8">
                  <a:moveTo>
                    <a:pt x="24" y="6"/>
                  </a:moveTo>
                  <a:lnTo>
                    <a:pt x="22" y="4"/>
                  </a:lnTo>
                  <a:lnTo>
                    <a:pt x="20" y="4"/>
                  </a:lnTo>
                  <a:lnTo>
                    <a:pt x="18" y="2"/>
                  </a:lnTo>
                  <a:lnTo>
                    <a:pt x="12" y="2"/>
                  </a:lnTo>
                  <a:lnTo>
                    <a:pt x="8" y="0"/>
                  </a:lnTo>
                  <a:lnTo>
                    <a:pt x="6" y="2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16" y="6"/>
                  </a:lnTo>
                  <a:lnTo>
                    <a:pt x="20" y="8"/>
                  </a:lnTo>
                  <a:lnTo>
                    <a:pt x="22" y="8"/>
                  </a:lnTo>
                  <a:lnTo>
                    <a:pt x="20" y="6"/>
                  </a:lnTo>
                  <a:lnTo>
                    <a:pt x="24" y="6"/>
                  </a:lnTo>
                  <a:lnTo>
                    <a:pt x="24" y="4"/>
                  </a:lnTo>
                  <a:lnTo>
                    <a:pt x="22" y="4"/>
                  </a:lnTo>
                  <a:lnTo>
                    <a:pt x="2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53" name="Freeform 181"/>
            <p:cNvSpPr>
              <a:spLocks/>
            </p:cNvSpPr>
            <p:nvPr/>
          </p:nvSpPr>
          <p:spPr bwMode="auto">
            <a:xfrm>
              <a:off x="3347" y="2370"/>
              <a:ext cx="16" cy="17"/>
            </a:xfrm>
            <a:custGeom>
              <a:avLst/>
              <a:gdLst/>
              <a:ahLst/>
              <a:cxnLst>
                <a:cxn ang="0">
                  <a:pos x="16" y="2"/>
                </a:cxn>
                <a:cxn ang="0">
                  <a:pos x="12" y="6"/>
                </a:cxn>
                <a:cxn ang="0">
                  <a:pos x="12" y="10"/>
                </a:cxn>
                <a:cxn ang="0">
                  <a:pos x="10" y="12"/>
                </a:cxn>
                <a:cxn ang="0">
                  <a:pos x="10" y="14"/>
                </a:cxn>
                <a:cxn ang="0">
                  <a:pos x="8" y="17"/>
                </a:cxn>
                <a:cxn ang="0">
                  <a:pos x="2" y="17"/>
                </a:cxn>
                <a:cxn ang="0">
                  <a:pos x="0" y="14"/>
                </a:cxn>
                <a:cxn ang="0">
                  <a:pos x="0" y="10"/>
                </a:cxn>
                <a:cxn ang="0">
                  <a:pos x="10" y="0"/>
                </a:cxn>
                <a:cxn ang="0">
                  <a:pos x="14" y="0"/>
                </a:cxn>
                <a:cxn ang="0">
                  <a:pos x="16" y="2"/>
                </a:cxn>
              </a:cxnLst>
              <a:rect l="0" t="0" r="r" b="b"/>
              <a:pathLst>
                <a:path w="16" h="17">
                  <a:moveTo>
                    <a:pt x="16" y="2"/>
                  </a:moveTo>
                  <a:lnTo>
                    <a:pt x="12" y="6"/>
                  </a:lnTo>
                  <a:lnTo>
                    <a:pt x="12" y="10"/>
                  </a:lnTo>
                  <a:lnTo>
                    <a:pt x="10" y="12"/>
                  </a:lnTo>
                  <a:lnTo>
                    <a:pt x="10" y="14"/>
                  </a:lnTo>
                  <a:lnTo>
                    <a:pt x="8" y="17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54" name="Freeform 182"/>
            <p:cNvSpPr>
              <a:spLocks/>
            </p:cNvSpPr>
            <p:nvPr/>
          </p:nvSpPr>
          <p:spPr bwMode="auto">
            <a:xfrm>
              <a:off x="3351" y="2370"/>
              <a:ext cx="14" cy="19"/>
            </a:xfrm>
            <a:custGeom>
              <a:avLst/>
              <a:gdLst/>
              <a:ahLst/>
              <a:cxnLst>
                <a:cxn ang="0">
                  <a:pos x="2" y="19"/>
                </a:cxn>
                <a:cxn ang="0">
                  <a:pos x="4" y="17"/>
                </a:cxn>
                <a:cxn ang="0">
                  <a:pos x="6" y="17"/>
                </a:cxn>
                <a:cxn ang="0">
                  <a:pos x="8" y="12"/>
                </a:cxn>
                <a:cxn ang="0">
                  <a:pos x="8" y="10"/>
                </a:cxn>
                <a:cxn ang="0">
                  <a:pos x="10" y="8"/>
                </a:cxn>
                <a:cxn ang="0">
                  <a:pos x="10" y="6"/>
                </a:cxn>
                <a:cxn ang="0">
                  <a:pos x="14" y="2"/>
                </a:cxn>
                <a:cxn ang="0">
                  <a:pos x="10" y="0"/>
                </a:cxn>
                <a:cxn ang="0">
                  <a:pos x="8" y="2"/>
                </a:cxn>
                <a:cxn ang="0">
                  <a:pos x="8" y="4"/>
                </a:cxn>
                <a:cxn ang="0">
                  <a:pos x="6" y="6"/>
                </a:cxn>
                <a:cxn ang="0">
                  <a:pos x="6" y="8"/>
                </a:cxn>
                <a:cxn ang="0">
                  <a:pos x="4" y="10"/>
                </a:cxn>
                <a:cxn ang="0">
                  <a:pos x="4" y="12"/>
                </a:cxn>
                <a:cxn ang="0">
                  <a:pos x="2" y="14"/>
                </a:cxn>
                <a:cxn ang="0">
                  <a:pos x="0" y="14"/>
                </a:cxn>
                <a:cxn ang="0">
                  <a:pos x="2" y="14"/>
                </a:cxn>
                <a:cxn ang="0">
                  <a:pos x="2" y="19"/>
                </a:cxn>
              </a:cxnLst>
              <a:rect l="0" t="0" r="r" b="b"/>
              <a:pathLst>
                <a:path w="14" h="19">
                  <a:moveTo>
                    <a:pt x="2" y="19"/>
                  </a:moveTo>
                  <a:lnTo>
                    <a:pt x="4" y="17"/>
                  </a:lnTo>
                  <a:lnTo>
                    <a:pt x="6" y="17"/>
                  </a:lnTo>
                  <a:lnTo>
                    <a:pt x="8" y="12"/>
                  </a:lnTo>
                  <a:lnTo>
                    <a:pt x="8" y="10"/>
                  </a:lnTo>
                  <a:lnTo>
                    <a:pt x="10" y="8"/>
                  </a:lnTo>
                  <a:lnTo>
                    <a:pt x="10" y="6"/>
                  </a:lnTo>
                  <a:lnTo>
                    <a:pt x="14" y="2"/>
                  </a:lnTo>
                  <a:lnTo>
                    <a:pt x="10" y="0"/>
                  </a:lnTo>
                  <a:lnTo>
                    <a:pt x="8" y="2"/>
                  </a:lnTo>
                  <a:lnTo>
                    <a:pt x="8" y="4"/>
                  </a:lnTo>
                  <a:lnTo>
                    <a:pt x="6" y="6"/>
                  </a:lnTo>
                  <a:lnTo>
                    <a:pt x="6" y="8"/>
                  </a:lnTo>
                  <a:lnTo>
                    <a:pt x="4" y="10"/>
                  </a:lnTo>
                  <a:lnTo>
                    <a:pt x="4" y="12"/>
                  </a:lnTo>
                  <a:lnTo>
                    <a:pt x="2" y="14"/>
                  </a:lnTo>
                  <a:lnTo>
                    <a:pt x="0" y="14"/>
                  </a:lnTo>
                  <a:lnTo>
                    <a:pt x="2" y="14"/>
                  </a:lnTo>
                  <a:lnTo>
                    <a:pt x="2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55" name="Freeform 183"/>
            <p:cNvSpPr>
              <a:spLocks/>
            </p:cNvSpPr>
            <p:nvPr/>
          </p:nvSpPr>
          <p:spPr bwMode="auto">
            <a:xfrm>
              <a:off x="3347" y="2376"/>
              <a:ext cx="6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2" y="11"/>
                </a:cxn>
                <a:cxn ang="0">
                  <a:pos x="6" y="13"/>
                </a:cxn>
                <a:cxn ang="0">
                  <a:pos x="6" y="8"/>
                </a:cxn>
                <a:cxn ang="0">
                  <a:pos x="4" y="8"/>
                </a:cxn>
                <a:cxn ang="0">
                  <a:pos x="2" y="6"/>
                </a:cxn>
                <a:cxn ang="0">
                  <a:pos x="4" y="4"/>
                </a:cxn>
                <a:cxn ang="0">
                  <a:pos x="0" y="0"/>
                </a:cxn>
              </a:cxnLst>
              <a:rect l="0" t="0" r="r" b="b"/>
              <a:pathLst>
                <a:path w="6" h="13">
                  <a:moveTo>
                    <a:pt x="0" y="0"/>
                  </a:moveTo>
                  <a:lnTo>
                    <a:pt x="0" y="8"/>
                  </a:lnTo>
                  <a:lnTo>
                    <a:pt x="2" y="11"/>
                  </a:lnTo>
                  <a:lnTo>
                    <a:pt x="6" y="13"/>
                  </a:lnTo>
                  <a:lnTo>
                    <a:pt x="6" y="8"/>
                  </a:lnTo>
                  <a:lnTo>
                    <a:pt x="4" y="8"/>
                  </a:lnTo>
                  <a:lnTo>
                    <a:pt x="2" y="6"/>
                  </a:lnTo>
                  <a:lnTo>
                    <a:pt x="4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56" name="Freeform 184"/>
            <p:cNvSpPr>
              <a:spLocks/>
            </p:cNvSpPr>
            <p:nvPr/>
          </p:nvSpPr>
          <p:spPr bwMode="auto">
            <a:xfrm>
              <a:off x="3347" y="2368"/>
              <a:ext cx="20" cy="12"/>
            </a:xfrm>
            <a:custGeom>
              <a:avLst/>
              <a:gdLst/>
              <a:ahLst/>
              <a:cxnLst>
                <a:cxn ang="0">
                  <a:pos x="18" y="4"/>
                </a:cxn>
                <a:cxn ang="0">
                  <a:pos x="18" y="2"/>
                </a:cxn>
                <a:cxn ang="0">
                  <a:pos x="14" y="0"/>
                </a:cxn>
                <a:cxn ang="0">
                  <a:pos x="8" y="0"/>
                </a:cxn>
                <a:cxn ang="0">
                  <a:pos x="2" y="6"/>
                </a:cxn>
                <a:cxn ang="0">
                  <a:pos x="2" y="8"/>
                </a:cxn>
                <a:cxn ang="0">
                  <a:pos x="0" y="8"/>
                </a:cxn>
                <a:cxn ang="0">
                  <a:pos x="4" y="12"/>
                </a:cxn>
                <a:cxn ang="0">
                  <a:pos x="4" y="10"/>
                </a:cxn>
                <a:cxn ang="0">
                  <a:pos x="6" y="8"/>
                </a:cxn>
                <a:cxn ang="0">
                  <a:pos x="8" y="8"/>
                </a:cxn>
                <a:cxn ang="0">
                  <a:pos x="8" y="6"/>
                </a:cxn>
                <a:cxn ang="0">
                  <a:pos x="10" y="4"/>
                </a:cxn>
                <a:cxn ang="0">
                  <a:pos x="14" y="4"/>
                </a:cxn>
                <a:cxn ang="0">
                  <a:pos x="14" y="2"/>
                </a:cxn>
                <a:cxn ang="0">
                  <a:pos x="18" y="4"/>
                </a:cxn>
                <a:cxn ang="0">
                  <a:pos x="20" y="2"/>
                </a:cxn>
                <a:cxn ang="0">
                  <a:pos x="18" y="2"/>
                </a:cxn>
                <a:cxn ang="0">
                  <a:pos x="18" y="4"/>
                </a:cxn>
              </a:cxnLst>
              <a:rect l="0" t="0" r="r" b="b"/>
              <a:pathLst>
                <a:path w="20" h="12">
                  <a:moveTo>
                    <a:pt x="18" y="4"/>
                  </a:moveTo>
                  <a:lnTo>
                    <a:pt x="18" y="2"/>
                  </a:lnTo>
                  <a:lnTo>
                    <a:pt x="14" y="0"/>
                  </a:lnTo>
                  <a:lnTo>
                    <a:pt x="8" y="0"/>
                  </a:lnTo>
                  <a:lnTo>
                    <a:pt x="2" y="6"/>
                  </a:lnTo>
                  <a:lnTo>
                    <a:pt x="2" y="8"/>
                  </a:lnTo>
                  <a:lnTo>
                    <a:pt x="0" y="8"/>
                  </a:lnTo>
                  <a:lnTo>
                    <a:pt x="4" y="12"/>
                  </a:lnTo>
                  <a:lnTo>
                    <a:pt x="4" y="10"/>
                  </a:lnTo>
                  <a:lnTo>
                    <a:pt x="6" y="8"/>
                  </a:lnTo>
                  <a:lnTo>
                    <a:pt x="8" y="8"/>
                  </a:lnTo>
                  <a:lnTo>
                    <a:pt x="8" y="6"/>
                  </a:lnTo>
                  <a:lnTo>
                    <a:pt x="10" y="4"/>
                  </a:lnTo>
                  <a:lnTo>
                    <a:pt x="14" y="4"/>
                  </a:lnTo>
                  <a:lnTo>
                    <a:pt x="14" y="2"/>
                  </a:lnTo>
                  <a:lnTo>
                    <a:pt x="18" y="4"/>
                  </a:lnTo>
                  <a:lnTo>
                    <a:pt x="20" y="2"/>
                  </a:lnTo>
                  <a:lnTo>
                    <a:pt x="18" y="2"/>
                  </a:lnTo>
                  <a:lnTo>
                    <a:pt x="1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57" name="Freeform 185"/>
            <p:cNvSpPr>
              <a:spLocks/>
            </p:cNvSpPr>
            <p:nvPr/>
          </p:nvSpPr>
          <p:spPr bwMode="auto">
            <a:xfrm>
              <a:off x="3363" y="2372"/>
              <a:ext cx="16" cy="15"/>
            </a:xfrm>
            <a:custGeom>
              <a:avLst/>
              <a:gdLst/>
              <a:ahLst/>
              <a:cxnLst>
                <a:cxn ang="0">
                  <a:pos x="16" y="2"/>
                </a:cxn>
                <a:cxn ang="0">
                  <a:pos x="16" y="8"/>
                </a:cxn>
                <a:cxn ang="0">
                  <a:pos x="12" y="12"/>
                </a:cxn>
                <a:cxn ang="0">
                  <a:pos x="6" y="12"/>
                </a:cxn>
                <a:cxn ang="0">
                  <a:pos x="6" y="15"/>
                </a:cxn>
                <a:cxn ang="0">
                  <a:pos x="0" y="15"/>
                </a:cxn>
                <a:cxn ang="0">
                  <a:pos x="2" y="10"/>
                </a:cxn>
                <a:cxn ang="0">
                  <a:pos x="4" y="4"/>
                </a:cxn>
                <a:cxn ang="0">
                  <a:pos x="8" y="0"/>
                </a:cxn>
                <a:cxn ang="0">
                  <a:pos x="16" y="0"/>
                </a:cxn>
                <a:cxn ang="0">
                  <a:pos x="16" y="2"/>
                </a:cxn>
              </a:cxnLst>
              <a:rect l="0" t="0" r="r" b="b"/>
              <a:pathLst>
                <a:path w="16" h="15">
                  <a:moveTo>
                    <a:pt x="16" y="2"/>
                  </a:moveTo>
                  <a:lnTo>
                    <a:pt x="16" y="8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6" y="15"/>
                  </a:lnTo>
                  <a:lnTo>
                    <a:pt x="0" y="15"/>
                  </a:lnTo>
                  <a:lnTo>
                    <a:pt x="2" y="10"/>
                  </a:lnTo>
                  <a:lnTo>
                    <a:pt x="4" y="4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58" name="Freeform 186"/>
            <p:cNvSpPr>
              <a:spLocks/>
            </p:cNvSpPr>
            <p:nvPr/>
          </p:nvSpPr>
          <p:spPr bwMode="auto">
            <a:xfrm>
              <a:off x="3377" y="2374"/>
              <a:ext cx="4" cy="10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2" y="10"/>
                </a:cxn>
                <a:cxn ang="0">
                  <a:pos x="4" y="8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0" y="6"/>
                </a:cxn>
                <a:cxn ang="0">
                  <a:pos x="0" y="10"/>
                </a:cxn>
                <a:cxn ang="0">
                  <a:pos x="2" y="10"/>
                </a:cxn>
                <a:cxn ang="0">
                  <a:pos x="0" y="10"/>
                </a:cxn>
              </a:cxnLst>
              <a:rect l="0" t="0" r="r" b="b"/>
              <a:pathLst>
                <a:path w="4" h="10">
                  <a:moveTo>
                    <a:pt x="0" y="10"/>
                  </a:moveTo>
                  <a:lnTo>
                    <a:pt x="2" y="10"/>
                  </a:lnTo>
                  <a:lnTo>
                    <a:pt x="4" y="8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59" name="Freeform 187"/>
            <p:cNvSpPr>
              <a:spLocks/>
            </p:cNvSpPr>
            <p:nvPr/>
          </p:nvSpPr>
          <p:spPr bwMode="auto">
            <a:xfrm>
              <a:off x="3359" y="2380"/>
              <a:ext cx="18" cy="7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4" y="7"/>
                </a:cxn>
                <a:cxn ang="0">
                  <a:pos x="18" y="7"/>
                </a:cxn>
                <a:cxn ang="0">
                  <a:pos x="18" y="0"/>
                </a:cxn>
                <a:cxn ang="0">
                  <a:pos x="16" y="2"/>
                </a:cxn>
                <a:cxn ang="0">
                  <a:pos x="10" y="2"/>
                </a:cxn>
                <a:cxn ang="0">
                  <a:pos x="10" y="4"/>
                </a:cxn>
                <a:cxn ang="0">
                  <a:pos x="4" y="4"/>
                </a:cxn>
                <a:cxn ang="0">
                  <a:pos x="6" y="7"/>
                </a:cxn>
                <a:cxn ang="0">
                  <a:pos x="2" y="4"/>
                </a:cxn>
                <a:cxn ang="0">
                  <a:pos x="0" y="7"/>
                </a:cxn>
                <a:cxn ang="0">
                  <a:pos x="4" y="7"/>
                </a:cxn>
                <a:cxn ang="0">
                  <a:pos x="2" y="4"/>
                </a:cxn>
              </a:cxnLst>
              <a:rect l="0" t="0" r="r" b="b"/>
              <a:pathLst>
                <a:path w="18" h="7">
                  <a:moveTo>
                    <a:pt x="2" y="4"/>
                  </a:moveTo>
                  <a:lnTo>
                    <a:pt x="4" y="7"/>
                  </a:lnTo>
                  <a:lnTo>
                    <a:pt x="18" y="7"/>
                  </a:lnTo>
                  <a:lnTo>
                    <a:pt x="18" y="0"/>
                  </a:lnTo>
                  <a:lnTo>
                    <a:pt x="16" y="2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4" y="4"/>
                  </a:lnTo>
                  <a:lnTo>
                    <a:pt x="6" y="7"/>
                  </a:lnTo>
                  <a:lnTo>
                    <a:pt x="2" y="4"/>
                  </a:lnTo>
                  <a:lnTo>
                    <a:pt x="0" y="7"/>
                  </a:lnTo>
                  <a:lnTo>
                    <a:pt x="4" y="7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60" name="Freeform 188"/>
            <p:cNvSpPr>
              <a:spLocks/>
            </p:cNvSpPr>
            <p:nvPr/>
          </p:nvSpPr>
          <p:spPr bwMode="auto">
            <a:xfrm>
              <a:off x="3361" y="2368"/>
              <a:ext cx="12" cy="19"/>
            </a:xfrm>
            <a:custGeom>
              <a:avLst/>
              <a:gdLst/>
              <a:ahLst/>
              <a:cxnLst>
                <a:cxn ang="0">
                  <a:pos x="10" y="2"/>
                </a:cxn>
                <a:cxn ang="0">
                  <a:pos x="6" y="4"/>
                </a:cxn>
                <a:cxn ang="0">
                  <a:pos x="4" y="8"/>
                </a:cxn>
                <a:cxn ang="0">
                  <a:pos x="2" y="12"/>
                </a:cxn>
                <a:cxn ang="0">
                  <a:pos x="0" y="16"/>
                </a:cxn>
                <a:cxn ang="0">
                  <a:pos x="4" y="19"/>
                </a:cxn>
                <a:cxn ang="0">
                  <a:pos x="6" y="14"/>
                </a:cxn>
                <a:cxn ang="0">
                  <a:pos x="8" y="10"/>
                </a:cxn>
                <a:cxn ang="0">
                  <a:pos x="8" y="6"/>
                </a:cxn>
                <a:cxn ang="0">
                  <a:pos x="12" y="6"/>
                </a:cxn>
                <a:cxn ang="0">
                  <a:pos x="10" y="6"/>
                </a:cxn>
                <a:cxn ang="0">
                  <a:pos x="10" y="0"/>
                </a:cxn>
                <a:cxn ang="0">
                  <a:pos x="10" y="2"/>
                </a:cxn>
              </a:cxnLst>
              <a:rect l="0" t="0" r="r" b="b"/>
              <a:pathLst>
                <a:path w="12" h="19">
                  <a:moveTo>
                    <a:pt x="10" y="2"/>
                  </a:moveTo>
                  <a:lnTo>
                    <a:pt x="6" y="4"/>
                  </a:lnTo>
                  <a:lnTo>
                    <a:pt x="4" y="8"/>
                  </a:lnTo>
                  <a:lnTo>
                    <a:pt x="2" y="12"/>
                  </a:lnTo>
                  <a:lnTo>
                    <a:pt x="0" y="16"/>
                  </a:lnTo>
                  <a:lnTo>
                    <a:pt x="4" y="19"/>
                  </a:lnTo>
                  <a:lnTo>
                    <a:pt x="6" y="14"/>
                  </a:lnTo>
                  <a:lnTo>
                    <a:pt x="8" y="10"/>
                  </a:lnTo>
                  <a:lnTo>
                    <a:pt x="8" y="6"/>
                  </a:lnTo>
                  <a:lnTo>
                    <a:pt x="12" y="6"/>
                  </a:lnTo>
                  <a:lnTo>
                    <a:pt x="10" y="6"/>
                  </a:lnTo>
                  <a:lnTo>
                    <a:pt x="10" y="0"/>
                  </a:lnTo>
                  <a:lnTo>
                    <a:pt x="1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61" name="Freeform 189"/>
            <p:cNvSpPr>
              <a:spLocks/>
            </p:cNvSpPr>
            <p:nvPr/>
          </p:nvSpPr>
          <p:spPr bwMode="auto">
            <a:xfrm>
              <a:off x="3371" y="2368"/>
              <a:ext cx="10" cy="6"/>
            </a:xfrm>
            <a:custGeom>
              <a:avLst/>
              <a:gdLst/>
              <a:ahLst/>
              <a:cxnLst>
                <a:cxn ang="0">
                  <a:pos x="10" y="6"/>
                </a:cxn>
                <a:cxn ang="0">
                  <a:pos x="10" y="4"/>
                </a:cxn>
                <a:cxn ang="0">
                  <a:pos x="8" y="2"/>
                </a:cxn>
                <a:cxn ang="0">
                  <a:pos x="6" y="2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0" y="6"/>
                </a:cxn>
                <a:cxn ang="0">
                  <a:pos x="10" y="6"/>
                </a:cxn>
                <a:cxn ang="0">
                  <a:pos x="10" y="4"/>
                </a:cxn>
                <a:cxn ang="0">
                  <a:pos x="10" y="6"/>
                </a:cxn>
              </a:cxnLst>
              <a:rect l="0" t="0" r="r" b="b"/>
              <a:pathLst>
                <a:path w="10" h="6">
                  <a:moveTo>
                    <a:pt x="10" y="6"/>
                  </a:moveTo>
                  <a:lnTo>
                    <a:pt x="10" y="4"/>
                  </a:lnTo>
                  <a:lnTo>
                    <a:pt x="8" y="2"/>
                  </a:lnTo>
                  <a:lnTo>
                    <a:pt x="6" y="2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10" y="6"/>
                  </a:lnTo>
                  <a:lnTo>
                    <a:pt x="10" y="4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62" name="Freeform 190"/>
            <p:cNvSpPr>
              <a:spLocks/>
            </p:cNvSpPr>
            <p:nvPr/>
          </p:nvSpPr>
          <p:spPr bwMode="auto">
            <a:xfrm>
              <a:off x="3406" y="2374"/>
              <a:ext cx="14" cy="29"/>
            </a:xfrm>
            <a:custGeom>
              <a:avLst/>
              <a:gdLst/>
              <a:ahLst/>
              <a:cxnLst>
                <a:cxn ang="0">
                  <a:pos x="14" y="2"/>
                </a:cxn>
                <a:cxn ang="0">
                  <a:pos x="14" y="15"/>
                </a:cxn>
                <a:cxn ang="0">
                  <a:pos x="12" y="21"/>
                </a:cxn>
                <a:cxn ang="0">
                  <a:pos x="14" y="27"/>
                </a:cxn>
                <a:cxn ang="0">
                  <a:pos x="10" y="27"/>
                </a:cxn>
                <a:cxn ang="0">
                  <a:pos x="8" y="29"/>
                </a:cxn>
                <a:cxn ang="0">
                  <a:pos x="6" y="29"/>
                </a:cxn>
                <a:cxn ang="0">
                  <a:pos x="6" y="27"/>
                </a:cxn>
                <a:cxn ang="0">
                  <a:pos x="2" y="27"/>
                </a:cxn>
                <a:cxn ang="0">
                  <a:pos x="0" y="25"/>
                </a:cxn>
                <a:cxn ang="0">
                  <a:pos x="0" y="23"/>
                </a:cxn>
                <a:cxn ang="0">
                  <a:pos x="2" y="21"/>
                </a:cxn>
                <a:cxn ang="0">
                  <a:pos x="4" y="0"/>
                </a:cxn>
                <a:cxn ang="0">
                  <a:pos x="12" y="0"/>
                </a:cxn>
                <a:cxn ang="0">
                  <a:pos x="12" y="2"/>
                </a:cxn>
                <a:cxn ang="0">
                  <a:pos x="14" y="2"/>
                </a:cxn>
              </a:cxnLst>
              <a:rect l="0" t="0" r="r" b="b"/>
              <a:pathLst>
                <a:path w="14" h="29">
                  <a:moveTo>
                    <a:pt x="14" y="2"/>
                  </a:moveTo>
                  <a:lnTo>
                    <a:pt x="14" y="15"/>
                  </a:lnTo>
                  <a:lnTo>
                    <a:pt x="12" y="21"/>
                  </a:lnTo>
                  <a:lnTo>
                    <a:pt x="14" y="27"/>
                  </a:lnTo>
                  <a:lnTo>
                    <a:pt x="10" y="27"/>
                  </a:lnTo>
                  <a:lnTo>
                    <a:pt x="8" y="29"/>
                  </a:lnTo>
                  <a:lnTo>
                    <a:pt x="6" y="29"/>
                  </a:lnTo>
                  <a:lnTo>
                    <a:pt x="6" y="27"/>
                  </a:lnTo>
                  <a:lnTo>
                    <a:pt x="2" y="27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2" y="21"/>
                  </a:lnTo>
                  <a:lnTo>
                    <a:pt x="4" y="0"/>
                  </a:lnTo>
                  <a:lnTo>
                    <a:pt x="12" y="0"/>
                  </a:lnTo>
                  <a:lnTo>
                    <a:pt x="12" y="2"/>
                  </a:lnTo>
                  <a:lnTo>
                    <a:pt x="14" y="2"/>
                  </a:lnTo>
                  <a:close/>
                </a:path>
              </a:pathLst>
            </a:custGeom>
            <a:solidFill>
              <a:srgbClr val="FFF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63" name="Freeform 191"/>
            <p:cNvSpPr>
              <a:spLocks/>
            </p:cNvSpPr>
            <p:nvPr/>
          </p:nvSpPr>
          <p:spPr bwMode="auto">
            <a:xfrm>
              <a:off x="3416" y="2376"/>
              <a:ext cx="6" cy="27"/>
            </a:xfrm>
            <a:custGeom>
              <a:avLst/>
              <a:gdLst/>
              <a:ahLst/>
              <a:cxnLst>
                <a:cxn ang="0">
                  <a:pos x="4" y="27"/>
                </a:cxn>
                <a:cxn ang="0">
                  <a:pos x="6" y="25"/>
                </a:cxn>
                <a:cxn ang="0">
                  <a:pos x="6" y="0"/>
                </a:cxn>
                <a:cxn ang="0">
                  <a:pos x="2" y="0"/>
                </a:cxn>
                <a:cxn ang="0">
                  <a:pos x="2" y="13"/>
                </a:cxn>
                <a:cxn ang="0">
                  <a:pos x="0" y="19"/>
                </a:cxn>
                <a:cxn ang="0">
                  <a:pos x="2" y="25"/>
                </a:cxn>
                <a:cxn ang="0">
                  <a:pos x="2" y="23"/>
                </a:cxn>
                <a:cxn ang="0">
                  <a:pos x="4" y="27"/>
                </a:cxn>
                <a:cxn ang="0">
                  <a:pos x="6" y="25"/>
                </a:cxn>
                <a:cxn ang="0">
                  <a:pos x="4" y="27"/>
                </a:cxn>
              </a:cxnLst>
              <a:rect l="0" t="0" r="r" b="b"/>
              <a:pathLst>
                <a:path w="6" h="27">
                  <a:moveTo>
                    <a:pt x="4" y="27"/>
                  </a:moveTo>
                  <a:lnTo>
                    <a:pt x="6" y="25"/>
                  </a:lnTo>
                  <a:lnTo>
                    <a:pt x="6" y="0"/>
                  </a:lnTo>
                  <a:lnTo>
                    <a:pt x="2" y="0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2" y="23"/>
                  </a:lnTo>
                  <a:lnTo>
                    <a:pt x="4" y="27"/>
                  </a:lnTo>
                  <a:lnTo>
                    <a:pt x="6" y="25"/>
                  </a:lnTo>
                  <a:lnTo>
                    <a:pt x="4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64" name="Freeform 192"/>
            <p:cNvSpPr>
              <a:spLocks/>
            </p:cNvSpPr>
            <p:nvPr/>
          </p:nvSpPr>
          <p:spPr bwMode="auto">
            <a:xfrm>
              <a:off x="3408" y="2399"/>
              <a:ext cx="12" cy="6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6"/>
                </a:cxn>
                <a:cxn ang="0">
                  <a:pos x="2" y="6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6" y="6"/>
                </a:cxn>
                <a:cxn ang="0">
                  <a:pos x="8" y="4"/>
                </a:cxn>
                <a:cxn ang="0">
                  <a:pos x="12" y="4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0" y="4"/>
                </a:cxn>
              </a:cxnLst>
              <a:rect l="0" t="0" r="r" b="b"/>
              <a:pathLst>
                <a:path w="12" h="6">
                  <a:moveTo>
                    <a:pt x="0" y="4"/>
                  </a:moveTo>
                  <a:lnTo>
                    <a:pt x="0" y="6"/>
                  </a:lnTo>
                  <a:lnTo>
                    <a:pt x="2" y="6"/>
                  </a:lnTo>
                  <a:lnTo>
                    <a:pt x="4" y="4"/>
                  </a:lnTo>
                  <a:lnTo>
                    <a:pt x="4" y="6"/>
                  </a:lnTo>
                  <a:lnTo>
                    <a:pt x="6" y="6"/>
                  </a:lnTo>
                  <a:lnTo>
                    <a:pt x="8" y="4"/>
                  </a:lnTo>
                  <a:lnTo>
                    <a:pt x="12" y="4"/>
                  </a:lnTo>
                  <a:lnTo>
                    <a:pt x="1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65" name="Freeform 193"/>
            <p:cNvSpPr>
              <a:spLocks/>
            </p:cNvSpPr>
            <p:nvPr/>
          </p:nvSpPr>
          <p:spPr bwMode="auto">
            <a:xfrm>
              <a:off x="3404" y="2395"/>
              <a:ext cx="6" cy="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4" y="8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4" y="2"/>
                </a:cxn>
                <a:cxn ang="0">
                  <a:pos x="6" y="2"/>
                </a:cxn>
                <a:cxn ang="0">
                  <a:pos x="6" y="0"/>
                </a:cxn>
                <a:cxn ang="0">
                  <a:pos x="2" y="0"/>
                </a:cxn>
              </a:cxnLst>
              <a:rect l="0" t="0" r="r" b="b"/>
              <a:pathLst>
                <a:path w="6" h="8">
                  <a:moveTo>
                    <a:pt x="2" y="0"/>
                  </a:moveTo>
                  <a:lnTo>
                    <a:pt x="0" y="2"/>
                  </a:lnTo>
                  <a:lnTo>
                    <a:pt x="0" y="4"/>
                  </a:lnTo>
                  <a:lnTo>
                    <a:pt x="4" y="8"/>
                  </a:lnTo>
                  <a:lnTo>
                    <a:pt x="6" y="4"/>
                  </a:lnTo>
                  <a:lnTo>
                    <a:pt x="4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4" y="2"/>
                  </a:lnTo>
                  <a:lnTo>
                    <a:pt x="6" y="2"/>
                  </a:lnTo>
                  <a:lnTo>
                    <a:pt x="6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66" name="Freeform 194"/>
            <p:cNvSpPr>
              <a:spLocks/>
            </p:cNvSpPr>
            <p:nvPr/>
          </p:nvSpPr>
          <p:spPr bwMode="auto">
            <a:xfrm>
              <a:off x="3406" y="2372"/>
              <a:ext cx="6" cy="23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2" y="2"/>
                </a:cxn>
                <a:cxn ang="0">
                  <a:pos x="0" y="23"/>
                </a:cxn>
                <a:cxn ang="0">
                  <a:pos x="4" y="23"/>
                </a:cxn>
                <a:cxn ang="0">
                  <a:pos x="6" y="2"/>
                </a:cxn>
                <a:cxn ang="0">
                  <a:pos x="4" y="4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4" y="0"/>
                </a:cxn>
              </a:cxnLst>
              <a:rect l="0" t="0" r="r" b="b"/>
              <a:pathLst>
                <a:path w="6" h="23">
                  <a:moveTo>
                    <a:pt x="4" y="0"/>
                  </a:moveTo>
                  <a:lnTo>
                    <a:pt x="2" y="2"/>
                  </a:lnTo>
                  <a:lnTo>
                    <a:pt x="0" y="23"/>
                  </a:lnTo>
                  <a:lnTo>
                    <a:pt x="4" y="23"/>
                  </a:lnTo>
                  <a:lnTo>
                    <a:pt x="6" y="2"/>
                  </a:lnTo>
                  <a:lnTo>
                    <a:pt x="4" y="4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67" name="Freeform 195"/>
            <p:cNvSpPr>
              <a:spLocks/>
            </p:cNvSpPr>
            <p:nvPr/>
          </p:nvSpPr>
          <p:spPr bwMode="auto">
            <a:xfrm>
              <a:off x="3410" y="2372"/>
              <a:ext cx="12" cy="6"/>
            </a:xfrm>
            <a:custGeom>
              <a:avLst/>
              <a:gdLst/>
              <a:ahLst/>
              <a:cxnLst>
                <a:cxn ang="0">
                  <a:pos x="12" y="4"/>
                </a:cxn>
                <a:cxn ang="0">
                  <a:pos x="8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8" y="4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12" y="4"/>
                </a:cxn>
              </a:cxnLst>
              <a:rect l="0" t="0" r="r" b="b"/>
              <a:pathLst>
                <a:path w="12" h="6">
                  <a:moveTo>
                    <a:pt x="12" y="4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8" y="4"/>
                  </a:lnTo>
                  <a:lnTo>
                    <a:pt x="8" y="6"/>
                  </a:lnTo>
                  <a:lnTo>
                    <a:pt x="8" y="4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68" name="Freeform 196"/>
            <p:cNvSpPr>
              <a:spLocks/>
            </p:cNvSpPr>
            <p:nvPr/>
          </p:nvSpPr>
          <p:spPr bwMode="auto">
            <a:xfrm>
              <a:off x="3410" y="2376"/>
              <a:ext cx="6" cy="11"/>
            </a:xfrm>
            <a:custGeom>
              <a:avLst/>
              <a:gdLst/>
              <a:ahLst/>
              <a:cxnLst>
                <a:cxn ang="0">
                  <a:pos x="6" y="11"/>
                </a:cxn>
                <a:cxn ang="0">
                  <a:pos x="4" y="11"/>
                </a:cxn>
                <a:cxn ang="0">
                  <a:pos x="0" y="6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6" y="0"/>
                </a:cxn>
                <a:cxn ang="0">
                  <a:pos x="6" y="11"/>
                </a:cxn>
              </a:cxnLst>
              <a:rect l="0" t="0" r="r" b="b"/>
              <a:pathLst>
                <a:path w="6" h="11">
                  <a:moveTo>
                    <a:pt x="6" y="11"/>
                  </a:moveTo>
                  <a:lnTo>
                    <a:pt x="4" y="11"/>
                  </a:lnTo>
                  <a:lnTo>
                    <a:pt x="0" y="6"/>
                  </a:lnTo>
                  <a:lnTo>
                    <a:pt x="2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69" name="Freeform 197"/>
            <p:cNvSpPr>
              <a:spLocks/>
            </p:cNvSpPr>
            <p:nvPr/>
          </p:nvSpPr>
          <p:spPr bwMode="auto">
            <a:xfrm>
              <a:off x="3408" y="2380"/>
              <a:ext cx="8" cy="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4" y="7"/>
                </a:cxn>
                <a:cxn ang="0">
                  <a:pos x="8" y="7"/>
                </a:cxn>
                <a:cxn ang="0">
                  <a:pos x="6" y="4"/>
                </a:cxn>
                <a:cxn ang="0">
                  <a:pos x="6" y="2"/>
                </a:cxn>
                <a:cxn ang="0">
                  <a:pos x="4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8" h="7">
                  <a:moveTo>
                    <a:pt x="0" y="0"/>
                  </a:moveTo>
                  <a:lnTo>
                    <a:pt x="0" y="2"/>
                  </a:lnTo>
                  <a:lnTo>
                    <a:pt x="4" y="7"/>
                  </a:lnTo>
                  <a:lnTo>
                    <a:pt x="8" y="7"/>
                  </a:lnTo>
                  <a:lnTo>
                    <a:pt x="6" y="4"/>
                  </a:lnTo>
                  <a:lnTo>
                    <a:pt x="6" y="2"/>
                  </a:lnTo>
                  <a:lnTo>
                    <a:pt x="4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70" name="Freeform 198"/>
            <p:cNvSpPr>
              <a:spLocks/>
            </p:cNvSpPr>
            <p:nvPr/>
          </p:nvSpPr>
          <p:spPr bwMode="auto">
            <a:xfrm>
              <a:off x="3408" y="2374"/>
              <a:ext cx="10" cy="8"/>
            </a:xfrm>
            <a:custGeom>
              <a:avLst/>
              <a:gdLst/>
              <a:ahLst/>
              <a:cxnLst>
                <a:cxn ang="0">
                  <a:pos x="10" y="2"/>
                </a:cxn>
                <a:cxn ang="0">
                  <a:pos x="8" y="0"/>
                </a:cxn>
                <a:cxn ang="0">
                  <a:pos x="6" y="0"/>
                </a:cxn>
                <a:cxn ang="0">
                  <a:pos x="2" y="2"/>
                </a:cxn>
                <a:cxn ang="0">
                  <a:pos x="2" y="4"/>
                </a:cxn>
                <a:cxn ang="0">
                  <a:pos x="0" y="6"/>
                </a:cxn>
                <a:cxn ang="0">
                  <a:pos x="4" y="8"/>
                </a:cxn>
                <a:cxn ang="0">
                  <a:pos x="6" y="6"/>
                </a:cxn>
                <a:cxn ang="0">
                  <a:pos x="6" y="4"/>
                </a:cxn>
                <a:cxn ang="0">
                  <a:pos x="8" y="4"/>
                </a:cxn>
                <a:cxn ang="0">
                  <a:pos x="6" y="2"/>
                </a:cxn>
                <a:cxn ang="0">
                  <a:pos x="10" y="2"/>
                </a:cxn>
                <a:cxn ang="0">
                  <a:pos x="8" y="0"/>
                </a:cxn>
                <a:cxn ang="0">
                  <a:pos x="10" y="2"/>
                </a:cxn>
              </a:cxnLst>
              <a:rect l="0" t="0" r="r" b="b"/>
              <a:pathLst>
                <a:path w="10" h="8">
                  <a:moveTo>
                    <a:pt x="10" y="2"/>
                  </a:moveTo>
                  <a:lnTo>
                    <a:pt x="8" y="0"/>
                  </a:lnTo>
                  <a:lnTo>
                    <a:pt x="6" y="0"/>
                  </a:lnTo>
                  <a:lnTo>
                    <a:pt x="2" y="2"/>
                  </a:lnTo>
                  <a:lnTo>
                    <a:pt x="2" y="4"/>
                  </a:lnTo>
                  <a:lnTo>
                    <a:pt x="0" y="6"/>
                  </a:lnTo>
                  <a:lnTo>
                    <a:pt x="4" y="8"/>
                  </a:lnTo>
                  <a:lnTo>
                    <a:pt x="6" y="6"/>
                  </a:lnTo>
                  <a:lnTo>
                    <a:pt x="6" y="4"/>
                  </a:lnTo>
                  <a:lnTo>
                    <a:pt x="8" y="4"/>
                  </a:lnTo>
                  <a:lnTo>
                    <a:pt x="6" y="2"/>
                  </a:lnTo>
                  <a:lnTo>
                    <a:pt x="10" y="2"/>
                  </a:lnTo>
                  <a:lnTo>
                    <a:pt x="8" y="0"/>
                  </a:lnTo>
                  <a:lnTo>
                    <a:pt x="1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71" name="Freeform 199"/>
            <p:cNvSpPr>
              <a:spLocks/>
            </p:cNvSpPr>
            <p:nvPr/>
          </p:nvSpPr>
          <p:spPr bwMode="auto">
            <a:xfrm>
              <a:off x="3414" y="2376"/>
              <a:ext cx="4" cy="11"/>
            </a:xfrm>
            <a:custGeom>
              <a:avLst/>
              <a:gdLst/>
              <a:ahLst/>
              <a:cxnLst>
                <a:cxn ang="0">
                  <a:pos x="2" y="11"/>
                </a:cxn>
                <a:cxn ang="0">
                  <a:pos x="4" y="11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11"/>
                </a:cxn>
                <a:cxn ang="0">
                  <a:pos x="0" y="8"/>
                </a:cxn>
                <a:cxn ang="0">
                  <a:pos x="2" y="11"/>
                </a:cxn>
                <a:cxn ang="0">
                  <a:pos x="4" y="11"/>
                </a:cxn>
                <a:cxn ang="0">
                  <a:pos x="2" y="11"/>
                </a:cxn>
              </a:cxnLst>
              <a:rect l="0" t="0" r="r" b="b"/>
              <a:pathLst>
                <a:path w="4" h="11">
                  <a:moveTo>
                    <a:pt x="2" y="11"/>
                  </a:moveTo>
                  <a:lnTo>
                    <a:pt x="4" y="11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0" y="8"/>
                  </a:lnTo>
                  <a:lnTo>
                    <a:pt x="2" y="11"/>
                  </a:lnTo>
                  <a:lnTo>
                    <a:pt x="4" y="11"/>
                  </a:lnTo>
                  <a:lnTo>
                    <a:pt x="2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72" name="Freeform 200"/>
            <p:cNvSpPr>
              <a:spLocks/>
            </p:cNvSpPr>
            <p:nvPr/>
          </p:nvSpPr>
          <p:spPr bwMode="auto">
            <a:xfrm>
              <a:off x="3606" y="2378"/>
              <a:ext cx="8" cy="11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8" y="9"/>
                </a:cxn>
                <a:cxn ang="0">
                  <a:pos x="6" y="9"/>
                </a:cxn>
                <a:cxn ang="0">
                  <a:pos x="4" y="11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8" y="4"/>
                </a:cxn>
              </a:cxnLst>
              <a:rect l="0" t="0" r="r" b="b"/>
              <a:pathLst>
                <a:path w="8" h="11">
                  <a:moveTo>
                    <a:pt x="8" y="4"/>
                  </a:moveTo>
                  <a:lnTo>
                    <a:pt x="8" y="9"/>
                  </a:lnTo>
                  <a:lnTo>
                    <a:pt x="6" y="9"/>
                  </a:lnTo>
                  <a:lnTo>
                    <a:pt x="4" y="11"/>
                  </a:lnTo>
                  <a:lnTo>
                    <a:pt x="0" y="6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73" name="Freeform 201"/>
            <p:cNvSpPr>
              <a:spLocks/>
            </p:cNvSpPr>
            <p:nvPr/>
          </p:nvSpPr>
          <p:spPr bwMode="auto">
            <a:xfrm>
              <a:off x="3606" y="2382"/>
              <a:ext cx="10" cy="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4" y="9"/>
                </a:cxn>
                <a:cxn ang="0">
                  <a:pos x="8" y="7"/>
                </a:cxn>
                <a:cxn ang="0">
                  <a:pos x="10" y="5"/>
                </a:cxn>
                <a:cxn ang="0">
                  <a:pos x="10" y="2"/>
                </a:cxn>
                <a:cxn ang="0">
                  <a:pos x="6" y="0"/>
                </a:cxn>
                <a:cxn ang="0">
                  <a:pos x="6" y="2"/>
                </a:cxn>
                <a:cxn ang="0">
                  <a:pos x="4" y="5"/>
                </a:cxn>
                <a:cxn ang="0">
                  <a:pos x="0" y="7"/>
                </a:cxn>
              </a:cxnLst>
              <a:rect l="0" t="0" r="r" b="b"/>
              <a:pathLst>
                <a:path w="10" h="9">
                  <a:moveTo>
                    <a:pt x="0" y="7"/>
                  </a:moveTo>
                  <a:lnTo>
                    <a:pt x="4" y="9"/>
                  </a:lnTo>
                  <a:lnTo>
                    <a:pt x="8" y="7"/>
                  </a:lnTo>
                  <a:lnTo>
                    <a:pt x="10" y="5"/>
                  </a:lnTo>
                  <a:lnTo>
                    <a:pt x="10" y="2"/>
                  </a:lnTo>
                  <a:lnTo>
                    <a:pt x="6" y="0"/>
                  </a:lnTo>
                  <a:lnTo>
                    <a:pt x="6" y="2"/>
                  </a:lnTo>
                  <a:lnTo>
                    <a:pt x="4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74" name="Freeform 202"/>
            <p:cNvSpPr>
              <a:spLocks/>
            </p:cNvSpPr>
            <p:nvPr/>
          </p:nvSpPr>
          <p:spPr bwMode="auto">
            <a:xfrm>
              <a:off x="3604" y="2380"/>
              <a:ext cx="6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"/>
                </a:cxn>
                <a:cxn ang="0">
                  <a:pos x="2" y="7"/>
                </a:cxn>
                <a:cxn ang="0">
                  <a:pos x="2" y="9"/>
                </a:cxn>
                <a:cxn ang="0">
                  <a:pos x="6" y="7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0" y="0"/>
                </a:cxn>
              </a:cxnLst>
              <a:rect l="0" t="0" r="r" b="b"/>
              <a:pathLst>
                <a:path w="6" h="9">
                  <a:moveTo>
                    <a:pt x="0" y="0"/>
                  </a:moveTo>
                  <a:lnTo>
                    <a:pt x="0" y="7"/>
                  </a:lnTo>
                  <a:lnTo>
                    <a:pt x="2" y="7"/>
                  </a:lnTo>
                  <a:lnTo>
                    <a:pt x="2" y="9"/>
                  </a:lnTo>
                  <a:lnTo>
                    <a:pt x="6" y="7"/>
                  </a:lnTo>
                  <a:lnTo>
                    <a:pt x="6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75" name="Freeform 203"/>
            <p:cNvSpPr>
              <a:spLocks/>
            </p:cNvSpPr>
            <p:nvPr/>
          </p:nvSpPr>
          <p:spPr bwMode="auto">
            <a:xfrm>
              <a:off x="3604" y="2376"/>
              <a:ext cx="12" cy="8"/>
            </a:xfrm>
            <a:custGeom>
              <a:avLst/>
              <a:gdLst/>
              <a:ahLst/>
              <a:cxnLst>
                <a:cxn ang="0">
                  <a:pos x="12" y="8"/>
                </a:cxn>
                <a:cxn ang="0">
                  <a:pos x="12" y="6"/>
                </a:cxn>
                <a:cxn ang="0">
                  <a:pos x="10" y="4"/>
                </a:cxn>
                <a:cxn ang="0">
                  <a:pos x="8" y="0"/>
                </a:cxn>
                <a:cxn ang="0">
                  <a:pos x="2" y="0"/>
                </a:cxn>
                <a:cxn ang="0">
                  <a:pos x="0" y="4"/>
                </a:cxn>
                <a:cxn ang="0">
                  <a:pos x="4" y="6"/>
                </a:cxn>
                <a:cxn ang="0">
                  <a:pos x="4" y="4"/>
                </a:cxn>
                <a:cxn ang="0">
                  <a:pos x="6" y="4"/>
                </a:cxn>
                <a:cxn ang="0">
                  <a:pos x="6" y="6"/>
                </a:cxn>
                <a:cxn ang="0">
                  <a:pos x="8" y="8"/>
                </a:cxn>
                <a:cxn ang="0">
                  <a:pos x="8" y="6"/>
                </a:cxn>
                <a:cxn ang="0">
                  <a:pos x="12" y="8"/>
                </a:cxn>
                <a:cxn ang="0">
                  <a:pos x="12" y="6"/>
                </a:cxn>
                <a:cxn ang="0">
                  <a:pos x="12" y="8"/>
                </a:cxn>
              </a:cxnLst>
              <a:rect l="0" t="0" r="r" b="b"/>
              <a:pathLst>
                <a:path w="12" h="8">
                  <a:moveTo>
                    <a:pt x="12" y="8"/>
                  </a:moveTo>
                  <a:lnTo>
                    <a:pt x="12" y="6"/>
                  </a:lnTo>
                  <a:lnTo>
                    <a:pt x="10" y="4"/>
                  </a:lnTo>
                  <a:lnTo>
                    <a:pt x="8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4" y="6"/>
                  </a:lnTo>
                  <a:lnTo>
                    <a:pt x="4" y="4"/>
                  </a:lnTo>
                  <a:lnTo>
                    <a:pt x="6" y="4"/>
                  </a:lnTo>
                  <a:lnTo>
                    <a:pt x="6" y="6"/>
                  </a:lnTo>
                  <a:lnTo>
                    <a:pt x="8" y="8"/>
                  </a:lnTo>
                  <a:lnTo>
                    <a:pt x="8" y="6"/>
                  </a:lnTo>
                  <a:lnTo>
                    <a:pt x="12" y="8"/>
                  </a:lnTo>
                  <a:lnTo>
                    <a:pt x="12" y="6"/>
                  </a:lnTo>
                  <a:lnTo>
                    <a:pt x="12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76" name="Freeform 204"/>
            <p:cNvSpPr>
              <a:spLocks/>
            </p:cNvSpPr>
            <p:nvPr/>
          </p:nvSpPr>
          <p:spPr bwMode="auto">
            <a:xfrm>
              <a:off x="3622" y="2378"/>
              <a:ext cx="6" cy="9"/>
            </a:xfrm>
            <a:custGeom>
              <a:avLst/>
              <a:gdLst/>
              <a:ahLst/>
              <a:cxnLst>
                <a:cxn ang="0">
                  <a:pos x="6" y="4"/>
                </a:cxn>
                <a:cxn ang="0">
                  <a:pos x="6" y="9"/>
                </a:cxn>
                <a:cxn ang="0">
                  <a:pos x="2" y="9"/>
                </a:cxn>
                <a:cxn ang="0">
                  <a:pos x="2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6" y="2"/>
                </a:cxn>
                <a:cxn ang="0">
                  <a:pos x="6" y="4"/>
                </a:cxn>
              </a:cxnLst>
              <a:rect l="0" t="0" r="r" b="b"/>
              <a:pathLst>
                <a:path w="6" h="9">
                  <a:moveTo>
                    <a:pt x="6" y="4"/>
                  </a:moveTo>
                  <a:lnTo>
                    <a:pt x="6" y="9"/>
                  </a:lnTo>
                  <a:lnTo>
                    <a:pt x="2" y="9"/>
                  </a:lnTo>
                  <a:lnTo>
                    <a:pt x="2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2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77" name="Freeform 205"/>
            <p:cNvSpPr>
              <a:spLocks/>
            </p:cNvSpPr>
            <p:nvPr/>
          </p:nvSpPr>
          <p:spPr bwMode="auto">
            <a:xfrm>
              <a:off x="3626" y="2380"/>
              <a:ext cx="4" cy="9"/>
            </a:xfrm>
            <a:custGeom>
              <a:avLst/>
              <a:gdLst/>
              <a:ahLst/>
              <a:cxnLst>
                <a:cxn ang="0">
                  <a:pos x="2" y="9"/>
                </a:cxn>
                <a:cxn ang="0">
                  <a:pos x="4" y="7"/>
                </a:cxn>
                <a:cxn ang="0">
                  <a:pos x="4" y="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2" y="9"/>
                </a:cxn>
              </a:cxnLst>
              <a:rect l="0" t="0" r="r" b="b"/>
              <a:pathLst>
                <a:path w="4" h="9">
                  <a:moveTo>
                    <a:pt x="2" y="9"/>
                  </a:moveTo>
                  <a:lnTo>
                    <a:pt x="4" y="7"/>
                  </a:lnTo>
                  <a:lnTo>
                    <a:pt x="4" y="2"/>
                  </a:lnTo>
                  <a:lnTo>
                    <a:pt x="0" y="0"/>
                  </a:lnTo>
                  <a:lnTo>
                    <a:pt x="0" y="4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78" name="Freeform 206"/>
            <p:cNvSpPr>
              <a:spLocks/>
            </p:cNvSpPr>
            <p:nvPr/>
          </p:nvSpPr>
          <p:spPr bwMode="auto">
            <a:xfrm>
              <a:off x="3620" y="2380"/>
              <a:ext cx="8" cy="9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2" y="7"/>
                </a:cxn>
                <a:cxn ang="0">
                  <a:pos x="4" y="7"/>
                </a:cxn>
                <a:cxn ang="0">
                  <a:pos x="6" y="9"/>
                </a:cxn>
                <a:cxn ang="0">
                  <a:pos x="8" y="9"/>
                </a:cxn>
                <a:cxn ang="0">
                  <a:pos x="6" y="4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0" y="4"/>
                </a:cxn>
              </a:cxnLst>
              <a:rect l="0" t="0" r="r" b="b"/>
              <a:pathLst>
                <a:path w="8" h="9">
                  <a:moveTo>
                    <a:pt x="0" y="4"/>
                  </a:moveTo>
                  <a:lnTo>
                    <a:pt x="2" y="7"/>
                  </a:lnTo>
                  <a:lnTo>
                    <a:pt x="4" y="7"/>
                  </a:lnTo>
                  <a:lnTo>
                    <a:pt x="6" y="9"/>
                  </a:lnTo>
                  <a:lnTo>
                    <a:pt x="8" y="9"/>
                  </a:lnTo>
                  <a:lnTo>
                    <a:pt x="6" y="4"/>
                  </a:lnTo>
                  <a:lnTo>
                    <a:pt x="2" y="0"/>
                  </a:lnTo>
                  <a:lnTo>
                    <a:pt x="4" y="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79" name="Freeform 207"/>
            <p:cNvSpPr>
              <a:spLocks/>
            </p:cNvSpPr>
            <p:nvPr/>
          </p:nvSpPr>
          <p:spPr bwMode="auto">
            <a:xfrm>
              <a:off x="3620" y="2376"/>
              <a:ext cx="10" cy="8"/>
            </a:xfrm>
            <a:custGeom>
              <a:avLst/>
              <a:gdLst/>
              <a:ahLst/>
              <a:cxnLst>
                <a:cxn ang="0">
                  <a:pos x="10" y="6"/>
                </a:cxn>
                <a:cxn ang="0">
                  <a:pos x="10" y="4"/>
                </a:cxn>
                <a:cxn ang="0">
                  <a:pos x="8" y="2"/>
                </a:cxn>
                <a:cxn ang="0">
                  <a:pos x="8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8"/>
                </a:cxn>
                <a:cxn ang="0">
                  <a:pos x="4" y="6"/>
                </a:cxn>
                <a:cxn ang="0">
                  <a:pos x="4" y="4"/>
                </a:cxn>
                <a:cxn ang="0">
                  <a:pos x="6" y="4"/>
                </a:cxn>
                <a:cxn ang="0">
                  <a:pos x="6" y="6"/>
                </a:cxn>
                <a:cxn ang="0">
                  <a:pos x="6" y="4"/>
                </a:cxn>
                <a:cxn ang="0">
                  <a:pos x="10" y="6"/>
                </a:cxn>
              </a:cxnLst>
              <a:rect l="0" t="0" r="r" b="b"/>
              <a:pathLst>
                <a:path w="10" h="8">
                  <a:moveTo>
                    <a:pt x="10" y="6"/>
                  </a:moveTo>
                  <a:lnTo>
                    <a:pt x="10" y="4"/>
                  </a:lnTo>
                  <a:lnTo>
                    <a:pt x="8" y="2"/>
                  </a:lnTo>
                  <a:lnTo>
                    <a:pt x="8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8"/>
                  </a:lnTo>
                  <a:lnTo>
                    <a:pt x="4" y="6"/>
                  </a:lnTo>
                  <a:lnTo>
                    <a:pt x="4" y="4"/>
                  </a:lnTo>
                  <a:lnTo>
                    <a:pt x="6" y="4"/>
                  </a:lnTo>
                  <a:lnTo>
                    <a:pt x="6" y="6"/>
                  </a:lnTo>
                  <a:lnTo>
                    <a:pt x="6" y="4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81" name="Freeform 209"/>
            <p:cNvSpPr>
              <a:spLocks/>
            </p:cNvSpPr>
            <p:nvPr/>
          </p:nvSpPr>
          <p:spPr bwMode="auto">
            <a:xfrm>
              <a:off x="3567" y="2380"/>
              <a:ext cx="8" cy="11"/>
            </a:xfrm>
            <a:custGeom>
              <a:avLst/>
              <a:gdLst/>
              <a:ahLst/>
              <a:cxnLst>
                <a:cxn ang="0">
                  <a:pos x="8" y="7"/>
                </a:cxn>
                <a:cxn ang="0">
                  <a:pos x="6" y="9"/>
                </a:cxn>
                <a:cxn ang="0">
                  <a:pos x="6" y="11"/>
                </a:cxn>
                <a:cxn ang="0">
                  <a:pos x="4" y="11"/>
                </a:cxn>
                <a:cxn ang="0">
                  <a:pos x="0" y="7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6" y="2"/>
                </a:cxn>
                <a:cxn ang="0">
                  <a:pos x="8" y="7"/>
                </a:cxn>
              </a:cxnLst>
              <a:rect l="0" t="0" r="r" b="b"/>
              <a:pathLst>
                <a:path w="8" h="11">
                  <a:moveTo>
                    <a:pt x="8" y="7"/>
                  </a:moveTo>
                  <a:lnTo>
                    <a:pt x="6" y="9"/>
                  </a:lnTo>
                  <a:lnTo>
                    <a:pt x="6" y="11"/>
                  </a:lnTo>
                  <a:lnTo>
                    <a:pt x="4" y="11"/>
                  </a:lnTo>
                  <a:lnTo>
                    <a:pt x="0" y="7"/>
                  </a:lnTo>
                  <a:lnTo>
                    <a:pt x="0" y="2"/>
                  </a:lnTo>
                  <a:lnTo>
                    <a:pt x="4" y="0"/>
                  </a:lnTo>
                  <a:lnTo>
                    <a:pt x="6" y="2"/>
                  </a:lnTo>
                  <a:lnTo>
                    <a:pt x="8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82" name="Freeform 210"/>
            <p:cNvSpPr>
              <a:spLocks/>
            </p:cNvSpPr>
            <p:nvPr/>
          </p:nvSpPr>
          <p:spPr bwMode="auto">
            <a:xfrm>
              <a:off x="3573" y="2384"/>
              <a:ext cx="4" cy="9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2" y="7"/>
                </a:cxn>
                <a:cxn ang="0">
                  <a:pos x="4" y="3"/>
                </a:cxn>
                <a:cxn ang="0">
                  <a:pos x="0" y="0"/>
                </a:cxn>
                <a:cxn ang="0">
                  <a:pos x="0" y="5"/>
                </a:cxn>
                <a:cxn ang="0">
                  <a:pos x="0" y="9"/>
                </a:cxn>
              </a:cxnLst>
              <a:rect l="0" t="0" r="r" b="b"/>
              <a:pathLst>
                <a:path w="4" h="9">
                  <a:moveTo>
                    <a:pt x="0" y="9"/>
                  </a:moveTo>
                  <a:lnTo>
                    <a:pt x="2" y="7"/>
                  </a:lnTo>
                  <a:lnTo>
                    <a:pt x="4" y="3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83" name="Freeform 211"/>
            <p:cNvSpPr>
              <a:spLocks/>
            </p:cNvSpPr>
            <p:nvPr/>
          </p:nvSpPr>
          <p:spPr bwMode="auto">
            <a:xfrm>
              <a:off x="3565" y="2384"/>
              <a:ext cx="8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"/>
                </a:cxn>
                <a:cxn ang="0">
                  <a:pos x="2" y="7"/>
                </a:cxn>
                <a:cxn ang="0">
                  <a:pos x="6" y="9"/>
                </a:cxn>
                <a:cxn ang="0">
                  <a:pos x="8" y="9"/>
                </a:cxn>
                <a:cxn ang="0">
                  <a:pos x="8" y="5"/>
                </a:cxn>
                <a:cxn ang="0">
                  <a:pos x="6" y="5"/>
                </a:cxn>
                <a:cxn ang="0">
                  <a:pos x="6" y="3"/>
                </a:cxn>
                <a:cxn ang="0">
                  <a:pos x="4" y="3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r" b="b"/>
              <a:pathLst>
                <a:path w="8" h="9">
                  <a:moveTo>
                    <a:pt x="0" y="0"/>
                  </a:moveTo>
                  <a:lnTo>
                    <a:pt x="0" y="3"/>
                  </a:lnTo>
                  <a:lnTo>
                    <a:pt x="2" y="7"/>
                  </a:lnTo>
                  <a:lnTo>
                    <a:pt x="6" y="9"/>
                  </a:lnTo>
                  <a:lnTo>
                    <a:pt x="8" y="9"/>
                  </a:lnTo>
                  <a:lnTo>
                    <a:pt x="8" y="5"/>
                  </a:lnTo>
                  <a:lnTo>
                    <a:pt x="6" y="5"/>
                  </a:lnTo>
                  <a:lnTo>
                    <a:pt x="6" y="3"/>
                  </a:lnTo>
                  <a:lnTo>
                    <a:pt x="4" y="3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84" name="Freeform 212"/>
            <p:cNvSpPr>
              <a:spLocks/>
            </p:cNvSpPr>
            <p:nvPr/>
          </p:nvSpPr>
          <p:spPr bwMode="auto">
            <a:xfrm>
              <a:off x="3565" y="2378"/>
              <a:ext cx="12" cy="9"/>
            </a:xfrm>
            <a:custGeom>
              <a:avLst/>
              <a:gdLst/>
              <a:ahLst/>
              <a:cxnLst>
                <a:cxn ang="0">
                  <a:pos x="12" y="9"/>
                </a:cxn>
                <a:cxn ang="0">
                  <a:pos x="10" y="2"/>
                </a:cxn>
                <a:cxn ang="0">
                  <a:pos x="6" y="0"/>
                </a:cxn>
                <a:cxn ang="0">
                  <a:pos x="2" y="2"/>
                </a:cxn>
                <a:cxn ang="0">
                  <a:pos x="0" y="6"/>
                </a:cxn>
                <a:cxn ang="0">
                  <a:pos x="4" y="6"/>
                </a:cxn>
                <a:cxn ang="0">
                  <a:pos x="4" y="4"/>
                </a:cxn>
                <a:cxn ang="0">
                  <a:pos x="8" y="4"/>
                </a:cxn>
                <a:cxn ang="0">
                  <a:pos x="8" y="6"/>
                </a:cxn>
                <a:cxn ang="0">
                  <a:pos x="12" y="9"/>
                </a:cxn>
              </a:cxnLst>
              <a:rect l="0" t="0" r="r" b="b"/>
              <a:pathLst>
                <a:path w="12" h="9">
                  <a:moveTo>
                    <a:pt x="12" y="9"/>
                  </a:moveTo>
                  <a:lnTo>
                    <a:pt x="10" y="2"/>
                  </a:lnTo>
                  <a:lnTo>
                    <a:pt x="6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4" y="6"/>
                  </a:lnTo>
                  <a:lnTo>
                    <a:pt x="4" y="4"/>
                  </a:lnTo>
                  <a:lnTo>
                    <a:pt x="8" y="4"/>
                  </a:lnTo>
                  <a:lnTo>
                    <a:pt x="8" y="6"/>
                  </a:lnTo>
                  <a:lnTo>
                    <a:pt x="12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85" name="Freeform 213"/>
            <p:cNvSpPr>
              <a:spLocks/>
            </p:cNvSpPr>
            <p:nvPr/>
          </p:nvSpPr>
          <p:spPr bwMode="auto">
            <a:xfrm>
              <a:off x="3581" y="2380"/>
              <a:ext cx="6" cy="11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6" y="2"/>
                </a:cxn>
                <a:cxn ang="0">
                  <a:pos x="6" y="9"/>
                </a:cxn>
                <a:cxn ang="0">
                  <a:pos x="4" y="11"/>
                </a:cxn>
                <a:cxn ang="0">
                  <a:pos x="2" y="11"/>
                </a:cxn>
                <a:cxn ang="0">
                  <a:pos x="0" y="9"/>
                </a:cxn>
                <a:cxn ang="0">
                  <a:pos x="2" y="0"/>
                </a:cxn>
                <a:cxn ang="0">
                  <a:pos x="4" y="0"/>
                </a:cxn>
              </a:cxnLst>
              <a:rect l="0" t="0" r="r" b="b"/>
              <a:pathLst>
                <a:path w="6" h="11">
                  <a:moveTo>
                    <a:pt x="4" y="0"/>
                  </a:moveTo>
                  <a:lnTo>
                    <a:pt x="6" y="2"/>
                  </a:lnTo>
                  <a:lnTo>
                    <a:pt x="6" y="9"/>
                  </a:lnTo>
                  <a:lnTo>
                    <a:pt x="4" y="11"/>
                  </a:lnTo>
                  <a:lnTo>
                    <a:pt x="2" y="11"/>
                  </a:lnTo>
                  <a:lnTo>
                    <a:pt x="0" y="9"/>
                  </a:lnTo>
                  <a:lnTo>
                    <a:pt x="2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86" name="Freeform 214"/>
            <p:cNvSpPr>
              <a:spLocks/>
            </p:cNvSpPr>
            <p:nvPr/>
          </p:nvSpPr>
          <p:spPr bwMode="auto">
            <a:xfrm>
              <a:off x="3583" y="2378"/>
              <a:ext cx="6" cy="15"/>
            </a:xfrm>
            <a:custGeom>
              <a:avLst/>
              <a:gdLst/>
              <a:ahLst/>
              <a:cxnLst>
                <a:cxn ang="0">
                  <a:pos x="2" y="15"/>
                </a:cxn>
                <a:cxn ang="0">
                  <a:pos x="6" y="11"/>
                </a:cxn>
                <a:cxn ang="0">
                  <a:pos x="6" y="4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2" y="4"/>
                </a:cxn>
                <a:cxn ang="0">
                  <a:pos x="2" y="9"/>
                </a:cxn>
                <a:cxn ang="0">
                  <a:pos x="0" y="11"/>
                </a:cxn>
                <a:cxn ang="0">
                  <a:pos x="2" y="15"/>
                </a:cxn>
              </a:cxnLst>
              <a:rect l="0" t="0" r="r" b="b"/>
              <a:pathLst>
                <a:path w="6" h="15">
                  <a:moveTo>
                    <a:pt x="2" y="15"/>
                  </a:moveTo>
                  <a:lnTo>
                    <a:pt x="6" y="11"/>
                  </a:lnTo>
                  <a:lnTo>
                    <a:pt x="6" y="4"/>
                  </a:lnTo>
                  <a:lnTo>
                    <a:pt x="4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2" y="9"/>
                  </a:lnTo>
                  <a:lnTo>
                    <a:pt x="0" y="11"/>
                  </a:lnTo>
                  <a:lnTo>
                    <a:pt x="2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87" name="Freeform 215"/>
            <p:cNvSpPr>
              <a:spLocks/>
            </p:cNvSpPr>
            <p:nvPr/>
          </p:nvSpPr>
          <p:spPr bwMode="auto">
            <a:xfrm>
              <a:off x="3579" y="2387"/>
              <a:ext cx="6" cy="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6"/>
                </a:cxn>
                <a:cxn ang="0">
                  <a:pos x="6" y="6"/>
                </a:cxn>
                <a:cxn ang="0">
                  <a:pos x="4" y="2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2"/>
                </a:cxn>
              </a:cxnLst>
              <a:rect l="0" t="0" r="r" b="b"/>
              <a:pathLst>
                <a:path w="6" h="6">
                  <a:moveTo>
                    <a:pt x="0" y="2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2" y="6"/>
                  </a:lnTo>
                  <a:lnTo>
                    <a:pt x="6" y="6"/>
                  </a:lnTo>
                  <a:lnTo>
                    <a:pt x="4" y="2"/>
                  </a:lnTo>
                  <a:lnTo>
                    <a:pt x="4" y="0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88" name="Freeform 216"/>
            <p:cNvSpPr>
              <a:spLocks/>
            </p:cNvSpPr>
            <p:nvPr/>
          </p:nvSpPr>
          <p:spPr bwMode="auto">
            <a:xfrm>
              <a:off x="3579" y="2376"/>
              <a:ext cx="4" cy="13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2" y="4"/>
                </a:cxn>
                <a:cxn ang="0">
                  <a:pos x="0" y="13"/>
                </a:cxn>
                <a:cxn ang="0">
                  <a:pos x="4" y="13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0"/>
                </a:cxn>
                <a:cxn ang="0">
                  <a:pos x="2" y="2"/>
                </a:cxn>
                <a:cxn ang="0">
                  <a:pos x="2" y="4"/>
                </a:cxn>
                <a:cxn ang="0">
                  <a:pos x="4" y="0"/>
                </a:cxn>
              </a:cxnLst>
              <a:rect l="0" t="0" r="r" b="b"/>
              <a:pathLst>
                <a:path w="4" h="13">
                  <a:moveTo>
                    <a:pt x="4" y="0"/>
                  </a:moveTo>
                  <a:lnTo>
                    <a:pt x="2" y="4"/>
                  </a:lnTo>
                  <a:lnTo>
                    <a:pt x="0" y="13"/>
                  </a:lnTo>
                  <a:lnTo>
                    <a:pt x="4" y="13"/>
                  </a:lnTo>
                  <a:lnTo>
                    <a:pt x="4" y="4"/>
                  </a:lnTo>
                  <a:lnTo>
                    <a:pt x="4" y="6"/>
                  </a:lnTo>
                  <a:lnTo>
                    <a:pt x="4" y="0"/>
                  </a:lnTo>
                  <a:lnTo>
                    <a:pt x="2" y="2"/>
                  </a:lnTo>
                  <a:lnTo>
                    <a:pt x="2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89" name="Freeform 217"/>
            <p:cNvSpPr>
              <a:spLocks/>
            </p:cNvSpPr>
            <p:nvPr/>
          </p:nvSpPr>
          <p:spPr bwMode="auto">
            <a:xfrm>
              <a:off x="3583" y="2376"/>
              <a:ext cx="4" cy="6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2" y="6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2" y="0"/>
                </a:cxn>
                <a:cxn ang="0">
                  <a:pos x="4" y="2"/>
                </a:cxn>
              </a:cxnLst>
              <a:rect l="0" t="0" r="r" b="b"/>
              <a:pathLst>
                <a:path w="4" h="6">
                  <a:moveTo>
                    <a:pt x="4" y="2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2" y="6"/>
                  </a:lnTo>
                  <a:lnTo>
                    <a:pt x="0" y="4"/>
                  </a:lnTo>
                  <a:lnTo>
                    <a:pt x="4" y="2"/>
                  </a:lnTo>
                  <a:lnTo>
                    <a:pt x="2" y="0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90" name="Freeform 218"/>
            <p:cNvSpPr>
              <a:spLocks/>
            </p:cNvSpPr>
            <p:nvPr/>
          </p:nvSpPr>
          <p:spPr bwMode="auto">
            <a:xfrm>
              <a:off x="3502" y="2380"/>
              <a:ext cx="6" cy="13"/>
            </a:xfrm>
            <a:custGeom>
              <a:avLst/>
              <a:gdLst/>
              <a:ahLst/>
              <a:cxnLst>
                <a:cxn ang="0">
                  <a:pos x="6" y="11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6" y="2"/>
                </a:cxn>
                <a:cxn ang="0">
                  <a:pos x="6" y="11"/>
                </a:cxn>
              </a:cxnLst>
              <a:rect l="0" t="0" r="r" b="b"/>
              <a:pathLst>
                <a:path w="6" h="13">
                  <a:moveTo>
                    <a:pt x="6" y="11"/>
                  </a:moveTo>
                  <a:lnTo>
                    <a:pt x="4" y="13"/>
                  </a:lnTo>
                  <a:lnTo>
                    <a:pt x="0" y="13"/>
                  </a:lnTo>
                  <a:lnTo>
                    <a:pt x="0" y="4"/>
                  </a:lnTo>
                  <a:lnTo>
                    <a:pt x="2" y="0"/>
                  </a:lnTo>
                  <a:lnTo>
                    <a:pt x="6" y="2"/>
                  </a:lnTo>
                  <a:lnTo>
                    <a:pt x="6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91" name="Freeform 219"/>
            <p:cNvSpPr>
              <a:spLocks/>
            </p:cNvSpPr>
            <p:nvPr/>
          </p:nvSpPr>
          <p:spPr bwMode="auto">
            <a:xfrm>
              <a:off x="3500" y="2391"/>
              <a:ext cx="10" cy="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4"/>
                </a:cxn>
                <a:cxn ang="0">
                  <a:pos x="8" y="4"/>
                </a:cxn>
                <a:cxn ang="0">
                  <a:pos x="10" y="2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4"/>
                </a:cxn>
                <a:cxn ang="0">
                  <a:pos x="0" y="2"/>
                </a:cxn>
              </a:cxnLst>
              <a:rect l="0" t="0" r="r" b="b"/>
              <a:pathLst>
                <a:path w="10" h="4">
                  <a:moveTo>
                    <a:pt x="0" y="2"/>
                  </a:moveTo>
                  <a:lnTo>
                    <a:pt x="2" y="4"/>
                  </a:lnTo>
                  <a:lnTo>
                    <a:pt x="8" y="4"/>
                  </a:lnTo>
                  <a:lnTo>
                    <a:pt x="10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92" name="Freeform 220"/>
            <p:cNvSpPr>
              <a:spLocks/>
            </p:cNvSpPr>
            <p:nvPr/>
          </p:nvSpPr>
          <p:spPr bwMode="auto">
            <a:xfrm>
              <a:off x="3500" y="2378"/>
              <a:ext cx="6" cy="1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2"/>
                </a:cxn>
                <a:cxn ang="0">
                  <a:pos x="0" y="4"/>
                </a:cxn>
                <a:cxn ang="0">
                  <a:pos x="0" y="15"/>
                </a:cxn>
                <a:cxn ang="0">
                  <a:pos x="4" y="13"/>
                </a:cxn>
                <a:cxn ang="0">
                  <a:pos x="4" y="6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0"/>
                </a:cxn>
              </a:cxnLst>
              <a:rect l="0" t="0" r="r" b="b"/>
              <a:pathLst>
                <a:path w="6" h="15">
                  <a:moveTo>
                    <a:pt x="4" y="0"/>
                  </a:moveTo>
                  <a:lnTo>
                    <a:pt x="4" y="2"/>
                  </a:lnTo>
                  <a:lnTo>
                    <a:pt x="0" y="4"/>
                  </a:lnTo>
                  <a:lnTo>
                    <a:pt x="0" y="15"/>
                  </a:lnTo>
                  <a:lnTo>
                    <a:pt x="4" y="13"/>
                  </a:lnTo>
                  <a:lnTo>
                    <a:pt x="4" y="6"/>
                  </a:lnTo>
                  <a:lnTo>
                    <a:pt x="6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4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93" name="Freeform 221"/>
            <p:cNvSpPr>
              <a:spLocks/>
            </p:cNvSpPr>
            <p:nvPr/>
          </p:nvSpPr>
          <p:spPr bwMode="auto">
            <a:xfrm>
              <a:off x="3504" y="2378"/>
              <a:ext cx="6" cy="15"/>
            </a:xfrm>
            <a:custGeom>
              <a:avLst/>
              <a:gdLst/>
              <a:ahLst/>
              <a:cxnLst>
                <a:cxn ang="0">
                  <a:pos x="6" y="15"/>
                </a:cxn>
                <a:cxn ang="0">
                  <a:pos x="6" y="6"/>
                </a:cxn>
                <a:cxn ang="0">
                  <a:pos x="4" y="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13"/>
                </a:cxn>
                <a:cxn ang="0">
                  <a:pos x="6" y="15"/>
                </a:cxn>
                <a:cxn ang="0">
                  <a:pos x="6" y="13"/>
                </a:cxn>
                <a:cxn ang="0">
                  <a:pos x="6" y="15"/>
                </a:cxn>
              </a:cxnLst>
              <a:rect l="0" t="0" r="r" b="b"/>
              <a:pathLst>
                <a:path w="6" h="15">
                  <a:moveTo>
                    <a:pt x="6" y="15"/>
                  </a:moveTo>
                  <a:lnTo>
                    <a:pt x="6" y="6"/>
                  </a:lnTo>
                  <a:lnTo>
                    <a:pt x="4" y="2"/>
                  </a:lnTo>
                  <a:lnTo>
                    <a:pt x="0" y="0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13"/>
                  </a:lnTo>
                  <a:lnTo>
                    <a:pt x="6" y="15"/>
                  </a:lnTo>
                  <a:lnTo>
                    <a:pt x="6" y="13"/>
                  </a:lnTo>
                  <a:lnTo>
                    <a:pt x="6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94" name="Freeform 222"/>
            <p:cNvSpPr>
              <a:spLocks/>
            </p:cNvSpPr>
            <p:nvPr/>
          </p:nvSpPr>
          <p:spPr bwMode="auto">
            <a:xfrm>
              <a:off x="3516" y="2380"/>
              <a:ext cx="8" cy="11"/>
            </a:xfrm>
            <a:custGeom>
              <a:avLst/>
              <a:gdLst/>
              <a:ahLst/>
              <a:cxnLst>
                <a:cxn ang="0">
                  <a:pos x="6" y="11"/>
                </a:cxn>
                <a:cxn ang="0">
                  <a:pos x="0" y="11"/>
                </a:cxn>
                <a:cxn ang="0">
                  <a:pos x="0" y="0"/>
                </a:cxn>
                <a:cxn ang="0">
                  <a:pos x="4" y="2"/>
                </a:cxn>
                <a:cxn ang="0">
                  <a:pos x="8" y="7"/>
                </a:cxn>
                <a:cxn ang="0">
                  <a:pos x="6" y="11"/>
                </a:cxn>
              </a:cxnLst>
              <a:rect l="0" t="0" r="r" b="b"/>
              <a:pathLst>
                <a:path w="8" h="11">
                  <a:moveTo>
                    <a:pt x="6" y="1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4" y="2"/>
                  </a:lnTo>
                  <a:lnTo>
                    <a:pt x="8" y="7"/>
                  </a:lnTo>
                  <a:lnTo>
                    <a:pt x="6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95" name="Freeform 223"/>
            <p:cNvSpPr>
              <a:spLocks/>
            </p:cNvSpPr>
            <p:nvPr/>
          </p:nvSpPr>
          <p:spPr bwMode="auto">
            <a:xfrm>
              <a:off x="3514" y="2389"/>
              <a:ext cx="10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4"/>
                </a:cxn>
                <a:cxn ang="0">
                  <a:pos x="8" y="4"/>
                </a:cxn>
                <a:cxn ang="0">
                  <a:pos x="10" y="0"/>
                </a:cxn>
                <a:cxn ang="0">
                  <a:pos x="0" y="0"/>
                </a:cxn>
              </a:cxnLst>
              <a:rect l="0" t="0" r="r" b="b"/>
              <a:pathLst>
                <a:path w="10" h="4">
                  <a:moveTo>
                    <a:pt x="0" y="0"/>
                  </a:moveTo>
                  <a:lnTo>
                    <a:pt x="2" y="4"/>
                  </a:lnTo>
                  <a:lnTo>
                    <a:pt x="8" y="4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96" name="Freeform 224"/>
            <p:cNvSpPr>
              <a:spLocks/>
            </p:cNvSpPr>
            <p:nvPr/>
          </p:nvSpPr>
          <p:spPr bwMode="auto">
            <a:xfrm>
              <a:off x="3514" y="2378"/>
              <a:ext cx="4" cy="11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2"/>
                </a:cxn>
                <a:cxn ang="0">
                  <a:pos x="0" y="11"/>
                </a:cxn>
                <a:cxn ang="0">
                  <a:pos x="4" y="11"/>
                </a:cxn>
                <a:cxn ang="0">
                  <a:pos x="4" y="4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0"/>
                </a:cxn>
              </a:cxnLst>
              <a:rect l="0" t="0" r="r" b="b"/>
              <a:pathLst>
                <a:path w="4" h="11">
                  <a:moveTo>
                    <a:pt x="2" y="0"/>
                  </a:moveTo>
                  <a:lnTo>
                    <a:pt x="2" y="2"/>
                  </a:lnTo>
                  <a:lnTo>
                    <a:pt x="0" y="11"/>
                  </a:lnTo>
                  <a:lnTo>
                    <a:pt x="4" y="11"/>
                  </a:lnTo>
                  <a:lnTo>
                    <a:pt x="4" y="4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97" name="Freeform 225"/>
            <p:cNvSpPr>
              <a:spLocks/>
            </p:cNvSpPr>
            <p:nvPr/>
          </p:nvSpPr>
          <p:spPr bwMode="auto">
            <a:xfrm>
              <a:off x="3516" y="2378"/>
              <a:ext cx="10" cy="17"/>
            </a:xfrm>
            <a:custGeom>
              <a:avLst/>
              <a:gdLst/>
              <a:ahLst/>
              <a:cxnLst>
                <a:cxn ang="0">
                  <a:pos x="6" y="15"/>
                </a:cxn>
                <a:cxn ang="0">
                  <a:pos x="8" y="13"/>
                </a:cxn>
                <a:cxn ang="0">
                  <a:pos x="10" y="9"/>
                </a:cxn>
                <a:cxn ang="0">
                  <a:pos x="8" y="6"/>
                </a:cxn>
                <a:cxn ang="0">
                  <a:pos x="6" y="2"/>
                </a:cxn>
                <a:cxn ang="0">
                  <a:pos x="0" y="0"/>
                </a:cxn>
                <a:cxn ang="0">
                  <a:pos x="2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8" y="11"/>
                </a:cxn>
                <a:cxn ang="0">
                  <a:pos x="6" y="15"/>
                </a:cxn>
                <a:cxn ang="0">
                  <a:pos x="8" y="17"/>
                </a:cxn>
                <a:cxn ang="0">
                  <a:pos x="8" y="13"/>
                </a:cxn>
                <a:cxn ang="0">
                  <a:pos x="6" y="15"/>
                </a:cxn>
              </a:cxnLst>
              <a:rect l="0" t="0" r="r" b="b"/>
              <a:pathLst>
                <a:path w="10" h="17">
                  <a:moveTo>
                    <a:pt x="6" y="15"/>
                  </a:moveTo>
                  <a:lnTo>
                    <a:pt x="8" y="13"/>
                  </a:lnTo>
                  <a:lnTo>
                    <a:pt x="10" y="9"/>
                  </a:lnTo>
                  <a:lnTo>
                    <a:pt x="8" y="6"/>
                  </a:lnTo>
                  <a:lnTo>
                    <a:pt x="6" y="2"/>
                  </a:lnTo>
                  <a:lnTo>
                    <a:pt x="0" y="0"/>
                  </a:lnTo>
                  <a:lnTo>
                    <a:pt x="2" y="4"/>
                  </a:lnTo>
                  <a:lnTo>
                    <a:pt x="4" y="6"/>
                  </a:lnTo>
                  <a:lnTo>
                    <a:pt x="4" y="13"/>
                  </a:lnTo>
                  <a:lnTo>
                    <a:pt x="8" y="11"/>
                  </a:lnTo>
                  <a:lnTo>
                    <a:pt x="6" y="15"/>
                  </a:lnTo>
                  <a:lnTo>
                    <a:pt x="8" y="17"/>
                  </a:lnTo>
                  <a:lnTo>
                    <a:pt x="8" y="13"/>
                  </a:lnTo>
                  <a:lnTo>
                    <a:pt x="6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98" name="Freeform 226"/>
            <p:cNvSpPr>
              <a:spLocks/>
            </p:cNvSpPr>
            <p:nvPr/>
          </p:nvSpPr>
          <p:spPr bwMode="auto">
            <a:xfrm>
              <a:off x="3595" y="2380"/>
              <a:ext cx="7" cy="11"/>
            </a:xfrm>
            <a:custGeom>
              <a:avLst/>
              <a:gdLst/>
              <a:ahLst/>
              <a:cxnLst>
                <a:cxn ang="0">
                  <a:pos x="7" y="2"/>
                </a:cxn>
                <a:cxn ang="0">
                  <a:pos x="7" y="9"/>
                </a:cxn>
                <a:cxn ang="0">
                  <a:pos x="5" y="11"/>
                </a:cxn>
                <a:cxn ang="0">
                  <a:pos x="3" y="11"/>
                </a:cxn>
                <a:cxn ang="0">
                  <a:pos x="3" y="9"/>
                </a:cxn>
                <a:cxn ang="0">
                  <a:pos x="0" y="7"/>
                </a:cxn>
                <a:cxn ang="0">
                  <a:pos x="0" y="2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7" y="2"/>
                </a:cxn>
              </a:cxnLst>
              <a:rect l="0" t="0" r="r" b="b"/>
              <a:pathLst>
                <a:path w="7" h="11">
                  <a:moveTo>
                    <a:pt x="7" y="2"/>
                  </a:moveTo>
                  <a:lnTo>
                    <a:pt x="7" y="9"/>
                  </a:lnTo>
                  <a:lnTo>
                    <a:pt x="5" y="11"/>
                  </a:lnTo>
                  <a:lnTo>
                    <a:pt x="3" y="11"/>
                  </a:lnTo>
                  <a:lnTo>
                    <a:pt x="3" y="9"/>
                  </a:lnTo>
                  <a:lnTo>
                    <a:pt x="0" y="7"/>
                  </a:lnTo>
                  <a:lnTo>
                    <a:pt x="0" y="2"/>
                  </a:lnTo>
                  <a:lnTo>
                    <a:pt x="3" y="0"/>
                  </a:lnTo>
                  <a:lnTo>
                    <a:pt x="5" y="0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99" name="Freeform 227"/>
            <p:cNvSpPr>
              <a:spLocks/>
            </p:cNvSpPr>
            <p:nvPr/>
          </p:nvSpPr>
          <p:spPr bwMode="auto">
            <a:xfrm>
              <a:off x="3600" y="2382"/>
              <a:ext cx="4" cy="11"/>
            </a:xfrm>
            <a:custGeom>
              <a:avLst/>
              <a:gdLst/>
              <a:ahLst/>
              <a:cxnLst>
                <a:cxn ang="0">
                  <a:pos x="2" y="11"/>
                </a:cxn>
                <a:cxn ang="0">
                  <a:pos x="2" y="9"/>
                </a:cxn>
                <a:cxn ang="0">
                  <a:pos x="4" y="7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7"/>
                </a:cxn>
                <a:cxn ang="0">
                  <a:pos x="2" y="11"/>
                </a:cxn>
                <a:cxn ang="0">
                  <a:pos x="2" y="9"/>
                </a:cxn>
                <a:cxn ang="0">
                  <a:pos x="2" y="11"/>
                </a:cxn>
              </a:cxnLst>
              <a:rect l="0" t="0" r="r" b="b"/>
              <a:pathLst>
                <a:path w="4" h="11">
                  <a:moveTo>
                    <a:pt x="2" y="11"/>
                  </a:moveTo>
                  <a:lnTo>
                    <a:pt x="2" y="9"/>
                  </a:lnTo>
                  <a:lnTo>
                    <a:pt x="4" y="7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2" y="11"/>
                  </a:lnTo>
                  <a:lnTo>
                    <a:pt x="2" y="9"/>
                  </a:lnTo>
                  <a:lnTo>
                    <a:pt x="2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900" name="Freeform 228"/>
            <p:cNvSpPr>
              <a:spLocks/>
            </p:cNvSpPr>
            <p:nvPr/>
          </p:nvSpPr>
          <p:spPr bwMode="auto">
            <a:xfrm>
              <a:off x="3593" y="2384"/>
              <a:ext cx="9" cy="9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5"/>
                </a:cxn>
                <a:cxn ang="0">
                  <a:pos x="5" y="9"/>
                </a:cxn>
                <a:cxn ang="0">
                  <a:pos x="9" y="9"/>
                </a:cxn>
                <a:cxn ang="0">
                  <a:pos x="7" y="5"/>
                </a:cxn>
                <a:cxn ang="0">
                  <a:pos x="5" y="3"/>
                </a:cxn>
                <a:cxn ang="0">
                  <a:pos x="5" y="0"/>
                </a:cxn>
                <a:cxn ang="0">
                  <a:pos x="5" y="3"/>
                </a:cxn>
                <a:cxn ang="0">
                  <a:pos x="0" y="3"/>
                </a:cxn>
              </a:cxnLst>
              <a:rect l="0" t="0" r="r" b="b"/>
              <a:pathLst>
                <a:path w="9" h="9">
                  <a:moveTo>
                    <a:pt x="0" y="3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7" y="5"/>
                  </a:lnTo>
                  <a:lnTo>
                    <a:pt x="5" y="3"/>
                  </a:lnTo>
                  <a:lnTo>
                    <a:pt x="5" y="0"/>
                  </a:lnTo>
                  <a:lnTo>
                    <a:pt x="5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901" name="Freeform 229"/>
            <p:cNvSpPr>
              <a:spLocks/>
            </p:cNvSpPr>
            <p:nvPr/>
          </p:nvSpPr>
          <p:spPr bwMode="auto">
            <a:xfrm>
              <a:off x="3593" y="2378"/>
              <a:ext cx="11" cy="9"/>
            </a:xfrm>
            <a:custGeom>
              <a:avLst/>
              <a:gdLst/>
              <a:ahLst/>
              <a:cxnLst>
                <a:cxn ang="0">
                  <a:pos x="11" y="4"/>
                </a:cxn>
                <a:cxn ang="0">
                  <a:pos x="7" y="0"/>
                </a:cxn>
                <a:cxn ang="0">
                  <a:pos x="2" y="0"/>
                </a:cxn>
                <a:cxn ang="0">
                  <a:pos x="0" y="4"/>
                </a:cxn>
                <a:cxn ang="0">
                  <a:pos x="0" y="9"/>
                </a:cxn>
                <a:cxn ang="0">
                  <a:pos x="5" y="9"/>
                </a:cxn>
                <a:cxn ang="0">
                  <a:pos x="5" y="4"/>
                </a:cxn>
                <a:cxn ang="0">
                  <a:pos x="7" y="4"/>
                </a:cxn>
                <a:cxn ang="0">
                  <a:pos x="7" y="6"/>
                </a:cxn>
                <a:cxn ang="0">
                  <a:pos x="7" y="4"/>
                </a:cxn>
                <a:cxn ang="0">
                  <a:pos x="11" y="4"/>
                </a:cxn>
              </a:cxnLst>
              <a:rect l="0" t="0" r="r" b="b"/>
              <a:pathLst>
                <a:path w="11" h="9">
                  <a:moveTo>
                    <a:pt x="11" y="4"/>
                  </a:moveTo>
                  <a:lnTo>
                    <a:pt x="7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4"/>
                  </a:lnTo>
                  <a:lnTo>
                    <a:pt x="7" y="4"/>
                  </a:lnTo>
                  <a:lnTo>
                    <a:pt x="7" y="6"/>
                  </a:lnTo>
                  <a:lnTo>
                    <a:pt x="7" y="4"/>
                  </a:lnTo>
                  <a:lnTo>
                    <a:pt x="11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902" name="Freeform 230"/>
            <p:cNvSpPr>
              <a:spLocks/>
            </p:cNvSpPr>
            <p:nvPr/>
          </p:nvSpPr>
          <p:spPr bwMode="auto">
            <a:xfrm>
              <a:off x="3528" y="2382"/>
              <a:ext cx="6" cy="11"/>
            </a:xfrm>
            <a:custGeom>
              <a:avLst/>
              <a:gdLst/>
              <a:ahLst/>
              <a:cxnLst>
                <a:cxn ang="0">
                  <a:pos x="6" y="11"/>
                </a:cxn>
                <a:cxn ang="0">
                  <a:pos x="2" y="11"/>
                </a:cxn>
                <a:cxn ang="0">
                  <a:pos x="0" y="9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6" y="2"/>
                </a:cxn>
                <a:cxn ang="0">
                  <a:pos x="6" y="11"/>
                </a:cxn>
              </a:cxnLst>
              <a:rect l="0" t="0" r="r" b="b"/>
              <a:pathLst>
                <a:path w="6" h="11">
                  <a:moveTo>
                    <a:pt x="6" y="11"/>
                  </a:moveTo>
                  <a:lnTo>
                    <a:pt x="2" y="11"/>
                  </a:lnTo>
                  <a:lnTo>
                    <a:pt x="0" y="9"/>
                  </a:lnTo>
                  <a:lnTo>
                    <a:pt x="0" y="2"/>
                  </a:lnTo>
                  <a:lnTo>
                    <a:pt x="2" y="0"/>
                  </a:lnTo>
                  <a:lnTo>
                    <a:pt x="6" y="2"/>
                  </a:lnTo>
                  <a:lnTo>
                    <a:pt x="6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903" name="Freeform 231"/>
            <p:cNvSpPr>
              <a:spLocks/>
            </p:cNvSpPr>
            <p:nvPr/>
          </p:nvSpPr>
          <p:spPr bwMode="auto">
            <a:xfrm>
              <a:off x="3526" y="2387"/>
              <a:ext cx="8" cy="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4" y="8"/>
                </a:cxn>
                <a:cxn ang="0">
                  <a:pos x="8" y="8"/>
                </a:cxn>
                <a:cxn ang="0">
                  <a:pos x="8" y="4"/>
                </a:cxn>
                <a:cxn ang="0">
                  <a:pos x="4" y="4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0"/>
                </a:cxn>
                <a:cxn ang="0">
                  <a:pos x="0" y="2"/>
                </a:cxn>
              </a:cxnLst>
              <a:rect l="0" t="0" r="r" b="b"/>
              <a:pathLst>
                <a:path w="8" h="8">
                  <a:moveTo>
                    <a:pt x="0" y="2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4" y="8"/>
                  </a:lnTo>
                  <a:lnTo>
                    <a:pt x="8" y="8"/>
                  </a:lnTo>
                  <a:lnTo>
                    <a:pt x="8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4" y="2"/>
                  </a:lnTo>
                  <a:lnTo>
                    <a:pt x="4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904" name="Freeform 232"/>
            <p:cNvSpPr>
              <a:spLocks/>
            </p:cNvSpPr>
            <p:nvPr/>
          </p:nvSpPr>
          <p:spPr bwMode="auto">
            <a:xfrm>
              <a:off x="3526" y="2380"/>
              <a:ext cx="6" cy="9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4" y="0"/>
                </a:cxn>
                <a:cxn ang="0">
                  <a:pos x="2" y="2"/>
                </a:cxn>
                <a:cxn ang="0">
                  <a:pos x="2" y="4"/>
                </a:cxn>
                <a:cxn ang="0">
                  <a:pos x="0" y="7"/>
                </a:cxn>
                <a:cxn ang="0">
                  <a:pos x="0" y="9"/>
                </a:cxn>
                <a:cxn ang="0">
                  <a:pos x="4" y="7"/>
                </a:cxn>
                <a:cxn ang="0">
                  <a:pos x="4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6" y="0"/>
                </a:cxn>
              </a:cxnLst>
              <a:rect l="0" t="0" r="r" b="b"/>
              <a:pathLst>
                <a:path w="6" h="9">
                  <a:moveTo>
                    <a:pt x="6" y="0"/>
                  </a:moveTo>
                  <a:lnTo>
                    <a:pt x="4" y="0"/>
                  </a:lnTo>
                  <a:lnTo>
                    <a:pt x="2" y="2"/>
                  </a:lnTo>
                  <a:lnTo>
                    <a:pt x="2" y="4"/>
                  </a:lnTo>
                  <a:lnTo>
                    <a:pt x="0" y="7"/>
                  </a:lnTo>
                  <a:lnTo>
                    <a:pt x="0" y="9"/>
                  </a:lnTo>
                  <a:lnTo>
                    <a:pt x="4" y="7"/>
                  </a:lnTo>
                  <a:lnTo>
                    <a:pt x="4" y="4"/>
                  </a:lnTo>
                  <a:lnTo>
                    <a:pt x="6" y="4"/>
                  </a:lnTo>
                  <a:lnTo>
                    <a:pt x="4" y="4"/>
                  </a:lnTo>
                  <a:lnTo>
                    <a:pt x="6" y="0"/>
                  </a:lnTo>
                  <a:lnTo>
                    <a:pt x="4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905" name="Freeform 233"/>
            <p:cNvSpPr>
              <a:spLocks/>
            </p:cNvSpPr>
            <p:nvPr/>
          </p:nvSpPr>
          <p:spPr bwMode="auto">
            <a:xfrm>
              <a:off x="3530" y="2380"/>
              <a:ext cx="6" cy="15"/>
            </a:xfrm>
            <a:custGeom>
              <a:avLst/>
              <a:gdLst/>
              <a:ahLst/>
              <a:cxnLst>
                <a:cxn ang="0">
                  <a:pos x="4" y="15"/>
                </a:cxn>
                <a:cxn ang="0">
                  <a:pos x="6" y="15"/>
                </a:cxn>
                <a:cxn ang="0">
                  <a:pos x="6" y="7"/>
                </a:cxn>
                <a:cxn ang="0">
                  <a:pos x="4" y="2"/>
                </a:cxn>
                <a:cxn ang="0">
                  <a:pos x="2" y="0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13"/>
                </a:cxn>
                <a:cxn ang="0">
                  <a:pos x="4" y="11"/>
                </a:cxn>
                <a:cxn ang="0">
                  <a:pos x="4" y="15"/>
                </a:cxn>
                <a:cxn ang="0">
                  <a:pos x="6" y="15"/>
                </a:cxn>
                <a:cxn ang="0">
                  <a:pos x="4" y="15"/>
                </a:cxn>
              </a:cxnLst>
              <a:rect l="0" t="0" r="r" b="b"/>
              <a:pathLst>
                <a:path w="6" h="15">
                  <a:moveTo>
                    <a:pt x="4" y="15"/>
                  </a:moveTo>
                  <a:lnTo>
                    <a:pt x="6" y="15"/>
                  </a:lnTo>
                  <a:lnTo>
                    <a:pt x="6" y="7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13"/>
                  </a:lnTo>
                  <a:lnTo>
                    <a:pt x="4" y="11"/>
                  </a:lnTo>
                  <a:lnTo>
                    <a:pt x="4" y="15"/>
                  </a:lnTo>
                  <a:lnTo>
                    <a:pt x="6" y="15"/>
                  </a:lnTo>
                  <a:lnTo>
                    <a:pt x="4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906" name="Freeform 234"/>
            <p:cNvSpPr>
              <a:spLocks/>
            </p:cNvSpPr>
            <p:nvPr/>
          </p:nvSpPr>
          <p:spPr bwMode="auto">
            <a:xfrm>
              <a:off x="3540" y="2382"/>
              <a:ext cx="7" cy="9"/>
            </a:xfrm>
            <a:custGeom>
              <a:avLst/>
              <a:gdLst/>
              <a:ahLst/>
              <a:cxnLst>
                <a:cxn ang="0">
                  <a:pos x="7" y="5"/>
                </a:cxn>
                <a:cxn ang="0">
                  <a:pos x="7" y="7"/>
                </a:cxn>
                <a:cxn ang="0">
                  <a:pos x="4" y="9"/>
                </a:cxn>
                <a:cxn ang="0">
                  <a:pos x="2" y="9"/>
                </a:cxn>
                <a:cxn ang="0">
                  <a:pos x="0" y="7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7" y="2"/>
                </a:cxn>
                <a:cxn ang="0">
                  <a:pos x="7" y="5"/>
                </a:cxn>
              </a:cxnLst>
              <a:rect l="0" t="0" r="r" b="b"/>
              <a:pathLst>
                <a:path w="7" h="9">
                  <a:moveTo>
                    <a:pt x="7" y="5"/>
                  </a:moveTo>
                  <a:lnTo>
                    <a:pt x="7" y="7"/>
                  </a:lnTo>
                  <a:lnTo>
                    <a:pt x="4" y="9"/>
                  </a:lnTo>
                  <a:lnTo>
                    <a:pt x="2" y="9"/>
                  </a:lnTo>
                  <a:lnTo>
                    <a:pt x="0" y="7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7" y="2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907" name="Freeform 235"/>
            <p:cNvSpPr>
              <a:spLocks/>
            </p:cNvSpPr>
            <p:nvPr/>
          </p:nvSpPr>
          <p:spPr bwMode="auto">
            <a:xfrm>
              <a:off x="3540" y="2384"/>
              <a:ext cx="9" cy="9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4" y="9"/>
                </a:cxn>
                <a:cxn ang="0">
                  <a:pos x="9" y="7"/>
                </a:cxn>
                <a:cxn ang="0">
                  <a:pos x="9" y="5"/>
                </a:cxn>
                <a:cxn ang="0">
                  <a:pos x="7" y="0"/>
                </a:cxn>
                <a:cxn ang="0">
                  <a:pos x="4" y="3"/>
                </a:cxn>
                <a:cxn ang="0">
                  <a:pos x="4" y="5"/>
                </a:cxn>
                <a:cxn ang="0">
                  <a:pos x="2" y="5"/>
                </a:cxn>
                <a:cxn ang="0">
                  <a:pos x="4" y="5"/>
                </a:cxn>
                <a:cxn ang="0">
                  <a:pos x="0" y="9"/>
                </a:cxn>
                <a:cxn ang="0">
                  <a:pos x="2" y="9"/>
                </a:cxn>
                <a:cxn ang="0">
                  <a:pos x="0" y="9"/>
                </a:cxn>
              </a:cxnLst>
              <a:rect l="0" t="0" r="r" b="b"/>
              <a:pathLst>
                <a:path w="9" h="9">
                  <a:moveTo>
                    <a:pt x="0" y="9"/>
                  </a:moveTo>
                  <a:lnTo>
                    <a:pt x="4" y="9"/>
                  </a:lnTo>
                  <a:lnTo>
                    <a:pt x="9" y="7"/>
                  </a:lnTo>
                  <a:lnTo>
                    <a:pt x="9" y="5"/>
                  </a:lnTo>
                  <a:lnTo>
                    <a:pt x="7" y="0"/>
                  </a:lnTo>
                  <a:lnTo>
                    <a:pt x="4" y="3"/>
                  </a:lnTo>
                  <a:lnTo>
                    <a:pt x="4" y="5"/>
                  </a:lnTo>
                  <a:lnTo>
                    <a:pt x="2" y="5"/>
                  </a:lnTo>
                  <a:lnTo>
                    <a:pt x="4" y="5"/>
                  </a:lnTo>
                  <a:lnTo>
                    <a:pt x="0" y="9"/>
                  </a:lnTo>
                  <a:lnTo>
                    <a:pt x="2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908" name="Freeform 236"/>
            <p:cNvSpPr>
              <a:spLocks/>
            </p:cNvSpPr>
            <p:nvPr/>
          </p:nvSpPr>
          <p:spPr bwMode="auto">
            <a:xfrm>
              <a:off x="3538" y="2380"/>
              <a:ext cx="6" cy="1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4"/>
                </a:cxn>
                <a:cxn ang="0">
                  <a:pos x="0" y="11"/>
                </a:cxn>
                <a:cxn ang="0">
                  <a:pos x="2" y="13"/>
                </a:cxn>
                <a:cxn ang="0">
                  <a:pos x="6" y="9"/>
                </a:cxn>
                <a:cxn ang="0">
                  <a:pos x="4" y="9"/>
                </a:cxn>
                <a:cxn ang="0">
                  <a:pos x="4" y="4"/>
                </a:cxn>
                <a:cxn ang="0">
                  <a:pos x="2" y="0"/>
                </a:cxn>
              </a:cxnLst>
              <a:rect l="0" t="0" r="r" b="b"/>
              <a:pathLst>
                <a:path w="6" h="13">
                  <a:moveTo>
                    <a:pt x="2" y="0"/>
                  </a:moveTo>
                  <a:lnTo>
                    <a:pt x="0" y="4"/>
                  </a:lnTo>
                  <a:lnTo>
                    <a:pt x="0" y="11"/>
                  </a:lnTo>
                  <a:lnTo>
                    <a:pt x="2" y="13"/>
                  </a:lnTo>
                  <a:lnTo>
                    <a:pt x="6" y="9"/>
                  </a:lnTo>
                  <a:lnTo>
                    <a:pt x="4" y="9"/>
                  </a:lnTo>
                  <a:lnTo>
                    <a:pt x="4" y="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909" name="Freeform 237"/>
            <p:cNvSpPr>
              <a:spLocks/>
            </p:cNvSpPr>
            <p:nvPr/>
          </p:nvSpPr>
          <p:spPr bwMode="auto">
            <a:xfrm>
              <a:off x="3540" y="2380"/>
              <a:ext cx="11" cy="9"/>
            </a:xfrm>
            <a:custGeom>
              <a:avLst/>
              <a:gdLst/>
              <a:ahLst/>
              <a:cxnLst>
                <a:cxn ang="0">
                  <a:pos x="9" y="9"/>
                </a:cxn>
                <a:cxn ang="0">
                  <a:pos x="11" y="7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2" y="4"/>
                </a:cxn>
                <a:cxn ang="0">
                  <a:pos x="4" y="4"/>
                </a:cxn>
                <a:cxn ang="0">
                  <a:pos x="4" y="7"/>
                </a:cxn>
                <a:cxn ang="0">
                  <a:pos x="7" y="4"/>
                </a:cxn>
                <a:cxn ang="0">
                  <a:pos x="9" y="9"/>
                </a:cxn>
                <a:cxn ang="0">
                  <a:pos x="11" y="7"/>
                </a:cxn>
                <a:cxn ang="0">
                  <a:pos x="9" y="9"/>
                </a:cxn>
              </a:cxnLst>
              <a:rect l="0" t="0" r="r" b="b"/>
              <a:pathLst>
                <a:path w="11" h="9">
                  <a:moveTo>
                    <a:pt x="9" y="9"/>
                  </a:moveTo>
                  <a:lnTo>
                    <a:pt x="11" y="7"/>
                  </a:lnTo>
                  <a:lnTo>
                    <a:pt x="4" y="0"/>
                  </a:lnTo>
                  <a:lnTo>
                    <a:pt x="0" y="0"/>
                  </a:lnTo>
                  <a:lnTo>
                    <a:pt x="2" y="4"/>
                  </a:lnTo>
                  <a:lnTo>
                    <a:pt x="4" y="4"/>
                  </a:lnTo>
                  <a:lnTo>
                    <a:pt x="4" y="7"/>
                  </a:lnTo>
                  <a:lnTo>
                    <a:pt x="7" y="4"/>
                  </a:lnTo>
                  <a:lnTo>
                    <a:pt x="9" y="9"/>
                  </a:lnTo>
                  <a:lnTo>
                    <a:pt x="11" y="7"/>
                  </a:lnTo>
                  <a:lnTo>
                    <a:pt x="9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910" name="Freeform 238"/>
            <p:cNvSpPr>
              <a:spLocks/>
            </p:cNvSpPr>
            <p:nvPr/>
          </p:nvSpPr>
          <p:spPr bwMode="auto">
            <a:xfrm>
              <a:off x="3553" y="2382"/>
              <a:ext cx="6" cy="9"/>
            </a:xfrm>
            <a:custGeom>
              <a:avLst/>
              <a:gdLst/>
              <a:ahLst/>
              <a:cxnLst>
                <a:cxn ang="0">
                  <a:pos x="6" y="9"/>
                </a:cxn>
                <a:cxn ang="0">
                  <a:pos x="4" y="9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6" y="9"/>
                </a:cxn>
              </a:cxnLst>
              <a:rect l="0" t="0" r="r" b="b"/>
              <a:pathLst>
                <a:path w="6" h="9">
                  <a:moveTo>
                    <a:pt x="6" y="9"/>
                  </a:moveTo>
                  <a:lnTo>
                    <a:pt x="4" y="9"/>
                  </a:lnTo>
                  <a:lnTo>
                    <a:pt x="0" y="5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911" name="Freeform 239"/>
            <p:cNvSpPr>
              <a:spLocks/>
            </p:cNvSpPr>
            <p:nvPr/>
          </p:nvSpPr>
          <p:spPr bwMode="auto">
            <a:xfrm>
              <a:off x="3551" y="2387"/>
              <a:ext cx="8" cy="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2" y="4"/>
                </a:cxn>
                <a:cxn ang="0">
                  <a:pos x="4" y="4"/>
                </a:cxn>
                <a:cxn ang="0">
                  <a:pos x="6" y="6"/>
                </a:cxn>
                <a:cxn ang="0">
                  <a:pos x="8" y="6"/>
                </a:cxn>
                <a:cxn ang="0">
                  <a:pos x="8" y="0"/>
                </a:cxn>
                <a:cxn ang="0">
                  <a:pos x="6" y="2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8" h="6">
                  <a:moveTo>
                    <a:pt x="0" y="0"/>
                  </a:moveTo>
                  <a:lnTo>
                    <a:pt x="0" y="2"/>
                  </a:lnTo>
                  <a:lnTo>
                    <a:pt x="2" y="4"/>
                  </a:lnTo>
                  <a:lnTo>
                    <a:pt x="4" y="4"/>
                  </a:lnTo>
                  <a:lnTo>
                    <a:pt x="6" y="6"/>
                  </a:lnTo>
                  <a:lnTo>
                    <a:pt x="8" y="6"/>
                  </a:lnTo>
                  <a:lnTo>
                    <a:pt x="8" y="0"/>
                  </a:lnTo>
                  <a:lnTo>
                    <a:pt x="6" y="2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912" name="Freeform 240"/>
            <p:cNvSpPr>
              <a:spLocks/>
            </p:cNvSpPr>
            <p:nvPr/>
          </p:nvSpPr>
          <p:spPr bwMode="auto">
            <a:xfrm>
              <a:off x="3551" y="2380"/>
              <a:ext cx="4" cy="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0" y="7"/>
                </a:cxn>
                <a:cxn ang="0">
                  <a:pos x="4" y="7"/>
                </a:cxn>
                <a:cxn ang="0">
                  <a:pos x="4" y="2"/>
                </a:cxn>
                <a:cxn ang="0">
                  <a:pos x="2" y="4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0"/>
                </a:cxn>
              </a:cxnLst>
              <a:rect l="0" t="0" r="r" b="b"/>
              <a:pathLst>
                <a:path w="4" h="7">
                  <a:moveTo>
                    <a:pt x="2" y="0"/>
                  </a:moveTo>
                  <a:lnTo>
                    <a:pt x="0" y="2"/>
                  </a:lnTo>
                  <a:lnTo>
                    <a:pt x="0" y="7"/>
                  </a:lnTo>
                  <a:lnTo>
                    <a:pt x="4" y="7"/>
                  </a:lnTo>
                  <a:lnTo>
                    <a:pt x="4" y="2"/>
                  </a:lnTo>
                  <a:lnTo>
                    <a:pt x="2" y="4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913" name="Freeform 241"/>
            <p:cNvSpPr>
              <a:spLocks/>
            </p:cNvSpPr>
            <p:nvPr/>
          </p:nvSpPr>
          <p:spPr bwMode="auto">
            <a:xfrm>
              <a:off x="3553" y="2380"/>
              <a:ext cx="8" cy="4"/>
            </a:xfrm>
            <a:custGeom>
              <a:avLst/>
              <a:gdLst/>
              <a:ahLst/>
              <a:cxnLst>
                <a:cxn ang="0">
                  <a:pos x="8" y="2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6" y="4"/>
                </a:cxn>
                <a:cxn ang="0">
                  <a:pos x="4" y="2"/>
                </a:cxn>
                <a:cxn ang="0">
                  <a:pos x="8" y="2"/>
                </a:cxn>
                <a:cxn ang="0">
                  <a:pos x="8" y="0"/>
                </a:cxn>
                <a:cxn ang="0">
                  <a:pos x="6" y="0"/>
                </a:cxn>
                <a:cxn ang="0">
                  <a:pos x="8" y="2"/>
                </a:cxn>
              </a:cxnLst>
              <a:rect l="0" t="0" r="r" b="b"/>
              <a:pathLst>
                <a:path w="8" h="4">
                  <a:moveTo>
                    <a:pt x="8" y="2"/>
                  </a:moveTo>
                  <a:lnTo>
                    <a:pt x="6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6" y="4"/>
                  </a:lnTo>
                  <a:lnTo>
                    <a:pt x="4" y="2"/>
                  </a:lnTo>
                  <a:lnTo>
                    <a:pt x="8" y="2"/>
                  </a:lnTo>
                  <a:lnTo>
                    <a:pt x="8" y="0"/>
                  </a:lnTo>
                  <a:lnTo>
                    <a:pt x="6" y="0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914" name="Freeform 242"/>
            <p:cNvSpPr>
              <a:spLocks/>
            </p:cNvSpPr>
            <p:nvPr/>
          </p:nvSpPr>
          <p:spPr bwMode="auto">
            <a:xfrm>
              <a:off x="3557" y="2382"/>
              <a:ext cx="4" cy="11"/>
            </a:xfrm>
            <a:custGeom>
              <a:avLst/>
              <a:gdLst/>
              <a:ahLst/>
              <a:cxnLst>
                <a:cxn ang="0">
                  <a:pos x="2" y="11"/>
                </a:cxn>
                <a:cxn ang="0">
                  <a:pos x="4" y="9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9"/>
                </a:cxn>
                <a:cxn ang="0">
                  <a:pos x="2" y="5"/>
                </a:cxn>
                <a:cxn ang="0">
                  <a:pos x="2" y="11"/>
                </a:cxn>
                <a:cxn ang="0">
                  <a:pos x="4" y="11"/>
                </a:cxn>
                <a:cxn ang="0">
                  <a:pos x="4" y="9"/>
                </a:cxn>
                <a:cxn ang="0">
                  <a:pos x="2" y="11"/>
                </a:cxn>
              </a:cxnLst>
              <a:rect l="0" t="0" r="r" b="b"/>
              <a:pathLst>
                <a:path w="4" h="11">
                  <a:moveTo>
                    <a:pt x="2" y="11"/>
                  </a:moveTo>
                  <a:lnTo>
                    <a:pt x="4" y="9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2" y="5"/>
                  </a:lnTo>
                  <a:lnTo>
                    <a:pt x="2" y="11"/>
                  </a:lnTo>
                  <a:lnTo>
                    <a:pt x="4" y="11"/>
                  </a:lnTo>
                  <a:lnTo>
                    <a:pt x="4" y="9"/>
                  </a:lnTo>
                  <a:lnTo>
                    <a:pt x="2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915" name="Freeform 243"/>
            <p:cNvSpPr>
              <a:spLocks/>
            </p:cNvSpPr>
            <p:nvPr/>
          </p:nvSpPr>
          <p:spPr bwMode="auto">
            <a:xfrm>
              <a:off x="4607" y="2393"/>
              <a:ext cx="33" cy="49"/>
            </a:xfrm>
            <a:custGeom>
              <a:avLst/>
              <a:gdLst/>
              <a:ahLst/>
              <a:cxnLst>
                <a:cxn ang="0">
                  <a:pos x="31" y="14"/>
                </a:cxn>
                <a:cxn ang="0">
                  <a:pos x="31" y="40"/>
                </a:cxn>
                <a:cxn ang="0">
                  <a:pos x="29" y="45"/>
                </a:cxn>
                <a:cxn ang="0">
                  <a:pos x="25" y="47"/>
                </a:cxn>
                <a:cxn ang="0">
                  <a:pos x="19" y="47"/>
                </a:cxn>
                <a:cxn ang="0">
                  <a:pos x="15" y="49"/>
                </a:cxn>
                <a:cxn ang="0">
                  <a:pos x="7" y="49"/>
                </a:cxn>
                <a:cxn ang="0">
                  <a:pos x="3" y="45"/>
                </a:cxn>
                <a:cxn ang="0">
                  <a:pos x="0" y="40"/>
                </a:cxn>
                <a:cxn ang="0">
                  <a:pos x="3" y="36"/>
                </a:cxn>
                <a:cxn ang="0">
                  <a:pos x="3" y="30"/>
                </a:cxn>
                <a:cxn ang="0">
                  <a:pos x="0" y="26"/>
                </a:cxn>
                <a:cxn ang="0">
                  <a:pos x="0" y="4"/>
                </a:cxn>
                <a:cxn ang="0">
                  <a:pos x="3" y="0"/>
                </a:cxn>
                <a:cxn ang="0">
                  <a:pos x="23" y="0"/>
                </a:cxn>
                <a:cxn ang="0">
                  <a:pos x="27" y="2"/>
                </a:cxn>
                <a:cxn ang="0">
                  <a:pos x="31" y="4"/>
                </a:cxn>
                <a:cxn ang="0">
                  <a:pos x="33" y="6"/>
                </a:cxn>
                <a:cxn ang="0">
                  <a:pos x="31" y="14"/>
                </a:cxn>
              </a:cxnLst>
              <a:rect l="0" t="0" r="r" b="b"/>
              <a:pathLst>
                <a:path w="33" h="49">
                  <a:moveTo>
                    <a:pt x="31" y="14"/>
                  </a:moveTo>
                  <a:lnTo>
                    <a:pt x="31" y="40"/>
                  </a:lnTo>
                  <a:lnTo>
                    <a:pt x="29" y="45"/>
                  </a:lnTo>
                  <a:lnTo>
                    <a:pt x="25" y="47"/>
                  </a:lnTo>
                  <a:lnTo>
                    <a:pt x="19" y="47"/>
                  </a:lnTo>
                  <a:lnTo>
                    <a:pt x="15" y="49"/>
                  </a:lnTo>
                  <a:lnTo>
                    <a:pt x="7" y="49"/>
                  </a:lnTo>
                  <a:lnTo>
                    <a:pt x="3" y="45"/>
                  </a:lnTo>
                  <a:lnTo>
                    <a:pt x="0" y="40"/>
                  </a:lnTo>
                  <a:lnTo>
                    <a:pt x="3" y="36"/>
                  </a:lnTo>
                  <a:lnTo>
                    <a:pt x="3" y="30"/>
                  </a:lnTo>
                  <a:lnTo>
                    <a:pt x="0" y="26"/>
                  </a:lnTo>
                  <a:lnTo>
                    <a:pt x="0" y="4"/>
                  </a:lnTo>
                  <a:lnTo>
                    <a:pt x="3" y="0"/>
                  </a:lnTo>
                  <a:lnTo>
                    <a:pt x="23" y="0"/>
                  </a:lnTo>
                  <a:lnTo>
                    <a:pt x="27" y="2"/>
                  </a:lnTo>
                  <a:lnTo>
                    <a:pt x="31" y="4"/>
                  </a:lnTo>
                  <a:lnTo>
                    <a:pt x="33" y="6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916" name="Freeform 244"/>
            <p:cNvSpPr>
              <a:spLocks/>
            </p:cNvSpPr>
            <p:nvPr/>
          </p:nvSpPr>
          <p:spPr bwMode="auto">
            <a:xfrm>
              <a:off x="4632" y="2407"/>
              <a:ext cx="8" cy="35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2" y="35"/>
                </a:cxn>
                <a:cxn ang="0">
                  <a:pos x="6" y="31"/>
                </a:cxn>
                <a:cxn ang="0">
                  <a:pos x="8" y="26"/>
                </a:cxn>
                <a:cxn ang="0">
                  <a:pos x="8" y="0"/>
                </a:cxn>
                <a:cxn ang="0">
                  <a:pos x="4" y="0"/>
                </a:cxn>
                <a:cxn ang="0">
                  <a:pos x="4" y="24"/>
                </a:cxn>
                <a:cxn ang="0">
                  <a:pos x="2" y="29"/>
                </a:cxn>
                <a:cxn ang="0">
                  <a:pos x="0" y="31"/>
                </a:cxn>
                <a:cxn ang="0">
                  <a:pos x="0" y="35"/>
                </a:cxn>
                <a:cxn ang="0">
                  <a:pos x="2" y="35"/>
                </a:cxn>
                <a:cxn ang="0">
                  <a:pos x="0" y="35"/>
                </a:cxn>
              </a:cxnLst>
              <a:rect l="0" t="0" r="r" b="b"/>
              <a:pathLst>
                <a:path w="8" h="35">
                  <a:moveTo>
                    <a:pt x="0" y="35"/>
                  </a:moveTo>
                  <a:lnTo>
                    <a:pt x="2" y="35"/>
                  </a:lnTo>
                  <a:lnTo>
                    <a:pt x="6" y="31"/>
                  </a:lnTo>
                  <a:lnTo>
                    <a:pt x="8" y="26"/>
                  </a:lnTo>
                  <a:lnTo>
                    <a:pt x="8" y="0"/>
                  </a:lnTo>
                  <a:lnTo>
                    <a:pt x="4" y="0"/>
                  </a:lnTo>
                  <a:lnTo>
                    <a:pt x="4" y="24"/>
                  </a:lnTo>
                  <a:lnTo>
                    <a:pt x="2" y="29"/>
                  </a:lnTo>
                  <a:lnTo>
                    <a:pt x="0" y="31"/>
                  </a:lnTo>
                  <a:lnTo>
                    <a:pt x="0" y="35"/>
                  </a:lnTo>
                  <a:lnTo>
                    <a:pt x="2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917" name="Freeform 245"/>
            <p:cNvSpPr>
              <a:spLocks/>
            </p:cNvSpPr>
            <p:nvPr/>
          </p:nvSpPr>
          <p:spPr bwMode="auto">
            <a:xfrm>
              <a:off x="4605" y="2433"/>
              <a:ext cx="27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7"/>
                </a:cxn>
                <a:cxn ang="0">
                  <a:pos x="5" y="9"/>
                </a:cxn>
                <a:cxn ang="0">
                  <a:pos x="9" y="11"/>
                </a:cxn>
                <a:cxn ang="0">
                  <a:pos x="21" y="11"/>
                </a:cxn>
                <a:cxn ang="0">
                  <a:pos x="25" y="9"/>
                </a:cxn>
                <a:cxn ang="0">
                  <a:pos x="27" y="9"/>
                </a:cxn>
                <a:cxn ang="0">
                  <a:pos x="27" y="5"/>
                </a:cxn>
                <a:cxn ang="0">
                  <a:pos x="21" y="5"/>
                </a:cxn>
                <a:cxn ang="0">
                  <a:pos x="17" y="7"/>
                </a:cxn>
                <a:cxn ang="0">
                  <a:pos x="9" y="7"/>
                </a:cxn>
                <a:cxn ang="0">
                  <a:pos x="7" y="5"/>
                </a:cxn>
                <a:cxn ang="0">
                  <a:pos x="5" y="0"/>
                </a:cxn>
                <a:cxn ang="0">
                  <a:pos x="5" y="3"/>
                </a:cxn>
                <a:cxn ang="0">
                  <a:pos x="0" y="0"/>
                </a:cxn>
              </a:cxnLst>
              <a:rect l="0" t="0" r="r" b="b"/>
              <a:pathLst>
                <a:path w="27" h="11">
                  <a:moveTo>
                    <a:pt x="0" y="0"/>
                  </a:moveTo>
                  <a:lnTo>
                    <a:pt x="2" y="7"/>
                  </a:lnTo>
                  <a:lnTo>
                    <a:pt x="5" y="9"/>
                  </a:lnTo>
                  <a:lnTo>
                    <a:pt x="9" y="11"/>
                  </a:lnTo>
                  <a:lnTo>
                    <a:pt x="21" y="11"/>
                  </a:lnTo>
                  <a:lnTo>
                    <a:pt x="25" y="9"/>
                  </a:lnTo>
                  <a:lnTo>
                    <a:pt x="27" y="9"/>
                  </a:lnTo>
                  <a:lnTo>
                    <a:pt x="27" y="5"/>
                  </a:lnTo>
                  <a:lnTo>
                    <a:pt x="21" y="5"/>
                  </a:lnTo>
                  <a:lnTo>
                    <a:pt x="17" y="7"/>
                  </a:lnTo>
                  <a:lnTo>
                    <a:pt x="9" y="7"/>
                  </a:lnTo>
                  <a:lnTo>
                    <a:pt x="7" y="5"/>
                  </a:lnTo>
                  <a:lnTo>
                    <a:pt x="5" y="0"/>
                  </a:lnTo>
                  <a:lnTo>
                    <a:pt x="5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918" name="Freeform 246"/>
            <p:cNvSpPr>
              <a:spLocks/>
            </p:cNvSpPr>
            <p:nvPr/>
          </p:nvSpPr>
          <p:spPr bwMode="auto">
            <a:xfrm>
              <a:off x="4605" y="2389"/>
              <a:ext cx="7" cy="47"/>
            </a:xfrm>
            <a:custGeom>
              <a:avLst/>
              <a:gdLst/>
              <a:ahLst/>
              <a:cxnLst>
                <a:cxn ang="0">
                  <a:pos x="5" y="2"/>
                </a:cxn>
                <a:cxn ang="0">
                  <a:pos x="2" y="2"/>
                </a:cxn>
                <a:cxn ang="0">
                  <a:pos x="0" y="8"/>
                </a:cxn>
                <a:cxn ang="0">
                  <a:pos x="0" y="24"/>
                </a:cxn>
                <a:cxn ang="0">
                  <a:pos x="2" y="30"/>
                </a:cxn>
                <a:cxn ang="0">
                  <a:pos x="2" y="40"/>
                </a:cxn>
                <a:cxn ang="0">
                  <a:pos x="0" y="44"/>
                </a:cxn>
                <a:cxn ang="0">
                  <a:pos x="5" y="47"/>
                </a:cxn>
                <a:cxn ang="0">
                  <a:pos x="7" y="40"/>
                </a:cxn>
                <a:cxn ang="0">
                  <a:pos x="7" y="34"/>
                </a:cxn>
                <a:cxn ang="0">
                  <a:pos x="5" y="28"/>
                </a:cxn>
                <a:cxn ang="0">
                  <a:pos x="5" y="24"/>
                </a:cxn>
                <a:cxn ang="0">
                  <a:pos x="2" y="18"/>
                </a:cxn>
                <a:cxn ang="0">
                  <a:pos x="2" y="14"/>
                </a:cxn>
                <a:cxn ang="0">
                  <a:pos x="5" y="8"/>
                </a:cxn>
                <a:cxn ang="0">
                  <a:pos x="7" y="4"/>
                </a:cxn>
                <a:cxn ang="0">
                  <a:pos x="2" y="6"/>
                </a:cxn>
                <a:cxn ang="0">
                  <a:pos x="5" y="2"/>
                </a:cxn>
                <a:cxn ang="0">
                  <a:pos x="5" y="0"/>
                </a:cxn>
                <a:cxn ang="0">
                  <a:pos x="2" y="2"/>
                </a:cxn>
                <a:cxn ang="0">
                  <a:pos x="5" y="2"/>
                </a:cxn>
              </a:cxnLst>
              <a:rect l="0" t="0" r="r" b="b"/>
              <a:pathLst>
                <a:path w="7" h="47">
                  <a:moveTo>
                    <a:pt x="5" y="2"/>
                  </a:moveTo>
                  <a:lnTo>
                    <a:pt x="2" y="2"/>
                  </a:lnTo>
                  <a:lnTo>
                    <a:pt x="0" y="8"/>
                  </a:lnTo>
                  <a:lnTo>
                    <a:pt x="0" y="24"/>
                  </a:lnTo>
                  <a:lnTo>
                    <a:pt x="2" y="30"/>
                  </a:lnTo>
                  <a:lnTo>
                    <a:pt x="2" y="40"/>
                  </a:lnTo>
                  <a:lnTo>
                    <a:pt x="0" y="44"/>
                  </a:lnTo>
                  <a:lnTo>
                    <a:pt x="5" y="47"/>
                  </a:lnTo>
                  <a:lnTo>
                    <a:pt x="7" y="40"/>
                  </a:lnTo>
                  <a:lnTo>
                    <a:pt x="7" y="34"/>
                  </a:lnTo>
                  <a:lnTo>
                    <a:pt x="5" y="28"/>
                  </a:lnTo>
                  <a:lnTo>
                    <a:pt x="5" y="24"/>
                  </a:lnTo>
                  <a:lnTo>
                    <a:pt x="2" y="18"/>
                  </a:lnTo>
                  <a:lnTo>
                    <a:pt x="2" y="14"/>
                  </a:lnTo>
                  <a:lnTo>
                    <a:pt x="5" y="8"/>
                  </a:lnTo>
                  <a:lnTo>
                    <a:pt x="7" y="4"/>
                  </a:lnTo>
                  <a:lnTo>
                    <a:pt x="2" y="6"/>
                  </a:lnTo>
                  <a:lnTo>
                    <a:pt x="5" y="2"/>
                  </a:lnTo>
                  <a:lnTo>
                    <a:pt x="5" y="0"/>
                  </a:lnTo>
                  <a:lnTo>
                    <a:pt x="2" y="2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919" name="Freeform 247"/>
            <p:cNvSpPr>
              <a:spLocks/>
            </p:cNvSpPr>
            <p:nvPr/>
          </p:nvSpPr>
          <p:spPr bwMode="auto">
            <a:xfrm>
              <a:off x="4607" y="2391"/>
              <a:ext cx="33" cy="16"/>
            </a:xfrm>
            <a:custGeom>
              <a:avLst/>
              <a:gdLst/>
              <a:ahLst/>
              <a:cxnLst>
                <a:cxn ang="0">
                  <a:pos x="33" y="16"/>
                </a:cxn>
                <a:cxn ang="0">
                  <a:pos x="33" y="4"/>
                </a:cxn>
                <a:cxn ang="0">
                  <a:pos x="27" y="2"/>
                </a:cxn>
                <a:cxn ang="0">
                  <a:pos x="23" y="0"/>
                </a:cxn>
                <a:cxn ang="0">
                  <a:pos x="3" y="0"/>
                </a:cxn>
                <a:cxn ang="0">
                  <a:pos x="0" y="4"/>
                </a:cxn>
                <a:cxn ang="0">
                  <a:pos x="7" y="4"/>
                </a:cxn>
                <a:cxn ang="0">
                  <a:pos x="13" y="6"/>
                </a:cxn>
                <a:cxn ang="0">
                  <a:pos x="17" y="4"/>
                </a:cxn>
                <a:cxn ang="0">
                  <a:pos x="23" y="4"/>
                </a:cxn>
                <a:cxn ang="0">
                  <a:pos x="27" y="6"/>
                </a:cxn>
                <a:cxn ang="0">
                  <a:pos x="29" y="6"/>
                </a:cxn>
                <a:cxn ang="0">
                  <a:pos x="31" y="8"/>
                </a:cxn>
                <a:cxn ang="0">
                  <a:pos x="29" y="16"/>
                </a:cxn>
                <a:cxn ang="0">
                  <a:pos x="33" y="16"/>
                </a:cxn>
              </a:cxnLst>
              <a:rect l="0" t="0" r="r" b="b"/>
              <a:pathLst>
                <a:path w="33" h="16">
                  <a:moveTo>
                    <a:pt x="33" y="16"/>
                  </a:moveTo>
                  <a:lnTo>
                    <a:pt x="33" y="4"/>
                  </a:lnTo>
                  <a:lnTo>
                    <a:pt x="27" y="2"/>
                  </a:lnTo>
                  <a:lnTo>
                    <a:pt x="23" y="0"/>
                  </a:lnTo>
                  <a:lnTo>
                    <a:pt x="3" y="0"/>
                  </a:lnTo>
                  <a:lnTo>
                    <a:pt x="0" y="4"/>
                  </a:lnTo>
                  <a:lnTo>
                    <a:pt x="7" y="4"/>
                  </a:lnTo>
                  <a:lnTo>
                    <a:pt x="13" y="6"/>
                  </a:lnTo>
                  <a:lnTo>
                    <a:pt x="17" y="4"/>
                  </a:lnTo>
                  <a:lnTo>
                    <a:pt x="23" y="4"/>
                  </a:lnTo>
                  <a:lnTo>
                    <a:pt x="27" y="6"/>
                  </a:lnTo>
                  <a:lnTo>
                    <a:pt x="29" y="6"/>
                  </a:lnTo>
                  <a:lnTo>
                    <a:pt x="31" y="8"/>
                  </a:lnTo>
                  <a:lnTo>
                    <a:pt x="29" y="16"/>
                  </a:lnTo>
                  <a:lnTo>
                    <a:pt x="33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920" name="Freeform 248"/>
            <p:cNvSpPr>
              <a:spLocks/>
            </p:cNvSpPr>
            <p:nvPr/>
          </p:nvSpPr>
          <p:spPr bwMode="auto">
            <a:xfrm>
              <a:off x="4614" y="2397"/>
              <a:ext cx="20" cy="39"/>
            </a:xfrm>
            <a:custGeom>
              <a:avLst/>
              <a:gdLst/>
              <a:ahLst/>
              <a:cxnLst>
                <a:cxn ang="0">
                  <a:pos x="18" y="6"/>
                </a:cxn>
                <a:cxn ang="0">
                  <a:pos x="18" y="22"/>
                </a:cxn>
                <a:cxn ang="0">
                  <a:pos x="20" y="28"/>
                </a:cxn>
                <a:cxn ang="0">
                  <a:pos x="18" y="32"/>
                </a:cxn>
                <a:cxn ang="0">
                  <a:pos x="18" y="36"/>
                </a:cxn>
                <a:cxn ang="0">
                  <a:pos x="14" y="39"/>
                </a:cxn>
                <a:cxn ang="0">
                  <a:pos x="6" y="39"/>
                </a:cxn>
                <a:cxn ang="0">
                  <a:pos x="0" y="36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8" y="0"/>
                </a:cxn>
                <a:cxn ang="0">
                  <a:pos x="10" y="2"/>
                </a:cxn>
                <a:cxn ang="0">
                  <a:pos x="16" y="2"/>
                </a:cxn>
                <a:cxn ang="0">
                  <a:pos x="18" y="4"/>
                </a:cxn>
                <a:cxn ang="0">
                  <a:pos x="18" y="6"/>
                </a:cxn>
              </a:cxnLst>
              <a:rect l="0" t="0" r="r" b="b"/>
              <a:pathLst>
                <a:path w="20" h="39">
                  <a:moveTo>
                    <a:pt x="18" y="6"/>
                  </a:moveTo>
                  <a:lnTo>
                    <a:pt x="18" y="22"/>
                  </a:lnTo>
                  <a:lnTo>
                    <a:pt x="20" y="28"/>
                  </a:lnTo>
                  <a:lnTo>
                    <a:pt x="18" y="32"/>
                  </a:lnTo>
                  <a:lnTo>
                    <a:pt x="18" y="36"/>
                  </a:lnTo>
                  <a:lnTo>
                    <a:pt x="14" y="39"/>
                  </a:lnTo>
                  <a:lnTo>
                    <a:pt x="6" y="39"/>
                  </a:lnTo>
                  <a:lnTo>
                    <a:pt x="0" y="36"/>
                  </a:lnTo>
                  <a:lnTo>
                    <a:pt x="0" y="2"/>
                  </a:lnTo>
                  <a:lnTo>
                    <a:pt x="2" y="2"/>
                  </a:lnTo>
                  <a:lnTo>
                    <a:pt x="4" y="0"/>
                  </a:lnTo>
                  <a:lnTo>
                    <a:pt x="8" y="0"/>
                  </a:lnTo>
                  <a:lnTo>
                    <a:pt x="10" y="2"/>
                  </a:lnTo>
                  <a:lnTo>
                    <a:pt x="16" y="2"/>
                  </a:lnTo>
                  <a:lnTo>
                    <a:pt x="18" y="4"/>
                  </a:lnTo>
                  <a:lnTo>
                    <a:pt x="18" y="6"/>
                  </a:lnTo>
                  <a:close/>
                </a:path>
              </a:pathLst>
            </a:custGeom>
            <a:solidFill>
              <a:srgbClr val="FFF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921" name="Freeform 249"/>
            <p:cNvSpPr>
              <a:spLocks/>
            </p:cNvSpPr>
            <p:nvPr/>
          </p:nvSpPr>
          <p:spPr bwMode="auto">
            <a:xfrm>
              <a:off x="4620" y="2403"/>
              <a:ext cx="16" cy="35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8" y="35"/>
                </a:cxn>
                <a:cxn ang="0">
                  <a:pos x="12" y="33"/>
                </a:cxn>
                <a:cxn ang="0">
                  <a:pos x="14" y="28"/>
                </a:cxn>
                <a:cxn ang="0">
                  <a:pos x="16" y="22"/>
                </a:cxn>
                <a:cxn ang="0">
                  <a:pos x="14" y="16"/>
                </a:cxn>
                <a:cxn ang="0">
                  <a:pos x="14" y="0"/>
                </a:cxn>
                <a:cxn ang="0">
                  <a:pos x="10" y="0"/>
                </a:cxn>
                <a:cxn ang="0">
                  <a:pos x="10" y="16"/>
                </a:cxn>
                <a:cxn ang="0">
                  <a:pos x="12" y="22"/>
                </a:cxn>
                <a:cxn ang="0">
                  <a:pos x="10" y="26"/>
                </a:cxn>
                <a:cxn ang="0">
                  <a:pos x="10" y="28"/>
                </a:cxn>
                <a:cxn ang="0">
                  <a:pos x="8" y="30"/>
                </a:cxn>
                <a:cxn ang="0">
                  <a:pos x="2" y="30"/>
                </a:cxn>
                <a:cxn ang="0">
                  <a:pos x="0" y="35"/>
                </a:cxn>
              </a:cxnLst>
              <a:rect l="0" t="0" r="r" b="b"/>
              <a:pathLst>
                <a:path w="16" h="35">
                  <a:moveTo>
                    <a:pt x="0" y="35"/>
                  </a:moveTo>
                  <a:lnTo>
                    <a:pt x="8" y="35"/>
                  </a:lnTo>
                  <a:lnTo>
                    <a:pt x="12" y="33"/>
                  </a:lnTo>
                  <a:lnTo>
                    <a:pt x="14" y="28"/>
                  </a:lnTo>
                  <a:lnTo>
                    <a:pt x="16" y="22"/>
                  </a:lnTo>
                  <a:lnTo>
                    <a:pt x="14" y="16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10" y="16"/>
                  </a:lnTo>
                  <a:lnTo>
                    <a:pt x="12" y="22"/>
                  </a:lnTo>
                  <a:lnTo>
                    <a:pt x="10" y="26"/>
                  </a:lnTo>
                  <a:lnTo>
                    <a:pt x="10" y="28"/>
                  </a:lnTo>
                  <a:lnTo>
                    <a:pt x="8" y="30"/>
                  </a:lnTo>
                  <a:lnTo>
                    <a:pt x="2" y="30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922" name="Freeform 250"/>
            <p:cNvSpPr>
              <a:spLocks/>
            </p:cNvSpPr>
            <p:nvPr/>
          </p:nvSpPr>
          <p:spPr bwMode="auto">
            <a:xfrm>
              <a:off x="4612" y="2431"/>
              <a:ext cx="10" cy="7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5"/>
                </a:cxn>
                <a:cxn ang="0">
                  <a:pos x="8" y="7"/>
                </a:cxn>
                <a:cxn ang="0">
                  <a:pos x="10" y="2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0" y="2"/>
                </a:cxn>
                <a:cxn ang="0">
                  <a:pos x="0" y="5"/>
                </a:cxn>
                <a:cxn ang="0">
                  <a:pos x="2" y="5"/>
                </a:cxn>
                <a:cxn ang="0">
                  <a:pos x="0" y="2"/>
                </a:cxn>
              </a:cxnLst>
              <a:rect l="0" t="0" r="r" b="b"/>
              <a:pathLst>
                <a:path w="10" h="7">
                  <a:moveTo>
                    <a:pt x="0" y="2"/>
                  </a:moveTo>
                  <a:lnTo>
                    <a:pt x="2" y="5"/>
                  </a:lnTo>
                  <a:lnTo>
                    <a:pt x="8" y="7"/>
                  </a:lnTo>
                  <a:lnTo>
                    <a:pt x="10" y="2"/>
                  </a:lnTo>
                  <a:lnTo>
                    <a:pt x="2" y="0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5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923" name="Freeform 251"/>
            <p:cNvSpPr>
              <a:spLocks/>
            </p:cNvSpPr>
            <p:nvPr/>
          </p:nvSpPr>
          <p:spPr bwMode="auto">
            <a:xfrm>
              <a:off x="4612" y="2397"/>
              <a:ext cx="4" cy="36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0" y="36"/>
                </a:cxn>
                <a:cxn ang="0">
                  <a:pos x="4" y="36"/>
                </a:cxn>
                <a:cxn ang="0">
                  <a:pos x="4" y="2"/>
                </a:cxn>
                <a:cxn ang="0">
                  <a:pos x="2" y="4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0"/>
                </a:cxn>
              </a:cxnLst>
              <a:rect l="0" t="0" r="r" b="b"/>
              <a:pathLst>
                <a:path w="4" h="36">
                  <a:moveTo>
                    <a:pt x="2" y="0"/>
                  </a:moveTo>
                  <a:lnTo>
                    <a:pt x="0" y="2"/>
                  </a:lnTo>
                  <a:lnTo>
                    <a:pt x="0" y="36"/>
                  </a:lnTo>
                  <a:lnTo>
                    <a:pt x="4" y="36"/>
                  </a:lnTo>
                  <a:lnTo>
                    <a:pt x="4" y="2"/>
                  </a:lnTo>
                  <a:lnTo>
                    <a:pt x="2" y="4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924" name="Freeform 252"/>
            <p:cNvSpPr>
              <a:spLocks/>
            </p:cNvSpPr>
            <p:nvPr/>
          </p:nvSpPr>
          <p:spPr bwMode="auto">
            <a:xfrm>
              <a:off x="4614" y="2395"/>
              <a:ext cx="20" cy="8"/>
            </a:xfrm>
            <a:custGeom>
              <a:avLst/>
              <a:gdLst/>
              <a:ahLst/>
              <a:cxnLst>
                <a:cxn ang="0">
                  <a:pos x="20" y="8"/>
                </a:cxn>
                <a:cxn ang="0">
                  <a:pos x="18" y="4"/>
                </a:cxn>
                <a:cxn ang="0">
                  <a:pos x="16" y="4"/>
                </a:cxn>
                <a:cxn ang="0">
                  <a:pos x="14" y="2"/>
                </a:cxn>
                <a:cxn ang="0">
                  <a:pos x="12" y="2"/>
                </a:cxn>
                <a:cxn ang="0">
                  <a:pos x="8" y="0"/>
                </a:cxn>
                <a:cxn ang="0">
                  <a:pos x="4" y="0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6"/>
                </a:cxn>
                <a:cxn ang="0">
                  <a:pos x="2" y="4"/>
                </a:cxn>
                <a:cxn ang="0">
                  <a:pos x="10" y="4"/>
                </a:cxn>
                <a:cxn ang="0">
                  <a:pos x="12" y="6"/>
                </a:cxn>
                <a:cxn ang="0">
                  <a:pos x="14" y="6"/>
                </a:cxn>
                <a:cxn ang="0">
                  <a:pos x="16" y="8"/>
                </a:cxn>
                <a:cxn ang="0">
                  <a:pos x="20" y="8"/>
                </a:cxn>
              </a:cxnLst>
              <a:rect l="0" t="0" r="r" b="b"/>
              <a:pathLst>
                <a:path w="20" h="8">
                  <a:moveTo>
                    <a:pt x="20" y="8"/>
                  </a:moveTo>
                  <a:lnTo>
                    <a:pt x="18" y="4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8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6"/>
                  </a:lnTo>
                  <a:lnTo>
                    <a:pt x="2" y="4"/>
                  </a:lnTo>
                  <a:lnTo>
                    <a:pt x="10" y="4"/>
                  </a:lnTo>
                  <a:lnTo>
                    <a:pt x="12" y="6"/>
                  </a:lnTo>
                  <a:lnTo>
                    <a:pt x="14" y="6"/>
                  </a:lnTo>
                  <a:lnTo>
                    <a:pt x="16" y="8"/>
                  </a:lnTo>
                  <a:lnTo>
                    <a:pt x="2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925" name="Freeform 253"/>
            <p:cNvSpPr>
              <a:spLocks/>
            </p:cNvSpPr>
            <p:nvPr/>
          </p:nvSpPr>
          <p:spPr bwMode="auto">
            <a:xfrm>
              <a:off x="4620" y="2405"/>
              <a:ext cx="8" cy="8"/>
            </a:xfrm>
            <a:custGeom>
              <a:avLst/>
              <a:gdLst/>
              <a:ahLst/>
              <a:cxnLst>
                <a:cxn ang="0">
                  <a:pos x="8" y="2"/>
                </a:cxn>
                <a:cxn ang="0">
                  <a:pos x="8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8" y="2"/>
                </a:cxn>
              </a:cxnLst>
              <a:rect l="0" t="0" r="r" b="b"/>
              <a:pathLst>
                <a:path w="8" h="8">
                  <a:moveTo>
                    <a:pt x="8" y="2"/>
                  </a:moveTo>
                  <a:lnTo>
                    <a:pt x="8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6" y="0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926" name="Freeform 254"/>
            <p:cNvSpPr>
              <a:spLocks/>
            </p:cNvSpPr>
            <p:nvPr/>
          </p:nvSpPr>
          <p:spPr bwMode="auto">
            <a:xfrm>
              <a:off x="4626" y="2405"/>
              <a:ext cx="4" cy="10"/>
            </a:xfrm>
            <a:custGeom>
              <a:avLst/>
              <a:gdLst/>
              <a:ahLst/>
              <a:cxnLst>
                <a:cxn ang="0">
                  <a:pos x="2" y="10"/>
                </a:cxn>
                <a:cxn ang="0">
                  <a:pos x="4" y="8"/>
                </a:cxn>
                <a:cxn ang="0">
                  <a:pos x="4" y="2"/>
                </a:cxn>
                <a:cxn ang="0">
                  <a:pos x="2" y="0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8"/>
                </a:cxn>
                <a:cxn ang="0">
                  <a:pos x="2" y="6"/>
                </a:cxn>
                <a:cxn ang="0">
                  <a:pos x="2" y="10"/>
                </a:cxn>
                <a:cxn ang="0">
                  <a:pos x="4" y="10"/>
                </a:cxn>
                <a:cxn ang="0">
                  <a:pos x="4" y="8"/>
                </a:cxn>
                <a:cxn ang="0">
                  <a:pos x="2" y="10"/>
                </a:cxn>
              </a:cxnLst>
              <a:rect l="0" t="0" r="r" b="b"/>
              <a:pathLst>
                <a:path w="4" h="10">
                  <a:moveTo>
                    <a:pt x="2" y="10"/>
                  </a:moveTo>
                  <a:lnTo>
                    <a:pt x="4" y="8"/>
                  </a:lnTo>
                  <a:lnTo>
                    <a:pt x="4" y="2"/>
                  </a:lnTo>
                  <a:lnTo>
                    <a:pt x="2" y="0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8"/>
                  </a:lnTo>
                  <a:lnTo>
                    <a:pt x="2" y="6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4" y="8"/>
                  </a:lnTo>
                  <a:lnTo>
                    <a:pt x="2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927" name="Freeform 255"/>
            <p:cNvSpPr>
              <a:spLocks/>
            </p:cNvSpPr>
            <p:nvPr/>
          </p:nvSpPr>
          <p:spPr bwMode="auto">
            <a:xfrm>
              <a:off x="4618" y="2411"/>
              <a:ext cx="10" cy="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4"/>
                </a:cxn>
                <a:cxn ang="0">
                  <a:pos x="10" y="4"/>
                </a:cxn>
                <a:cxn ang="0">
                  <a:pos x="10" y="0"/>
                </a:cxn>
                <a:cxn ang="0">
                  <a:pos x="4" y="0"/>
                </a:cxn>
                <a:cxn ang="0">
                  <a:pos x="6" y="2"/>
                </a:cxn>
                <a:cxn ang="0">
                  <a:pos x="0" y="2"/>
                </a:cxn>
                <a:cxn ang="0">
                  <a:pos x="2" y="4"/>
                </a:cxn>
                <a:cxn ang="0">
                  <a:pos x="0" y="2"/>
                </a:cxn>
              </a:cxnLst>
              <a:rect l="0" t="0" r="r" b="b"/>
              <a:pathLst>
                <a:path w="10" h="4">
                  <a:moveTo>
                    <a:pt x="0" y="2"/>
                  </a:moveTo>
                  <a:lnTo>
                    <a:pt x="2" y="4"/>
                  </a:lnTo>
                  <a:lnTo>
                    <a:pt x="10" y="4"/>
                  </a:lnTo>
                  <a:lnTo>
                    <a:pt x="10" y="0"/>
                  </a:lnTo>
                  <a:lnTo>
                    <a:pt x="4" y="0"/>
                  </a:lnTo>
                  <a:lnTo>
                    <a:pt x="6" y="2"/>
                  </a:lnTo>
                  <a:lnTo>
                    <a:pt x="0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928" name="Freeform 256"/>
            <p:cNvSpPr>
              <a:spLocks/>
            </p:cNvSpPr>
            <p:nvPr/>
          </p:nvSpPr>
          <p:spPr bwMode="auto">
            <a:xfrm>
              <a:off x="4618" y="2403"/>
              <a:ext cx="6" cy="1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0" y="10"/>
                </a:cxn>
                <a:cxn ang="0">
                  <a:pos x="6" y="10"/>
                </a:cxn>
                <a:cxn ang="0">
                  <a:pos x="6" y="2"/>
                </a:cxn>
                <a:cxn ang="0">
                  <a:pos x="2" y="4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0"/>
                </a:cxn>
              </a:cxnLst>
              <a:rect l="0" t="0" r="r" b="b"/>
              <a:pathLst>
                <a:path w="6" h="10">
                  <a:moveTo>
                    <a:pt x="2" y="0"/>
                  </a:moveTo>
                  <a:lnTo>
                    <a:pt x="0" y="2"/>
                  </a:lnTo>
                  <a:lnTo>
                    <a:pt x="0" y="10"/>
                  </a:lnTo>
                  <a:lnTo>
                    <a:pt x="6" y="10"/>
                  </a:lnTo>
                  <a:lnTo>
                    <a:pt x="6" y="2"/>
                  </a:lnTo>
                  <a:lnTo>
                    <a:pt x="2" y="4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929" name="Freeform 257"/>
            <p:cNvSpPr>
              <a:spLocks/>
            </p:cNvSpPr>
            <p:nvPr/>
          </p:nvSpPr>
          <p:spPr bwMode="auto">
            <a:xfrm>
              <a:off x="4620" y="2403"/>
              <a:ext cx="10" cy="6"/>
            </a:xfrm>
            <a:custGeom>
              <a:avLst/>
              <a:gdLst/>
              <a:ahLst/>
              <a:cxnLst>
                <a:cxn ang="0">
                  <a:pos x="8" y="2"/>
                </a:cxn>
                <a:cxn ang="0">
                  <a:pos x="10" y="4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4" y="4"/>
                </a:cxn>
                <a:cxn ang="0">
                  <a:pos x="6" y="6"/>
                </a:cxn>
                <a:cxn ang="0">
                  <a:pos x="8" y="6"/>
                </a:cxn>
                <a:cxn ang="0">
                  <a:pos x="6" y="6"/>
                </a:cxn>
                <a:cxn ang="0">
                  <a:pos x="8" y="6"/>
                </a:cxn>
                <a:cxn ang="0">
                  <a:pos x="8" y="2"/>
                </a:cxn>
              </a:cxnLst>
              <a:rect l="0" t="0" r="r" b="b"/>
              <a:pathLst>
                <a:path w="10" h="6">
                  <a:moveTo>
                    <a:pt x="8" y="2"/>
                  </a:moveTo>
                  <a:lnTo>
                    <a:pt x="10" y="4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4" y="4"/>
                  </a:lnTo>
                  <a:lnTo>
                    <a:pt x="6" y="6"/>
                  </a:lnTo>
                  <a:lnTo>
                    <a:pt x="8" y="6"/>
                  </a:lnTo>
                  <a:lnTo>
                    <a:pt x="6" y="6"/>
                  </a:lnTo>
                  <a:lnTo>
                    <a:pt x="8" y="6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930" name="Freeform 258"/>
            <p:cNvSpPr>
              <a:spLocks/>
            </p:cNvSpPr>
            <p:nvPr/>
          </p:nvSpPr>
          <p:spPr bwMode="auto">
            <a:xfrm>
              <a:off x="4236" y="2409"/>
              <a:ext cx="37" cy="53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35" y="14"/>
                </a:cxn>
                <a:cxn ang="0">
                  <a:pos x="35" y="24"/>
                </a:cxn>
                <a:cxn ang="0">
                  <a:pos x="37" y="37"/>
                </a:cxn>
                <a:cxn ang="0">
                  <a:pos x="33" y="49"/>
                </a:cxn>
                <a:cxn ang="0">
                  <a:pos x="31" y="51"/>
                </a:cxn>
                <a:cxn ang="0">
                  <a:pos x="27" y="51"/>
                </a:cxn>
                <a:cxn ang="0">
                  <a:pos x="25" y="53"/>
                </a:cxn>
                <a:cxn ang="0">
                  <a:pos x="6" y="53"/>
                </a:cxn>
                <a:cxn ang="0">
                  <a:pos x="4" y="41"/>
                </a:cxn>
                <a:cxn ang="0">
                  <a:pos x="2" y="29"/>
                </a:cxn>
                <a:cxn ang="0">
                  <a:pos x="2" y="16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8" y="0"/>
                </a:cxn>
                <a:cxn ang="0">
                  <a:pos x="33" y="0"/>
                </a:cxn>
              </a:cxnLst>
              <a:rect l="0" t="0" r="r" b="b"/>
              <a:pathLst>
                <a:path w="37" h="53">
                  <a:moveTo>
                    <a:pt x="33" y="0"/>
                  </a:moveTo>
                  <a:lnTo>
                    <a:pt x="35" y="14"/>
                  </a:lnTo>
                  <a:lnTo>
                    <a:pt x="35" y="24"/>
                  </a:lnTo>
                  <a:lnTo>
                    <a:pt x="37" y="37"/>
                  </a:lnTo>
                  <a:lnTo>
                    <a:pt x="33" y="49"/>
                  </a:lnTo>
                  <a:lnTo>
                    <a:pt x="31" y="51"/>
                  </a:lnTo>
                  <a:lnTo>
                    <a:pt x="27" y="51"/>
                  </a:lnTo>
                  <a:lnTo>
                    <a:pt x="25" y="53"/>
                  </a:lnTo>
                  <a:lnTo>
                    <a:pt x="6" y="53"/>
                  </a:lnTo>
                  <a:lnTo>
                    <a:pt x="4" y="41"/>
                  </a:lnTo>
                  <a:lnTo>
                    <a:pt x="2" y="29"/>
                  </a:lnTo>
                  <a:lnTo>
                    <a:pt x="2" y="16"/>
                  </a:lnTo>
                  <a:lnTo>
                    <a:pt x="0" y="4"/>
                  </a:lnTo>
                  <a:lnTo>
                    <a:pt x="4" y="2"/>
                  </a:lnTo>
                  <a:lnTo>
                    <a:pt x="8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931" name="Freeform 259"/>
            <p:cNvSpPr>
              <a:spLocks/>
            </p:cNvSpPr>
            <p:nvPr/>
          </p:nvSpPr>
          <p:spPr bwMode="auto">
            <a:xfrm>
              <a:off x="4267" y="2409"/>
              <a:ext cx="8" cy="51"/>
            </a:xfrm>
            <a:custGeom>
              <a:avLst/>
              <a:gdLst/>
              <a:ahLst/>
              <a:cxnLst>
                <a:cxn ang="0">
                  <a:pos x="4" y="51"/>
                </a:cxn>
                <a:cxn ang="0">
                  <a:pos x="4" y="49"/>
                </a:cxn>
                <a:cxn ang="0">
                  <a:pos x="8" y="37"/>
                </a:cxn>
                <a:cxn ang="0">
                  <a:pos x="6" y="24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2" y="14"/>
                </a:cxn>
                <a:cxn ang="0">
                  <a:pos x="2" y="24"/>
                </a:cxn>
                <a:cxn ang="0">
                  <a:pos x="4" y="37"/>
                </a:cxn>
                <a:cxn ang="0">
                  <a:pos x="2" y="49"/>
                </a:cxn>
                <a:cxn ang="0">
                  <a:pos x="2" y="47"/>
                </a:cxn>
                <a:cxn ang="0">
                  <a:pos x="4" y="51"/>
                </a:cxn>
                <a:cxn ang="0">
                  <a:pos x="4" y="49"/>
                </a:cxn>
                <a:cxn ang="0">
                  <a:pos x="4" y="51"/>
                </a:cxn>
              </a:cxnLst>
              <a:rect l="0" t="0" r="r" b="b"/>
              <a:pathLst>
                <a:path w="8" h="51">
                  <a:moveTo>
                    <a:pt x="4" y="51"/>
                  </a:moveTo>
                  <a:lnTo>
                    <a:pt x="4" y="49"/>
                  </a:lnTo>
                  <a:lnTo>
                    <a:pt x="8" y="37"/>
                  </a:lnTo>
                  <a:lnTo>
                    <a:pt x="6" y="24"/>
                  </a:lnTo>
                  <a:lnTo>
                    <a:pt x="6" y="0"/>
                  </a:lnTo>
                  <a:lnTo>
                    <a:pt x="0" y="0"/>
                  </a:lnTo>
                  <a:lnTo>
                    <a:pt x="2" y="14"/>
                  </a:lnTo>
                  <a:lnTo>
                    <a:pt x="2" y="24"/>
                  </a:lnTo>
                  <a:lnTo>
                    <a:pt x="4" y="37"/>
                  </a:lnTo>
                  <a:lnTo>
                    <a:pt x="2" y="49"/>
                  </a:lnTo>
                  <a:lnTo>
                    <a:pt x="2" y="47"/>
                  </a:lnTo>
                  <a:lnTo>
                    <a:pt x="4" y="51"/>
                  </a:lnTo>
                  <a:lnTo>
                    <a:pt x="4" y="49"/>
                  </a:lnTo>
                  <a:lnTo>
                    <a:pt x="4" y="5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932" name="Freeform 260"/>
            <p:cNvSpPr>
              <a:spLocks/>
            </p:cNvSpPr>
            <p:nvPr/>
          </p:nvSpPr>
          <p:spPr bwMode="auto">
            <a:xfrm>
              <a:off x="4240" y="2456"/>
              <a:ext cx="31" cy="8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2" y="8"/>
                </a:cxn>
                <a:cxn ang="0">
                  <a:pos x="25" y="8"/>
                </a:cxn>
                <a:cxn ang="0">
                  <a:pos x="27" y="6"/>
                </a:cxn>
                <a:cxn ang="0">
                  <a:pos x="31" y="4"/>
                </a:cxn>
                <a:cxn ang="0">
                  <a:pos x="29" y="0"/>
                </a:cxn>
                <a:cxn ang="0">
                  <a:pos x="27" y="2"/>
                </a:cxn>
                <a:cxn ang="0">
                  <a:pos x="23" y="2"/>
                </a:cxn>
                <a:cxn ang="0">
                  <a:pos x="21" y="4"/>
                </a:cxn>
                <a:cxn ang="0">
                  <a:pos x="8" y="4"/>
                </a:cxn>
                <a:cxn ang="0">
                  <a:pos x="6" y="2"/>
                </a:cxn>
                <a:cxn ang="0">
                  <a:pos x="2" y="2"/>
                </a:cxn>
                <a:cxn ang="0">
                  <a:pos x="4" y="4"/>
                </a:cxn>
                <a:cxn ang="0">
                  <a:pos x="0" y="6"/>
                </a:cxn>
                <a:cxn ang="0">
                  <a:pos x="0" y="8"/>
                </a:cxn>
                <a:cxn ang="0">
                  <a:pos x="2" y="8"/>
                </a:cxn>
                <a:cxn ang="0">
                  <a:pos x="0" y="6"/>
                </a:cxn>
              </a:cxnLst>
              <a:rect l="0" t="0" r="r" b="b"/>
              <a:pathLst>
                <a:path w="31" h="8">
                  <a:moveTo>
                    <a:pt x="0" y="6"/>
                  </a:moveTo>
                  <a:lnTo>
                    <a:pt x="2" y="8"/>
                  </a:lnTo>
                  <a:lnTo>
                    <a:pt x="25" y="8"/>
                  </a:lnTo>
                  <a:lnTo>
                    <a:pt x="27" y="6"/>
                  </a:lnTo>
                  <a:lnTo>
                    <a:pt x="31" y="4"/>
                  </a:lnTo>
                  <a:lnTo>
                    <a:pt x="29" y="0"/>
                  </a:lnTo>
                  <a:lnTo>
                    <a:pt x="27" y="2"/>
                  </a:lnTo>
                  <a:lnTo>
                    <a:pt x="23" y="2"/>
                  </a:lnTo>
                  <a:lnTo>
                    <a:pt x="21" y="4"/>
                  </a:lnTo>
                  <a:lnTo>
                    <a:pt x="8" y="4"/>
                  </a:lnTo>
                  <a:lnTo>
                    <a:pt x="6" y="2"/>
                  </a:lnTo>
                  <a:lnTo>
                    <a:pt x="2" y="2"/>
                  </a:lnTo>
                  <a:lnTo>
                    <a:pt x="4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8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933" name="Freeform 261"/>
            <p:cNvSpPr>
              <a:spLocks/>
            </p:cNvSpPr>
            <p:nvPr/>
          </p:nvSpPr>
          <p:spPr bwMode="auto">
            <a:xfrm>
              <a:off x="4236" y="2411"/>
              <a:ext cx="8" cy="5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7"/>
                </a:cxn>
                <a:cxn ang="0">
                  <a:pos x="2" y="39"/>
                </a:cxn>
                <a:cxn ang="0">
                  <a:pos x="4" y="51"/>
                </a:cxn>
                <a:cxn ang="0">
                  <a:pos x="8" y="49"/>
                </a:cxn>
                <a:cxn ang="0">
                  <a:pos x="6" y="39"/>
                </a:cxn>
                <a:cxn ang="0">
                  <a:pos x="4" y="27"/>
                </a:cxn>
                <a:cxn ang="0">
                  <a:pos x="4" y="14"/>
                </a:cxn>
                <a:cxn ang="0">
                  <a:pos x="2" y="2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8" h="51">
                  <a:moveTo>
                    <a:pt x="0" y="0"/>
                  </a:moveTo>
                  <a:lnTo>
                    <a:pt x="0" y="27"/>
                  </a:lnTo>
                  <a:lnTo>
                    <a:pt x="2" y="39"/>
                  </a:lnTo>
                  <a:lnTo>
                    <a:pt x="4" y="51"/>
                  </a:lnTo>
                  <a:lnTo>
                    <a:pt x="8" y="49"/>
                  </a:lnTo>
                  <a:lnTo>
                    <a:pt x="6" y="39"/>
                  </a:lnTo>
                  <a:lnTo>
                    <a:pt x="4" y="27"/>
                  </a:lnTo>
                  <a:lnTo>
                    <a:pt x="4" y="14"/>
                  </a:lnTo>
                  <a:lnTo>
                    <a:pt x="2" y="2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934" name="Freeform 262"/>
            <p:cNvSpPr>
              <a:spLocks/>
            </p:cNvSpPr>
            <p:nvPr/>
          </p:nvSpPr>
          <p:spPr bwMode="auto">
            <a:xfrm>
              <a:off x="4236" y="2407"/>
              <a:ext cx="37" cy="8"/>
            </a:xfrm>
            <a:custGeom>
              <a:avLst/>
              <a:gdLst/>
              <a:ahLst/>
              <a:cxnLst>
                <a:cxn ang="0">
                  <a:pos x="37" y="2"/>
                </a:cxn>
                <a:cxn ang="0">
                  <a:pos x="29" y="2"/>
                </a:cxn>
                <a:cxn ang="0">
                  <a:pos x="25" y="0"/>
                </a:cxn>
                <a:cxn ang="0">
                  <a:pos x="12" y="0"/>
                </a:cxn>
                <a:cxn ang="0">
                  <a:pos x="8" y="2"/>
                </a:cxn>
                <a:cxn ang="0">
                  <a:pos x="4" y="2"/>
                </a:cxn>
                <a:cxn ang="0">
                  <a:pos x="0" y="4"/>
                </a:cxn>
                <a:cxn ang="0">
                  <a:pos x="2" y="8"/>
                </a:cxn>
                <a:cxn ang="0">
                  <a:pos x="6" y="6"/>
                </a:cxn>
                <a:cxn ang="0">
                  <a:pos x="8" y="4"/>
                </a:cxn>
                <a:cxn ang="0">
                  <a:pos x="33" y="4"/>
                </a:cxn>
                <a:cxn ang="0">
                  <a:pos x="31" y="2"/>
                </a:cxn>
                <a:cxn ang="0">
                  <a:pos x="37" y="2"/>
                </a:cxn>
                <a:cxn ang="0">
                  <a:pos x="33" y="2"/>
                </a:cxn>
                <a:cxn ang="0">
                  <a:pos x="37" y="2"/>
                </a:cxn>
              </a:cxnLst>
              <a:rect l="0" t="0" r="r" b="b"/>
              <a:pathLst>
                <a:path w="37" h="8">
                  <a:moveTo>
                    <a:pt x="37" y="2"/>
                  </a:moveTo>
                  <a:lnTo>
                    <a:pt x="29" y="2"/>
                  </a:lnTo>
                  <a:lnTo>
                    <a:pt x="25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4" y="2"/>
                  </a:lnTo>
                  <a:lnTo>
                    <a:pt x="0" y="4"/>
                  </a:lnTo>
                  <a:lnTo>
                    <a:pt x="2" y="8"/>
                  </a:lnTo>
                  <a:lnTo>
                    <a:pt x="6" y="6"/>
                  </a:lnTo>
                  <a:lnTo>
                    <a:pt x="8" y="4"/>
                  </a:lnTo>
                  <a:lnTo>
                    <a:pt x="33" y="4"/>
                  </a:lnTo>
                  <a:lnTo>
                    <a:pt x="31" y="2"/>
                  </a:lnTo>
                  <a:lnTo>
                    <a:pt x="37" y="2"/>
                  </a:lnTo>
                  <a:lnTo>
                    <a:pt x="33" y="2"/>
                  </a:lnTo>
                  <a:lnTo>
                    <a:pt x="37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935" name="Freeform 263"/>
            <p:cNvSpPr>
              <a:spLocks/>
            </p:cNvSpPr>
            <p:nvPr/>
          </p:nvSpPr>
          <p:spPr bwMode="auto">
            <a:xfrm>
              <a:off x="4663" y="2409"/>
              <a:ext cx="8" cy="8"/>
            </a:xfrm>
            <a:custGeom>
              <a:avLst/>
              <a:gdLst/>
              <a:ahLst/>
              <a:cxnLst>
                <a:cxn ang="0">
                  <a:pos x="8" y="2"/>
                </a:cxn>
                <a:cxn ang="0">
                  <a:pos x="8" y="8"/>
                </a:cxn>
                <a:cxn ang="0">
                  <a:pos x="2" y="8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8" y="2"/>
                </a:cxn>
              </a:cxnLst>
              <a:rect l="0" t="0" r="r" b="b"/>
              <a:pathLst>
                <a:path w="8" h="8">
                  <a:moveTo>
                    <a:pt x="8" y="2"/>
                  </a:moveTo>
                  <a:lnTo>
                    <a:pt x="8" y="8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936" name="Freeform 264"/>
            <p:cNvSpPr>
              <a:spLocks/>
            </p:cNvSpPr>
            <p:nvPr/>
          </p:nvSpPr>
          <p:spPr bwMode="auto">
            <a:xfrm>
              <a:off x="4669" y="2411"/>
              <a:ext cx="4" cy="8"/>
            </a:xfrm>
            <a:custGeom>
              <a:avLst/>
              <a:gdLst/>
              <a:ahLst/>
              <a:cxnLst>
                <a:cxn ang="0">
                  <a:pos x="2" y="8"/>
                </a:cxn>
                <a:cxn ang="0">
                  <a:pos x="4" y="6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2" y="4"/>
                </a:cxn>
                <a:cxn ang="0">
                  <a:pos x="2" y="8"/>
                </a:cxn>
                <a:cxn ang="0">
                  <a:pos x="4" y="8"/>
                </a:cxn>
                <a:cxn ang="0">
                  <a:pos x="4" y="6"/>
                </a:cxn>
                <a:cxn ang="0">
                  <a:pos x="2" y="8"/>
                </a:cxn>
              </a:cxnLst>
              <a:rect l="0" t="0" r="r" b="b"/>
              <a:pathLst>
                <a:path w="4" h="8">
                  <a:moveTo>
                    <a:pt x="2" y="8"/>
                  </a:moveTo>
                  <a:lnTo>
                    <a:pt x="4" y="6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2" y="4"/>
                  </a:lnTo>
                  <a:lnTo>
                    <a:pt x="2" y="8"/>
                  </a:lnTo>
                  <a:lnTo>
                    <a:pt x="4" y="8"/>
                  </a:lnTo>
                  <a:lnTo>
                    <a:pt x="4" y="6"/>
                  </a:lnTo>
                  <a:lnTo>
                    <a:pt x="2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937" name="Freeform 265"/>
            <p:cNvSpPr>
              <a:spLocks/>
            </p:cNvSpPr>
            <p:nvPr/>
          </p:nvSpPr>
          <p:spPr bwMode="auto">
            <a:xfrm>
              <a:off x="4661" y="2411"/>
              <a:ext cx="10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4"/>
                </a:cxn>
                <a:cxn ang="0">
                  <a:pos x="4" y="6"/>
                </a:cxn>
                <a:cxn ang="0">
                  <a:pos x="8" y="8"/>
                </a:cxn>
                <a:cxn ang="0">
                  <a:pos x="10" y="8"/>
                </a:cxn>
                <a:cxn ang="0">
                  <a:pos x="10" y="4"/>
                </a:cxn>
                <a:cxn ang="0">
                  <a:pos x="6" y="4"/>
                </a:cxn>
                <a:cxn ang="0">
                  <a:pos x="4" y="2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r" b="b"/>
              <a:pathLst>
                <a:path w="10" h="8">
                  <a:moveTo>
                    <a:pt x="0" y="0"/>
                  </a:moveTo>
                  <a:lnTo>
                    <a:pt x="2" y="4"/>
                  </a:lnTo>
                  <a:lnTo>
                    <a:pt x="4" y="6"/>
                  </a:lnTo>
                  <a:lnTo>
                    <a:pt x="8" y="8"/>
                  </a:lnTo>
                  <a:lnTo>
                    <a:pt x="10" y="8"/>
                  </a:lnTo>
                  <a:lnTo>
                    <a:pt x="10" y="4"/>
                  </a:lnTo>
                  <a:lnTo>
                    <a:pt x="6" y="4"/>
                  </a:lnTo>
                  <a:lnTo>
                    <a:pt x="4" y="2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938" name="Freeform 266"/>
            <p:cNvSpPr>
              <a:spLocks/>
            </p:cNvSpPr>
            <p:nvPr/>
          </p:nvSpPr>
          <p:spPr bwMode="auto">
            <a:xfrm>
              <a:off x="4661" y="2407"/>
              <a:ext cx="12" cy="4"/>
            </a:xfrm>
            <a:custGeom>
              <a:avLst/>
              <a:gdLst/>
              <a:ahLst/>
              <a:cxnLst>
                <a:cxn ang="0">
                  <a:pos x="12" y="4"/>
                </a:cxn>
                <a:cxn ang="0">
                  <a:pos x="10" y="0"/>
                </a:cxn>
                <a:cxn ang="0">
                  <a:pos x="2" y="0"/>
                </a:cxn>
                <a:cxn ang="0">
                  <a:pos x="0" y="4"/>
                </a:cxn>
                <a:cxn ang="0">
                  <a:pos x="4" y="4"/>
                </a:cxn>
                <a:cxn ang="0">
                  <a:pos x="4" y="2"/>
                </a:cxn>
                <a:cxn ang="0">
                  <a:pos x="6" y="4"/>
                </a:cxn>
                <a:cxn ang="0">
                  <a:pos x="8" y="4"/>
                </a:cxn>
                <a:cxn ang="0">
                  <a:pos x="12" y="4"/>
                </a:cxn>
              </a:cxnLst>
              <a:rect l="0" t="0" r="r" b="b"/>
              <a:pathLst>
                <a:path w="12" h="4">
                  <a:moveTo>
                    <a:pt x="12" y="4"/>
                  </a:moveTo>
                  <a:lnTo>
                    <a:pt x="10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4" y="4"/>
                  </a:lnTo>
                  <a:lnTo>
                    <a:pt x="4" y="2"/>
                  </a:lnTo>
                  <a:lnTo>
                    <a:pt x="6" y="4"/>
                  </a:lnTo>
                  <a:lnTo>
                    <a:pt x="8" y="4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939" name="Freeform 267"/>
            <p:cNvSpPr>
              <a:spLocks/>
            </p:cNvSpPr>
            <p:nvPr/>
          </p:nvSpPr>
          <p:spPr bwMode="auto">
            <a:xfrm>
              <a:off x="4679" y="2409"/>
              <a:ext cx="6" cy="6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6" y="0"/>
                </a:cxn>
              </a:cxnLst>
              <a:rect l="0" t="0" r="r" b="b"/>
              <a:pathLst>
                <a:path w="6" h="6">
                  <a:moveTo>
                    <a:pt x="6" y="0"/>
                  </a:moveTo>
                  <a:lnTo>
                    <a:pt x="6" y="4"/>
                  </a:lnTo>
                  <a:lnTo>
                    <a:pt x="4" y="4"/>
                  </a:lnTo>
                  <a:lnTo>
                    <a:pt x="4" y="6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940" name="Freeform 268"/>
            <p:cNvSpPr>
              <a:spLocks/>
            </p:cNvSpPr>
            <p:nvPr/>
          </p:nvSpPr>
          <p:spPr bwMode="auto">
            <a:xfrm>
              <a:off x="4681" y="2409"/>
              <a:ext cx="6" cy="8"/>
            </a:xfrm>
            <a:custGeom>
              <a:avLst/>
              <a:gdLst/>
              <a:ahLst/>
              <a:cxnLst>
                <a:cxn ang="0">
                  <a:pos x="2" y="8"/>
                </a:cxn>
                <a:cxn ang="0">
                  <a:pos x="4" y="6"/>
                </a:cxn>
                <a:cxn ang="0">
                  <a:pos x="4" y="4"/>
                </a:cxn>
                <a:cxn ang="0">
                  <a:pos x="6" y="2"/>
                </a:cxn>
                <a:cxn ang="0">
                  <a:pos x="6" y="0"/>
                </a:cxn>
                <a:cxn ang="0">
                  <a:pos x="2" y="2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8"/>
                </a:cxn>
                <a:cxn ang="0">
                  <a:pos x="4" y="6"/>
                </a:cxn>
                <a:cxn ang="0">
                  <a:pos x="2" y="8"/>
                </a:cxn>
              </a:cxnLst>
              <a:rect l="0" t="0" r="r" b="b"/>
              <a:pathLst>
                <a:path w="6" h="8">
                  <a:moveTo>
                    <a:pt x="2" y="8"/>
                  </a:moveTo>
                  <a:lnTo>
                    <a:pt x="4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6" y="0"/>
                  </a:lnTo>
                  <a:lnTo>
                    <a:pt x="2" y="2"/>
                  </a:lnTo>
                  <a:lnTo>
                    <a:pt x="2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8"/>
                  </a:lnTo>
                  <a:lnTo>
                    <a:pt x="4" y="6"/>
                  </a:lnTo>
                  <a:lnTo>
                    <a:pt x="2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941" name="Freeform 269"/>
            <p:cNvSpPr>
              <a:spLocks/>
            </p:cNvSpPr>
            <p:nvPr/>
          </p:nvSpPr>
          <p:spPr bwMode="auto">
            <a:xfrm>
              <a:off x="4677" y="2407"/>
              <a:ext cx="6" cy="1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2" y="8"/>
                </a:cxn>
                <a:cxn ang="0">
                  <a:pos x="6" y="10"/>
                </a:cxn>
                <a:cxn ang="0">
                  <a:pos x="6" y="6"/>
                </a:cxn>
                <a:cxn ang="0">
                  <a:pos x="4" y="4"/>
                </a:cxn>
                <a:cxn ang="0">
                  <a:pos x="4" y="2"/>
                </a:cxn>
                <a:cxn ang="0">
                  <a:pos x="2" y="4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2" y="0"/>
                </a:cxn>
              </a:cxnLst>
              <a:rect l="0" t="0" r="r" b="b"/>
              <a:pathLst>
                <a:path w="6" h="10">
                  <a:moveTo>
                    <a:pt x="2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2" y="8"/>
                  </a:lnTo>
                  <a:lnTo>
                    <a:pt x="6" y="10"/>
                  </a:lnTo>
                  <a:lnTo>
                    <a:pt x="6" y="6"/>
                  </a:lnTo>
                  <a:lnTo>
                    <a:pt x="4" y="4"/>
                  </a:lnTo>
                  <a:lnTo>
                    <a:pt x="4" y="2"/>
                  </a:lnTo>
                  <a:lnTo>
                    <a:pt x="2" y="4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942" name="Freeform 270"/>
            <p:cNvSpPr>
              <a:spLocks/>
            </p:cNvSpPr>
            <p:nvPr/>
          </p:nvSpPr>
          <p:spPr bwMode="auto">
            <a:xfrm>
              <a:off x="4679" y="2407"/>
              <a:ext cx="8" cy="4"/>
            </a:xfrm>
            <a:custGeom>
              <a:avLst/>
              <a:gdLst/>
              <a:ahLst/>
              <a:cxnLst>
                <a:cxn ang="0">
                  <a:pos x="8" y="2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4" y="4"/>
                </a:cxn>
                <a:cxn ang="0">
                  <a:pos x="8" y="2"/>
                </a:cxn>
              </a:cxnLst>
              <a:rect l="0" t="0" r="r" b="b"/>
              <a:pathLst>
                <a:path w="8" h="4">
                  <a:moveTo>
                    <a:pt x="8" y="2"/>
                  </a:moveTo>
                  <a:lnTo>
                    <a:pt x="6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4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943" name="Freeform 271"/>
            <p:cNvSpPr>
              <a:spLocks/>
            </p:cNvSpPr>
            <p:nvPr/>
          </p:nvSpPr>
          <p:spPr bwMode="auto">
            <a:xfrm>
              <a:off x="4646" y="2411"/>
              <a:ext cx="6" cy="8"/>
            </a:xfrm>
            <a:custGeom>
              <a:avLst/>
              <a:gdLst/>
              <a:ahLst/>
              <a:cxnLst>
                <a:cxn ang="0">
                  <a:pos x="6" y="4"/>
                </a:cxn>
                <a:cxn ang="0">
                  <a:pos x="6" y="6"/>
                </a:cxn>
                <a:cxn ang="0">
                  <a:pos x="4" y="8"/>
                </a:cxn>
                <a:cxn ang="0">
                  <a:pos x="2" y="6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6" y="4"/>
                </a:cxn>
              </a:cxnLst>
              <a:rect l="0" t="0" r="r" b="b"/>
              <a:pathLst>
                <a:path w="6" h="8">
                  <a:moveTo>
                    <a:pt x="6" y="4"/>
                  </a:moveTo>
                  <a:lnTo>
                    <a:pt x="6" y="6"/>
                  </a:lnTo>
                  <a:lnTo>
                    <a:pt x="4" y="8"/>
                  </a:lnTo>
                  <a:lnTo>
                    <a:pt x="2" y="6"/>
                  </a:ln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6" y="0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944" name="Freeform 272"/>
            <p:cNvSpPr>
              <a:spLocks/>
            </p:cNvSpPr>
            <p:nvPr/>
          </p:nvSpPr>
          <p:spPr bwMode="auto">
            <a:xfrm>
              <a:off x="4650" y="2415"/>
              <a:ext cx="4" cy="4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4" y="4"/>
                </a:cxn>
                <a:cxn ang="0">
                  <a:pos x="4" y="2"/>
                </a:cxn>
                <a:cxn ang="0">
                  <a:pos x="4" y="4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4"/>
                  </a:lnTo>
                  <a:lnTo>
                    <a:pt x="4" y="2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945" name="Freeform 273"/>
            <p:cNvSpPr>
              <a:spLocks/>
            </p:cNvSpPr>
            <p:nvPr/>
          </p:nvSpPr>
          <p:spPr bwMode="auto">
            <a:xfrm>
              <a:off x="4644" y="2411"/>
              <a:ext cx="10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2" y="4"/>
                </a:cxn>
                <a:cxn ang="0">
                  <a:pos x="4" y="8"/>
                </a:cxn>
                <a:cxn ang="0">
                  <a:pos x="6" y="10"/>
                </a:cxn>
                <a:cxn ang="0">
                  <a:pos x="10" y="8"/>
                </a:cxn>
                <a:cxn ang="0">
                  <a:pos x="8" y="4"/>
                </a:cxn>
                <a:cxn ang="0">
                  <a:pos x="8" y="6"/>
                </a:cxn>
                <a:cxn ang="0">
                  <a:pos x="6" y="4"/>
                </a:cxn>
                <a:cxn ang="0">
                  <a:pos x="6" y="2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10" h="10">
                  <a:moveTo>
                    <a:pt x="0" y="0"/>
                  </a:moveTo>
                  <a:lnTo>
                    <a:pt x="0" y="2"/>
                  </a:lnTo>
                  <a:lnTo>
                    <a:pt x="2" y="4"/>
                  </a:lnTo>
                  <a:lnTo>
                    <a:pt x="4" y="8"/>
                  </a:lnTo>
                  <a:lnTo>
                    <a:pt x="6" y="10"/>
                  </a:lnTo>
                  <a:lnTo>
                    <a:pt x="10" y="8"/>
                  </a:lnTo>
                  <a:lnTo>
                    <a:pt x="8" y="4"/>
                  </a:lnTo>
                  <a:lnTo>
                    <a:pt x="8" y="6"/>
                  </a:lnTo>
                  <a:lnTo>
                    <a:pt x="6" y="4"/>
                  </a:lnTo>
                  <a:lnTo>
                    <a:pt x="6" y="2"/>
                  </a:lnTo>
                  <a:lnTo>
                    <a:pt x="4" y="0"/>
                  </a:lnTo>
                  <a:lnTo>
                    <a:pt x="4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946" name="Freeform 274"/>
            <p:cNvSpPr>
              <a:spLocks/>
            </p:cNvSpPr>
            <p:nvPr/>
          </p:nvSpPr>
          <p:spPr bwMode="auto">
            <a:xfrm>
              <a:off x="4644" y="2409"/>
              <a:ext cx="10" cy="6"/>
            </a:xfrm>
            <a:custGeom>
              <a:avLst/>
              <a:gdLst/>
              <a:ahLst/>
              <a:cxnLst>
                <a:cxn ang="0">
                  <a:pos x="10" y="6"/>
                </a:cxn>
                <a:cxn ang="0">
                  <a:pos x="10" y="2"/>
                </a:cxn>
                <a:cxn ang="0">
                  <a:pos x="8" y="0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4" y="4"/>
                </a:cxn>
                <a:cxn ang="0">
                  <a:pos x="8" y="4"/>
                </a:cxn>
                <a:cxn ang="0">
                  <a:pos x="6" y="6"/>
                </a:cxn>
                <a:cxn ang="0">
                  <a:pos x="8" y="4"/>
                </a:cxn>
                <a:cxn ang="0">
                  <a:pos x="6" y="6"/>
                </a:cxn>
                <a:cxn ang="0">
                  <a:pos x="10" y="6"/>
                </a:cxn>
              </a:cxnLst>
              <a:rect l="0" t="0" r="r" b="b"/>
              <a:pathLst>
                <a:path w="10" h="6">
                  <a:moveTo>
                    <a:pt x="10" y="6"/>
                  </a:moveTo>
                  <a:lnTo>
                    <a:pt x="10" y="2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4" y="4"/>
                  </a:lnTo>
                  <a:lnTo>
                    <a:pt x="8" y="4"/>
                  </a:lnTo>
                  <a:lnTo>
                    <a:pt x="6" y="6"/>
                  </a:lnTo>
                  <a:lnTo>
                    <a:pt x="8" y="4"/>
                  </a:lnTo>
                  <a:lnTo>
                    <a:pt x="6" y="6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947" name="Freeform 275"/>
            <p:cNvSpPr>
              <a:spLocks/>
            </p:cNvSpPr>
            <p:nvPr/>
          </p:nvSpPr>
          <p:spPr bwMode="auto">
            <a:xfrm>
              <a:off x="4242" y="2415"/>
              <a:ext cx="25" cy="39"/>
            </a:xfrm>
            <a:custGeom>
              <a:avLst/>
              <a:gdLst/>
              <a:ahLst/>
              <a:cxnLst>
                <a:cxn ang="0">
                  <a:pos x="25" y="14"/>
                </a:cxn>
                <a:cxn ang="0">
                  <a:pos x="25" y="39"/>
                </a:cxn>
                <a:cxn ang="0">
                  <a:pos x="2" y="39"/>
                </a:cxn>
                <a:cxn ang="0">
                  <a:pos x="4" y="31"/>
                </a:cxn>
                <a:cxn ang="0">
                  <a:pos x="2" y="21"/>
                </a:cxn>
                <a:cxn ang="0">
                  <a:pos x="2" y="10"/>
                </a:cxn>
                <a:cxn ang="0">
                  <a:pos x="0" y="0"/>
                </a:cxn>
                <a:cxn ang="0">
                  <a:pos x="23" y="0"/>
                </a:cxn>
                <a:cxn ang="0">
                  <a:pos x="25" y="14"/>
                </a:cxn>
              </a:cxnLst>
              <a:rect l="0" t="0" r="r" b="b"/>
              <a:pathLst>
                <a:path w="25" h="39">
                  <a:moveTo>
                    <a:pt x="25" y="14"/>
                  </a:moveTo>
                  <a:lnTo>
                    <a:pt x="25" y="39"/>
                  </a:lnTo>
                  <a:lnTo>
                    <a:pt x="2" y="39"/>
                  </a:lnTo>
                  <a:lnTo>
                    <a:pt x="4" y="31"/>
                  </a:lnTo>
                  <a:lnTo>
                    <a:pt x="2" y="21"/>
                  </a:lnTo>
                  <a:lnTo>
                    <a:pt x="2" y="10"/>
                  </a:lnTo>
                  <a:lnTo>
                    <a:pt x="0" y="0"/>
                  </a:lnTo>
                  <a:lnTo>
                    <a:pt x="23" y="0"/>
                  </a:lnTo>
                  <a:lnTo>
                    <a:pt x="25" y="14"/>
                  </a:lnTo>
                  <a:close/>
                </a:path>
              </a:pathLst>
            </a:custGeom>
            <a:solidFill>
              <a:srgbClr val="FFF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948" name="Freeform 276"/>
            <p:cNvSpPr>
              <a:spLocks/>
            </p:cNvSpPr>
            <p:nvPr/>
          </p:nvSpPr>
          <p:spPr bwMode="auto">
            <a:xfrm>
              <a:off x="4265" y="2429"/>
              <a:ext cx="4" cy="29"/>
            </a:xfrm>
            <a:custGeom>
              <a:avLst/>
              <a:gdLst/>
              <a:ahLst/>
              <a:cxnLst>
                <a:cxn ang="0">
                  <a:pos x="2" y="29"/>
                </a:cxn>
                <a:cxn ang="0">
                  <a:pos x="4" y="25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25"/>
                </a:cxn>
                <a:cxn ang="0">
                  <a:pos x="2" y="25"/>
                </a:cxn>
                <a:cxn ang="0">
                  <a:pos x="2" y="29"/>
                </a:cxn>
                <a:cxn ang="0">
                  <a:pos x="4" y="29"/>
                </a:cxn>
                <a:cxn ang="0">
                  <a:pos x="4" y="25"/>
                </a:cxn>
                <a:cxn ang="0">
                  <a:pos x="2" y="29"/>
                </a:cxn>
              </a:cxnLst>
              <a:rect l="0" t="0" r="r" b="b"/>
              <a:pathLst>
                <a:path w="4" h="29">
                  <a:moveTo>
                    <a:pt x="2" y="29"/>
                  </a:moveTo>
                  <a:lnTo>
                    <a:pt x="4" y="25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25"/>
                  </a:lnTo>
                  <a:lnTo>
                    <a:pt x="2" y="25"/>
                  </a:lnTo>
                  <a:lnTo>
                    <a:pt x="2" y="29"/>
                  </a:lnTo>
                  <a:lnTo>
                    <a:pt x="4" y="29"/>
                  </a:lnTo>
                  <a:lnTo>
                    <a:pt x="4" y="25"/>
                  </a:lnTo>
                  <a:lnTo>
                    <a:pt x="2" y="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949" name="Freeform 277"/>
            <p:cNvSpPr>
              <a:spLocks/>
            </p:cNvSpPr>
            <p:nvPr/>
          </p:nvSpPr>
          <p:spPr bwMode="auto">
            <a:xfrm>
              <a:off x="4242" y="2454"/>
              <a:ext cx="25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4"/>
                </a:cxn>
                <a:cxn ang="0">
                  <a:pos x="25" y="4"/>
                </a:cxn>
                <a:cxn ang="0">
                  <a:pos x="25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0" y="0"/>
                </a:cxn>
              </a:cxnLst>
              <a:rect l="0" t="0" r="r" b="b"/>
              <a:pathLst>
                <a:path w="25" h="4">
                  <a:moveTo>
                    <a:pt x="0" y="0"/>
                  </a:moveTo>
                  <a:lnTo>
                    <a:pt x="2" y="4"/>
                  </a:lnTo>
                  <a:lnTo>
                    <a:pt x="25" y="4"/>
                  </a:lnTo>
                  <a:lnTo>
                    <a:pt x="25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950" name="Freeform 278"/>
            <p:cNvSpPr>
              <a:spLocks/>
            </p:cNvSpPr>
            <p:nvPr/>
          </p:nvSpPr>
          <p:spPr bwMode="auto">
            <a:xfrm>
              <a:off x="4240" y="2413"/>
              <a:ext cx="8" cy="41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2" y="12"/>
                </a:cxn>
                <a:cxn ang="0">
                  <a:pos x="2" y="41"/>
                </a:cxn>
                <a:cxn ang="0">
                  <a:pos x="6" y="41"/>
                </a:cxn>
                <a:cxn ang="0">
                  <a:pos x="8" y="33"/>
                </a:cxn>
                <a:cxn ang="0">
                  <a:pos x="6" y="23"/>
                </a:cxn>
                <a:cxn ang="0">
                  <a:pos x="6" y="12"/>
                </a:cxn>
                <a:cxn ang="0">
                  <a:pos x="4" y="2"/>
                </a:cxn>
                <a:cxn ang="0">
                  <a:pos x="2" y="4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0"/>
                </a:cxn>
              </a:cxnLst>
              <a:rect l="0" t="0" r="r" b="b"/>
              <a:pathLst>
                <a:path w="8" h="41">
                  <a:moveTo>
                    <a:pt x="2" y="0"/>
                  </a:moveTo>
                  <a:lnTo>
                    <a:pt x="0" y="2"/>
                  </a:lnTo>
                  <a:lnTo>
                    <a:pt x="2" y="12"/>
                  </a:lnTo>
                  <a:lnTo>
                    <a:pt x="2" y="41"/>
                  </a:lnTo>
                  <a:lnTo>
                    <a:pt x="6" y="41"/>
                  </a:lnTo>
                  <a:lnTo>
                    <a:pt x="8" y="33"/>
                  </a:lnTo>
                  <a:lnTo>
                    <a:pt x="6" y="23"/>
                  </a:lnTo>
                  <a:lnTo>
                    <a:pt x="6" y="12"/>
                  </a:lnTo>
                  <a:lnTo>
                    <a:pt x="4" y="2"/>
                  </a:lnTo>
                  <a:lnTo>
                    <a:pt x="2" y="4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951" name="Freeform 279"/>
            <p:cNvSpPr>
              <a:spLocks/>
            </p:cNvSpPr>
            <p:nvPr/>
          </p:nvSpPr>
          <p:spPr bwMode="auto">
            <a:xfrm>
              <a:off x="4242" y="2413"/>
              <a:ext cx="25" cy="4"/>
            </a:xfrm>
            <a:custGeom>
              <a:avLst/>
              <a:gdLst/>
              <a:ahLst/>
              <a:cxnLst>
                <a:cxn ang="0">
                  <a:pos x="25" y="2"/>
                </a:cxn>
                <a:cxn ang="0">
                  <a:pos x="23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23" y="4"/>
                </a:cxn>
                <a:cxn ang="0">
                  <a:pos x="21" y="2"/>
                </a:cxn>
                <a:cxn ang="0">
                  <a:pos x="25" y="2"/>
                </a:cxn>
                <a:cxn ang="0">
                  <a:pos x="25" y="0"/>
                </a:cxn>
                <a:cxn ang="0">
                  <a:pos x="23" y="0"/>
                </a:cxn>
                <a:cxn ang="0">
                  <a:pos x="25" y="2"/>
                </a:cxn>
              </a:cxnLst>
              <a:rect l="0" t="0" r="r" b="b"/>
              <a:pathLst>
                <a:path w="25" h="4">
                  <a:moveTo>
                    <a:pt x="25" y="2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23" y="4"/>
                  </a:lnTo>
                  <a:lnTo>
                    <a:pt x="21" y="2"/>
                  </a:lnTo>
                  <a:lnTo>
                    <a:pt x="25" y="2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5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952" name="Freeform 280"/>
            <p:cNvSpPr>
              <a:spLocks/>
            </p:cNvSpPr>
            <p:nvPr/>
          </p:nvSpPr>
          <p:spPr bwMode="auto">
            <a:xfrm>
              <a:off x="4263" y="2415"/>
              <a:ext cx="6" cy="14"/>
            </a:xfrm>
            <a:custGeom>
              <a:avLst/>
              <a:gdLst/>
              <a:ahLst/>
              <a:cxnLst>
                <a:cxn ang="0">
                  <a:pos x="6" y="14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2" y="14"/>
                </a:cxn>
                <a:cxn ang="0">
                  <a:pos x="6" y="14"/>
                </a:cxn>
              </a:cxnLst>
              <a:rect l="0" t="0" r="r" b="b"/>
              <a:pathLst>
                <a:path w="6" h="14">
                  <a:moveTo>
                    <a:pt x="6" y="1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14"/>
                  </a:lnTo>
                  <a:lnTo>
                    <a:pt x="6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953" name="Freeform 281"/>
            <p:cNvSpPr>
              <a:spLocks/>
            </p:cNvSpPr>
            <p:nvPr/>
          </p:nvSpPr>
          <p:spPr bwMode="auto">
            <a:xfrm>
              <a:off x="4571" y="2415"/>
              <a:ext cx="6" cy="10"/>
            </a:xfrm>
            <a:custGeom>
              <a:avLst/>
              <a:gdLst/>
              <a:ahLst/>
              <a:cxnLst>
                <a:cxn ang="0">
                  <a:pos x="6" y="8"/>
                </a:cxn>
                <a:cxn ang="0">
                  <a:pos x="4" y="10"/>
                </a:cxn>
                <a:cxn ang="0">
                  <a:pos x="2" y="10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6" y="4"/>
                </a:cxn>
                <a:cxn ang="0">
                  <a:pos x="6" y="8"/>
                </a:cxn>
              </a:cxnLst>
              <a:rect l="0" t="0" r="r" b="b"/>
              <a:pathLst>
                <a:path w="6" h="10">
                  <a:moveTo>
                    <a:pt x="6" y="8"/>
                  </a:moveTo>
                  <a:lnTo>
                    <a:pt x="4" y="10"/>
                  </a:lnTo>
                  <a:lnTo>
                    <a:pt x="2" y="10"/>
                  </a:lnTo>
                  <a:lnTo>
                    <a:pt x="0" y="6"/>
                  </a:lnTo>
                  <a:lnTo>
                    <a:pt x="0" y="2"/>
                  </a:lnTo>
                  <a:lnTo>
                    <a:pt x="2" y="0"/>
                  </a:lnTo>
                  <a:lnTo>
                    <a:pt x="6" y="4"/>
                  </a:lnTo>
                  <a:lnTo>
                    <a:pt x="6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954" name="Freeform 282"/>
            <p:cNvSpPr>
              <a:spLocks/>
            </p:cNvSpPr>
            <p:nvPr/>
          </p:nvSpPr>
          <p:spPr bwMode="auto">
            <a:xfrm>
              <a:off x="4573" y="2421"/>
              <a:ext cx="6" cy="6"/>
            </a:xfrm>
            <a:custGeom>
              <a:avLst/>
              <a:gdLst/>
              <a:ahLst/>
              <a:cxnLst>
                <a:cxn ang="0">
                  <a:pos x="2" y="6"/>
                </a:cxn>
                <a:cxn ang="0">
                  <a:pos x="4" y="6"/>
                </a:cxn>
                <a:cxn ang="0">
                  <a:pos x="6" y="4"/>
                </a:cxn>
                <a:cxn ang="0">
                  <a:pos x="2" y="0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6"/>
                </a:cxn>
                <a:cxn ang="0">
                  <a:pos x="4" y="6"/>
                </a:cxn>
                <a:cxn ang="0">
                  <a:pos x="2" y="6"/>
                </a:cxn>
              </a:cxnLst>
              <a:rect l="0" t="0" r="r" b="b"/>
              <a:pathLst>
                <a:path w="6" h="6">
                  <a:moveTo>
                    <a:pt x="2" y="6"/>
                  </a:moveTo>
                  <a:lnTo>
                    <a:pt x="4" y="6"/>
                  </a:lnTo>
                  <a:lnTo>
                    <a:pt x="6" y="4"/>
                  </a:lnTo>
                  <a:lnTo>
                    <a:pt x="2" y="0"/>
                  </a:lnTo>
                  <a:lnTo>
                    <a:pt x="0" y="4"/>
                  </a:lnTo>
                  <a:lnTo>
                    <a:pt x="2" y="2"/>
                  </a:lnTo>
                  <a:lnTo>
                    <a:pt x="2" y="6"/>
                  </a:lnTo>
                  <a:lnTo>
                    <a:pt x="4" y="6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955" name="Freeform 283"/>
            <p:cNvSpPr>
              <a:spLocks/>
            </p:cNvSpPr>
            <p:nvPr/>
          </p:nvSpPr>
          <p:spPr bwMode="auto">
            <a:xfrm>
              <a:off x="4569" y="2415"/>
              <a:ext cx="6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2" y="10"/>
                </a:cxn>
                <a:cxn ang="0">
                  <a:pos x="6" y="12"/>
                </a:cxn>
                <a:cxn ang="0">
                  <a:pos x="6" y="8"/>
                </a:cxn>
                <a:cxn ang="0">
                  <a:pos x="4" y="8"/>
                </a:cxn>
                <a:cxn ang="0">
                  <a:pos x="4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6" h="12">
                  <a:moveTo>
                    <a:pt x="0" y="0"/>
                  </a:moveTo>
                  <a:lnTo>
                    <a:pt x="0" y="8"/>
                  </a:lnTo>
                  <a:lnTo>
                    <a:pt x="2" y="10"/>
                  </a:lnTo>
                  <a:lnTo>
                    <a:pt x="6" y="12"/>
                  </a:lnTo>
                  <a:lnTo>
                    <a:pt x="6" y="8"/>
                  </a:lnTo>
                  <a:lnTo>
                    <a:pt x="4" y="8"/>
                  </a:lnTo>
                  <a:lnTo>
                    <a:pt x="4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956" name="Freeform 284"/>
            <p:cNvSpPr>
              <a:spLocks/>
            </p:cNvSpPr>
            <p:nvPr/>
          </p:nvSpPr>
          <p:spPr bwMode="auto">
            <a:xfrm>
              <a:off x="4569" y="2413"/>
              <a:ext cx="10" cy="12"/>
            </a:xfrm>
            <a:custGeom>
              <a:avLst/>
              <a:gdLst/>
              <a:ahLst/>
              <a:cxnLst>
                <a:cxn ang="0">
                  <a:pos x="10" y="12"/>
                </a:cxn>
                <a:cxn ang="0">
                  <a:pos x="10" y="6"/>
                </a:cxn>
                <a:cxn ang="0">
                  <a:pos x="8" y="2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4" y="4"/>
                </a:cxn>
                <a:cxn ang="0">
                  <a:pos x="6" y="4"/>
                </a:cxn>
                <a:cxn ang="0">
                  <a:pos x="6" y="10"/>
                </a:cxn>
                <a:cxn ang="0">
                  <a:pos x="6" y="8"/>
                </a:cxn>
                <a:cxn ang="0">
                  <a:pos x="10" y="12"/>
                </a:cxn>
                <a:cxn ang="0">
                  <a:pos x="10" y="10"/>
                </a:cxn>
                <a:cxn ang="0">
                  <a:pos x="10" y="12"/>
                </a:cxn>
              </a:cxnLst>
              <a:rect l="0" t="0" r="r" b="b"/>
              <a:pathLst>
                <a:path w="10" h="12">
                  <a:moveTo>
                    <a:pt x="10" y="12"/>
                  </a:moveTo>
                  <a:lnTo>
                    <a:pt x="10" y="6"/>
                  </a:lnTo>
                  <a:lnTo>
                    <a:pt x="8" y="2"/>
                  </a:lnTo>
                  <a:lnTo>
                    <a:pt x="4" y="0"/>
                  </a:lnTo>
                  <a:lnTo>
                    <a:pt x="0" y="2"/>
                  </a:lnTo>
                  <a:lnTo>
                    <a:pt x="4" y="4"/>
                  </a:lnTo>
                  <a:lnTo>
                    <a:pt x="6" y="4"/>
                  </a:lnTo>
                  <a:lnTo>
                    <a:pt x="6" y="10"/>
                  </a:lnTo>
                  <a:lnTo>
                    <a:pt x="6" y="8"/>
                  </a:lnTo>
                  <a:lnTo>
                    <a:pt x="10" y="12"/>
                  </a:lnTo>
                  <a:lnTo>
                    <a:pt x="10" y="10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957" name="Freeform 285"/>
            <p:cNvSpPr>
              <a:spLocks/>
            </p:cNvSpPr>
            <p:nvPr/>
          </p:nvSpPr>
          <p:spPr bwMode="auto">
            <a:xfrm>
              <a:off x="4589" y="2415"/>
              <a:ext cx="6" cy="8"/>
            </a:xfrm>
            <a:custGeom>
              <a:avLst/>
              <a:gdLst/>
              <a:ahLst/>
              <a:cxnLst>
                <a:cxn ang="0">
                  <a:pos x="6" y="8"/>
                </a:cxn>
                <a:cxn ang="0">
                  <a:pos x="2" y="8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6" y="2"/>
                </a:cxn>
                <a:cxn ang="0">
                  <a:pos x="6" y="8"/>
                </a:cxn>
              </a:cxnLst>
              <a:rect l="0" t="0" r="r" b="b"/>
              <a:pathLst>
                <a:path w="6" h="8">
                  <a:moveTo>
                    <a:pt x="6" y="8"/>
                  </a:moveTo>
                  <a:lnTo>
                    <a:pt x="2" y="8"/>
                  </a:lnTo>
                  <a:lnTo>
                    <a:pt x="0" y="6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2"/>
                  </a:lnTo>
                  <a:lnTo>
                    <a:pt x="6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958" name="Freeform 286"/>
            <p:cNvSpPr>
              <a:spLocks/>
            </p:cNvSpPr>
            <p:nvPr/>
          </p:nvSpPr>
          <p:spPr bwMode="auto">
            <a:xfrm>
              <a:off x="4591" y="2421"/>
              <a:ext cx="4" cy="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4" y="4"/>
                </a:cxn>
                <a:cxn ang="0">
                  <a:pos x="4" y="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0" y="4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4" y="4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959" name="Freeform 287"/>
            <p:cNvSpPr>
              <a:spLocks/>
            </p:cNvSpPr>
            <p:nvPr/>
          </p:nvSpPr>
          <p:spPr bwMode="auto">
            <a:xfrm>
              <a:off x="4587" y="2413"/>
              <a:ext cx="6" cy="12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2" y="0"/>
                </a:cxn>
                <a:cxn ang="0">
                  <a:pos x="0" y="4"/>
                </a:cxn>
                <a:cxn ang="0">
                  <a:pos x="0" y="10"/>
                </a:cxn>
                <a:cxn ang="0">
                  <a:pos x="4" y="12"/>
                </a:cxn>
                <a:cxn ang="0">
                  <a:pos x="6" y="8"/>
                </a:cxn>
                <a:cxn ang="0">
                  <a:pos x="4" y="8"/>
                </a:cxn>
                <a:cxn ang="0">
                  <a:pos x="4" y="2"/>
                </a:cxn>
                <a:cxn ang="0">
                  <a:pos x="4" y="4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4" y="0"/>
                </a:cxn>
              </a:cxnLst>
              <a:rect l="0" t="0" r="r" b="b"/>
              <a:pathLst>
                <a:path w="6" h="12">
                  <a:moveTo>
                    <a:pt x="4" y="0"/>
                  </a:moveTo>
                  <a:lnTo>
                    <a:pt x="2" y="0"/>
                  </a:lnTo>
                  <a:lnTo>
                    <a:pt x="0" y="4"/>
                  </a:lnTo>
                  <a:lnTo>
                    <a:pt x="0" y="10"/>
                  </a:lnTo>
                  <a:lnTo>
                    <a:pt x="4" y="12"/>
                  </a:lnTo>
                  <a:lnTo>
                    <a:pt x="6" y="8"/>
                  </a:lnTo>
                  <a:lnTo>
                    <a:pt x="4" y="8"/>
                  </a:lnTo>
                  <a:lnTo>
                    <a:pt x="4" y="2"/>
                  </a:lnTo>
                  <a:lnTo>
                    <a:pt x="4" y="4"/>
                  </a:lnTo>
                  <a:lnTo>
                    <a:pt x="4" y="0"/>
                  </a:lnTo>
                  <a:lnTo>
                    <a:pt x="2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960" name="Freeform 288"/>
            <p:cNvSpPr>
              <a:spLocks/>
            </p:cNvSpPr>
            <p:nvPr/>
          </p:nvSpPr>
          <p:spPr bwMode="auto">
            <a:xfrm>
              <a:off x="4591" y="2413"/>
              <a:ext cx="6" cy="10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6" y="6"/>
                </a:cxn>
                <a:cxn ang="0">
                  <a:pos x="6" y="4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8"/>
                </a:cxn>
                <a:cxn ang="0">
                  <a:pos x="4" y="10"/>
                </a:cxn>
              </a:cxnLst>
              <a:rect l="0" t="0" r="r" b="b"/>
              <a:pathLst>
                <a:path w="6" h="10">
                  <a:moveTo>
                    <a:pt x="4" y="10"/>
                  </a:moveTo>
                  <a:lnTo>
                    <a:pt x="6" y="6"/>
                  </a:lnTo>
                  <a:lnTo>
                    <a:pt x="6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8"/>
                  </a:lnTo>
                  <a:lnTo>
                    <a:pt x="4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961" name="Freeform 289"/>
            <p:cNvSpPr>
              <a:spLocks/>
            </p:cNvSpPr>
            <p:nvPr/>
          </p:nvSpPr>
          <p:spPr bwMode="auto">
            <a:xfrm>
              <a:off x="4548" y="2417"/>
              <a:ext cx="6" cy="10"/>
            </a:xfrm>
            <a:custGeom>
              <a:avLst/>
              <a:gdLst/>
              <a:ahLst/>
              <a:cxnLst>
                <a:cxn ang="0">
                  <a:pos x="6" y="2"/>
                </a:cxn>
                <a:cxn ang="0">
                  <a:pos x="6" y="10"/>
                </a:cxn>
                <a:cxn ang="0">
                  <a:pos x="2" y="6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6" y="0"/>
                </a:cxn>
                <a:cxn ang="0">
                  <a:pos x="6" y="2"/>
                </a:cxn>
              </a:cxnLst>
              <a:rect l="0" t="0" r="r" b="b"/>
              <a:pathLst>
                <a:path w="6" h="10">
                  <a:moveTo>
                    <a:pt x="6" y="2"/>
                  </a:moveTo>
                  <a:lnTo>
                    <a:pt x="6" y="10"/>
                  </a:lnTo>
                  <a:lnTo>
                    <a:pt x="2" y="6"/>
                  </a:lnTo>
                  <a:lnTo>
                    <a:pt x="2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962" name="Freeform 290"/>
            <p:cNvSpPr>
              <a:spLocks/>
            </p:cNvSpPr>
            <p:nvPr/>
          </p:nvSpPr>
          <p:spPr bwMode="auto">
            <a:xfrm>
              <a:off x="4552" y="2419"/>
              <a:ext cx="7" cy="10"/>
            </a:xfrm>
            <a:custGeom>
              <a:avLst/>
              <a:gdLst/>
              <a:ahLst/>
              <a:cxnLst>
                <a:cxn ang="0">
                  <a:pos x="2" y="10"/>
                </a:cxn>
                <a:cxn ang="0">
                  <a:pos x="7" y="6"/>
                </a:cxn>
                <a:cxn ang="0">
                  <a:pos x="7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2" y="6"/>
                </a:cxn>
                <a:cxn ang="0">
                  <a:pos x="2" y="10"/>
                </a:cxn>
                <a:cxn ang="0">
                  <a:pos x="4" y="8"/>
                </a:cxn>
                <a:cxn ang="0">
                  <a:pos x="2" y="10"/>
                </a:cxn>
              </a:cxnLst>
              <a:rect l="0" t="0" r="r" b="b"/>
              <a:pathLst>
                <a:path w="7" h="10">
                  <a:moveTo>
                    <a:pt x="2" y="10"/>
                  </a:moveTo>
                  <a:lnTo>
                    <a:pt x="7" y="6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10"/>
                  </a:lnTo>
                  <a:lnTo>
                    <a:pt x="4" y="8"/>
                  </a:lnTo>
                  <a:lnTo>
                    <a:pt x="2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963" name="Freeform 291"/>
            <p:cNvSpPr>
              <a:spLocks/>
            </p:cNvSpPr>
            <p:nvPr/>
          </p:nvSpPr>
          <p:spPr bwMode="auto">
            <a:xfrm>
              <a:off x="4546" y="2417"/>
              <a:ext cx="8" cy="1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8"/>
                </a:cxn>
                <a:cxn ang="0">
                  <a:pos x="4" y="10"/>
                </a:cxn>
                <a:cxn ang="0">
                  <a:pos x="8" y="12"/>
                </a:cxn>
                <a:cxn ang="0">
                  <a:pos x="8" y="8"/>
                </a:cxn>
                <a:cxn ang="0">
                  <a:pos x="6" y="6"/>
                </a:cxn>
                <a:cxn ang="0">
                  <a:pos x="6" y="4"/>
                </a:cxn>
                <a:cxn ang="0">
                  <a:pos x="4" y="0"/>
                </a:cxn>
                <a:cxn ang="0">
                  <a:pos x="4" y="4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2" y="4"/>
                </a:cxn>
                <a:cxn ang="0">
                  <a:pos x="2" y="0"/>
                </a:cxn>
              </a:cxnLst>
              <a:rect l="0" t="0" r="r" b="b"/>
              <a:pathLst>
                <a:path w="8" h="12">
                  <a:moveTo>
                    <a:pt x="2" y="0"/>
                  </a:moveTo>
                  <a:lnTo>
                    <a:pt x="2" y="8"/>
                  </a:lnTo>
                  <a:lnTo>
                    <a:pt x="4" y="10"/>
                  </a:lnTo>
                  <a:lnTo>
                    <a:pt x="8" y="12"/>
                  </a:lnTo>
                  <a:lnTo>
                    <a:pt x="8" y="8"/>
                  </a:lnTo>
                  <a:lnTo>
                    <a:pt x="6" y="6"/>
                  </a:lnTo>
                  <a:lnTo>
                    <a:pt x="6" y="4"/>
                  </a:lnTo>
                  <a:lnTo>
                    <a:pt x="4" y="0"/>
                  </a:lnTo>
                  <a:lnTo>
                    <a:pt x="4" y="4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964" name="Freeform 292"/>
            <p:cNvSpPr>
              <a:spLocks/>
            </p:cNvSpPr>
            <p:nvPr/>
          </p:nvSpPr>
          <p:spPr bwMode="auto">
            <a:xfrm>
              <a:off x="4548" y="2415"/>
              <a:ext cx="11" cy="6"/>
            </a:xfrm>
            <a:custGeom>
              <a:avLst/>
              <a:gdLst/>
              <a:ahLst/>
              <a:cxnLst>
                <a:cxn ang="0">
                  <a:pos x="11" y="4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2" y="6"/>
                </a:cxn>
                <a:cxn ang="0">
                  <a:pos x="4" y="4"/>
                </a:cxn>
                <a:cxn ang="0">
                  <a:pos x="11" y="4"/>
                </a:cxn>
              </a:cxnLst>
              <a:rect l="0" t="0" r="r" b="b"/>
              <a:pathLst>
                <a:path w="11" h="6">
                  <a:moveTo>
                    <a:pt x="11" y="4"/>
                  </a:move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2" y="6"/>
                  </a:lnTo>
                  <a:lnTo>
                    <a:pt x="4" y="4"/>
                  </a:lnTo>
                  <a:lnTo>
                    <a:pt x="11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965" name="Freeform 293"/>
            <p:cNvSpPr>
              <a:spLocks/>
            </p:cNvSpPr>
            <p:nvPr/>
          </p:nvSpPr>
          <p:spPr bwMode="auto">
            <a:xfrm>
              <a:off x="4532" y="2419"/>
              <a:ext cx="8" cy="10"/>
            </a:xfrm>
            <a:custGeom>
              <a:avLst/>
              <a:gdLst/>
              <a:ahLst/>
              <a:cxnLst>
                <a:cxn ang="0">
                  <a:pos x="8" y="2"/>
                </a:cxn>
                <a:cxn ang="0">
                  <a:pos x="8" y="8"/>
                </a:cxn>
                <a:cxn ang="0">
                  <a:pos x="6" y="10"/>
                </a:cxn>
                <a:cxn ang="0">
                  <a:pos x="4" y="10"/>
                </a:cxn>
                <a:cxn ang="0">
                  <a:pos x="2" y="8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8" y="2"/>
                </a:cxn>
              </a:cxnLst>
              <a:rect l="0" t="0" r="r" b="b"/>
              <a:pathLst>
                <a:path w="8" h="10">
                  <a:moveTo>
                    <a:pt x="8" y="2"/>
                  </a:moveTo>
                  <a:lnTo>
                    <a:pt x="8" y="8"/>
                  </a:lnTo>
                  <a:lnTo>
                    <a:pt x="6" y="10"/>
                  </a:lnTo>
                  <a:lnTo>
                    <a:pt x="4" y="10"/>
                  </a:lnTo>
                  <a:lnTo>
                    <a:pt x="2" y="8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6" y="0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966" name="Freeform 294"/>
            <p:cNvSpPr>
              <a:spLocks/>
            </p:cNvSpPr>
            <p:nvPr/>
          </p:nvSpPr>
          <p:spPr bwMode="auto">
            <a:xfrm>
              <a:off x="4538" y="2421"/>
              <a:ext cx="6" cy="8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2" y="4"/>
                </a:cxn>
                <a:cxn ang="0">
                  <a:pos x="4" y="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2" y="8"/>
                </a:cxn>
                <a:cxn ang="0">
                  <a:pos x="2" y="4"/>
                </a:cxn>
                <a:cxn ang="0">
                  <a:pos x="4" y="6"/>
                </a:cxn>
                <a:cxn ang="0">
                  <a:pos x="6" y="4"/>
                </a:cxn>
                <a:cxn ang="0">
                  <a:pos x="2" y="4"/>
                </a:cxn>
                <a:cxn ang="0">
                  <a:pos x="4" y="6"/>
                </a:cxn>
              </a:cxnLst>
              <a:rect l="0" t="0" r="r" b="b"/>
              <a:pathLst>
                <a:path w="6" h="8">
                  <a:moveTo>
                    <a:pt x="4" y="6"/>
                  </a:moveTo>
                  <a:lnTo>
                    <a:pt x="2" y="4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2" y="8"/>
                  </a:lnTo>
                  <a:lnTo>
                    <a:pt x="2" y="4"/>
                  </a:lnTo>
                  <a:lnTo>
                    <a:pt x="4" y="6"/>
                  </a:lnTo>
                  <a:lnTo>
                    <a:pt x="6" y="4"/>
                  </a:lnTo>
                  <a:lnTo>
                    <a:pt x="2" y="4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967" name="Freeform 295"/>
            <p:cNvSpPr>
              <a:spLocks/>
            </p:cNvSpPr>
            <p:nvPr/>
          </p:nvSpPr>
          <p:spPr bwMode="auto">
            <a:xfrm>
              <a:off x="4534" y="2425"/>
              <a:ext cx="8" cy="6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4"/>
                </a:cxn>
                <a:cxn ang="0">
                  <a:pos x="8" y="2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0" y="4"/>
                </a:cxn>
              </a:cxnLst>
              <a:rect l="0" t="0" r="r" b="b"/>
              <a:pathLst>
                <a:path w="8" h="6">
                  <a:moveTo>
                    <a:pt x="0" y="4"/>
                  </a:moveTo>
                  <a:lnTo>
                    <a:pt x="0" y="6"/>
                  </a:lnTo>
                  <a:lnTo>
                    <a:pt x="6" y="6"/>
                  </a:lnTo>
                  <a:lnTo>
                    <a:pt x="6" y="4"/>
                  </a:lnTo>
                  <a:lnTo>
                    <a:pt x="8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968" name="Freeform 296"/>
            <p:cNvSpPr>
              <a:spLocks/>
            </p:cNvSpPr>
            <p:nvPr/>
          </p:nvSpPr>
          <p:spPr bwMode="auto">
            <a:xfrm>
              <a:off x="4530" y="2417"/>
              <a:ext cx="8" cy="12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4"/>
                </a:cxn>
                <a:cxn ang="0">
                  <a:pos x="0" y="8"/>
                </a:cxn>
                <a:cxn ang="0">
                  <a:pos x="4" y="12"/>
                </a:cxn>
                <a:cxn ang="0">
                  <a:pos x="8" y="10"/>
                </a:cxn>
                <a:cxn ang="0">
                  <a:pos x="4" y="6"/>
                </a:cxn>
                <a:cxn ang="0">
                  <a:pos x="4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4" y="0"/>
                </a:cxn>
              </a:cxnLst>
              <a:rect l="0" t="0" r="r" b="b"/>
              <a:pathLst>
                <a:path w="8" h="12">
                  <a:moveTo>
                    <a:pt x="4" y="0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4" y="12"/>
                  </a:lnTo>
                  <a:lnTo>
                    <a:pt x="8" y="10"/>
                  </a:lnTo>
                  <a:lnTo>
                    <a:pt x="4" y="6"/>
                  </a:lnTo>
                  <a:lnTo>
                    <a:pt x="4" y="4"/>
                  </a:lnTo>
                  <a:lnTo>
                    <a:pt x="6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2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969" name="Freeform 297"/>
            <p:cNvSpPr>
              <a:spLocks/>
            </p:cNvSpPr>
            <p:nvPr/>
          </p:nvSpPr>
          <p:spPr bwMode="auto">
            <a:xfrm>
              <a:off x="4534" y="2417"/>
              <a:ext cx="6" cy="6"/>
            </a:xfrm>
            <a:custGeom>
              <a:avLst/>
              <a:gdLst/>
              <a:ahLst/>
              <a:cxnLst>
                <a:cxn ang="0">
                  <a:pos x="6" y="4"/>
                </a:cxn>
                <a:cxn ang="0">
                  <a:pos x="6" y="2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4" y="6"/>
                </a:cxn>
                <a:cxn ang="0">
                  <a:pos x="4" y="4"/>
                </a:cxn>
                <a:cxn ang="0">
                  <a:pos x="6" y="4"/>
                </a:cxn>
                <a:cxn ang="0">
                  <a:pos x="6" y="2"/>
                </a:cxn>
                <a:cxn ang="0">
                  <a:pos x="6" y="4"/>
                </a:cxn>
              </a:cxnLst>
              <a:rect l="0" t="0" r="r" b="b"/>
              <a:pathLst>
                <a:path w="6" h="6">
                  <a:moveTo>
                    <a:pt x="6" y="4"/>
                  </a:moveTo>
                  <a:lnTo>
                    <a:pt x="6" y="2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2" y="4"/>
                  </a:lnTo>
                  <a:lnTo>
                    <a:pt x="4" y="6"/>
                  </a:lnTo>
                  <a:lnTo>
                    <a:pt x="4" y="4"/>
                  </a:lnTo>
                  <a:lnTo>
                    <a:pt x="6" y="4"/>
                  </a:lnTo>
                  <a:lnTo>
                    <a:pt x="6" y="2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970" name="Freeform 298"/>
            <p:cNvSpPr>
              <a:spLocks/>
            </p:cNvSpPr>
            <p:nvPr/>
          </p:nvSpPr>
          <p:spPr bwMode="auto">
            <a:xfrm>
              <a:off x="4518" y="2419"/>
              <a:ext cx="6" cy="12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6" y="10"/>
                </a:cxn>
                <a:cxn ang="0">
                  <a:pos x="4" y="10"/>
                </a:cxn>
                <a:cxn ang="0">
                  <a:pos x="2" y="12"/>
                </a:cxn>
                <a:cxn ang="0">
                  <a:pos x="2" y="10"/>
                </a:cxn>
                <a:cxn ang="0">
                  <a:pos x="0" y="8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6" y="2"/>
                </a:cxn>
                <a:cxn ang="0">
                  <a:pos x="6" y="6"/>
                </a:cxn>
              </a:cxnLst>
              <a:rect l="0" t="0" r="r" b="b"/>
              <a:pathLst>
                <a:path w="6" h="12">
                  <a:moveTo>
                    <a:pt x="6" y="6"/>
                  </a:moveTo>
                  <a:lnTo>
                    <a:pt x="6" y="10"/>
                  </a:lnTo>
                  <a:lnTo>
                    <a:pt x="4" y="10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0" y="8"/>
                  </a:lnTo>
                  <a:lnTo>
                    <a:pt x="0" y="2"/>
                  </a:lnTo>
                  <a:lnTo>
                    <a:pt x="2" y="2"/>
                  </a:lnTo>
                  <a:lnTo>
                    <a:pt x="4" y="0"/>
                  </a:lnTo>
                  <a:lnTo>
                    <a:pt x="6" y="2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971" name="Freeform 299"/>
            <p:cNvSpPr>
              <a:spLocks/>
            </p:cNvSpPr>
            <p:nvPr/>
          </p:nvSpPr>
          <p:spPr bwMode="auto">
            <a:xfrm>
              <a:off x="4520" y="2425"/>
              <a:ext cx="6" cy="6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4" y="4"/>
                </a:cxn>
                <a:cxn ang="0">
                  <a:pos x="6" y="2"/>
                </a:cxn>
                <a:cxn ang="0">
                  <a:pos x="6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6"/>
                </a:cxn>
              </a:cxnLst>
              <a:rect l="0" t="0" r="r" b="b"/>
              <a:pathLst>
                <a:path w="6" h="6">
                  <a:moveTo>
                    <a:pt x="4" y="6"/>
                  </a:moveTo>
                  <a:lnTo>
                    <a:pt x="4" y="4"/>
                  </a:lnTo>
                  <a:lnTo>
                    <a:pt x="6" y="2"/>
                  </a:lnTo>
                  <a:lnTo>
                    <a:pt x="6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972" name="Freeform 300"/>
            <p:cNvSpPr>
              <a:spLocks/>
            </p:cNvSpPr>
            <p:nvPr/>
          </p:nvSpPr>
          <p:spPr bwMode="auto">
            <a:xfrm>
              <a:off x="4516" y="2425"/>
              <a:ext cx="8" cy="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4"/>
                </a:cxn>
                <a:cxn ang="0">
                  <a:pos x="2" y="6"/>
                </a:cxn>
                <a:cxn ang="0">
                  <a:pos x="8" y="6"/>
                </a:cxn>
                <a:cxn ang="0">
                  <a:pos x="6" y="2"/>
                </a:cxn>
                <a:cxn ang="0">
                  <a:pos x="4" y="4"/>
                </a:cxn>
                <a:cxn ang="0">
                  <a:pos x="4" y="0"/>
                </a:cxn>
                <a:cxn ang="0">
                  <a:pos x="0" y="2"/>
                </a:cxn>
              </a:cxnLst>
              <a:rect l="0" t="0" r="r" b="b"/>
              <a:pathLst>
                <a:path w="8" h="6">
                  <a:moveTo>
                    <a:pt x="0" y="2"/>
                  </a:moveTo>
                  <a:lnTo>
                    <a:pt x="0" y="4"/>
                  </a:lnTo>
                  <a:lnTo>
                    <a:pt x="2" y="6"/>
                  </a:lnTo>
                  <a:lnTo>
                    <a:pt x="8" y="6"/>
                  </a:lnTo>
                  <a:lnTo>
                    <a:pt x="6" y="2"/>
                  </a:lnTo>
                  <a:lnTo>
                    <a:pt x="4" y="4"/>
                  </a:lnTo>
                  <a:lnTo>
                    <a:pt x="4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973" name="Freeform 301"/>
            <p:cNvSpPr>
              <a:spLocks/>
            </p:cNvSpPr>
            <p:nvPr/>
          </p:nvSpPr>
          <p:spPr bwMode="auto">
            <a:xfrm>
              <a:off x="4514" y="2417"/>
              <a:ext cx="12" cy="10"/>
            </a:xfrm>
            <a:custGeom>
              <a:avLst/>
              <a:gdLst/>
              <a:ahLst/>
              <a:cxnLst>
                <a:cxn ang="0">
                  <a:pos x="12" y="8"/>
                </a:cxn>
                <a:cxn ang="0">
                  <a:pos x="12" y="2"/>
                </a:cxn>
                <a:cxn ang="0">
                  <a:pos x="8" y="0"/>
                </a:cxn>
                <a:cxn ang="0">
                  <a:pos x="6" y="2"/>
                </a:cxn>
                <a:cxn ang="0">
                  <a:pos x="4" y="2"/>
                </a:cxn>
                <a:cxn ang="0">
                  <a:pos x="2" y="4"/>
                </a:cxn>
                <a:cxn ang="0">
                  <a:pos x="0" y="8"/>
                </a:cxn>
                <a:cxn ang="0">
                  <a:pos x="2" y="10"/>
                </a:cxn>
                <a:cxn ang="0">
                  <a:pos x="6" y="8"/>
                </a:cxn>
                <a:cxn ang="0">
                  <a:pos x="4" y="6"/>
                </a:cxn>
                <a:cxn ang="0">
                  <a:pos x="6" y="6"/>
                </a:cxn>
                <a:cxn ang="0">
                  <a:pos x="6" y="4"/>
                </a:cxn>
                <a:cxn ang="0">
                  <a:pos x="8" y="4"/>
                </a:cxn>
                <a:cxn ang="0">
                  <a:pos x="8" y="8"/>
                </a:cxn>
                <a:cxn ang="0">
                  <a:pos x="8" y="6"/>
                </a:cxn>
                <a:cxn ang="0">
                  <a:pos x="8" y="8"/>
                </a:cxn>
                <a:cxn ang="0">
                  <a:pos x="12" y="8"/>
                </a:cxn>
              </a:cxnLst>
              <a:rect l="0" t="0" r="r" b="b"/>
              <a:pathLst>
                <a:path w="12" h="10">
                  <a:moveTo>
                    <a:pt x="12" y="8"/>
                  </a:moveTo>
                  <a:lnTo>
                    <a:pt x="12" y="2"/>
                  </a:lnTo>
                  <a:lnTo>
                    <a:pt x="8" y="0"/>
                  </a:lnTo>
                  <a:lnTo>
                    <a:pt x="6" y="2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8"/>
                  </a:lnTo>
                  <a:lnTo>
                    <a:pt x="2" y="10"/>
                  </a:lnTo>
                  <a:lnTo>
                    <a:pt x="6" y="8"/>
                  </a:lnTo>
                  <a:lnTo>
                    <a:pt x="4" y="6"/>
                  </a:lnTo>
                  <a:lnTo>
                    <a:pt x="6" y="6"/>
                  </a:lnTo>
                  <a:lnTo>
                    <a:pt x="6" y="4"/>
                  </a:lnTo>
                  <a:lnTo>
                    <a:pt x="8" y="4"/>
                  </a:lnTo>
                  <a:lnTo>
                    <a:pt x="8" y="8"/>
                  </a:lnTo>
                  <a:lnTo>
                    <a:pt x="8" y="6"/>
                  </a:lnTo>
                  <a:lnTo>
                    <a:pt x="8" y="8"/>
                  </a:lnTo>
                  <a:lnTo>
                    <a:pt x="12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974" name="Freeform 302"/>
            <p:cNvSpPr>
              <a:spLocks/>
            </p:cNvSpPr>
            <p:nvPr/>
          </p:nvSpPr>
          <p:spPr bwMode="auto">
            <a:xfrm>
              <a:off x="4497" y="2421"/>
              <a:ext cx="8" cy="10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6" y="6"/>
                </a:cxn>
                <a:cxn ang="0">
                  <a:pos x="6" y="10"/>
                </a:cxn>
                <a:cxn ang="0">
                  <a:pos x="2" y="10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8" y="4"/>
                </a:cxn>
              </a:cxnLst>
              <a:rect l="0" t="0" r="r" b="b"/>
              <a:pathLst>
                <a:path w="8" h="10">
                  <a:moveTo>
                    <a:pt x="8" y="4"/>
                  </a:moveTo>
                  <a:lnTo>
                    <a:pt x="6" y="6"/>
                  </a:lnTo>
                  <a:lnTo>
                    <a:pt x="6" y="10"/>
                  </a:lnTo>
                  <a:lnTo>
                    <a:pt x="2" y="10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975" name="Freeform 303"/>
            <p:cNvSpPr>
              <a:spLocks/>
            </p:cNvSpPr>
            <p:nvPr/>
          </p:nvSpPr>
          <p:spPr bwMode="auto">
            <a:xfrm>
              <a:off x="4501" y="2423"/>
              <a:ext cx="4" cy="10"/>
            </a:xfrm>
            <a:custGeom>
              <a:avLst/>
              <a:gdLst/>
              <a:ahLst/>
              <a:cxnLst>
                <a:cxn ang="0">
                  <a:pos x="2" y="10"/>
                </a:cxn>
                <a:cxn ang="0">
                  <a:pos x="4" y="8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8"/>
                </a:cxn>
                <a:cxn ang="0">
                  <a:pos x="2" y="6"/>
                </a:cxn>
                <a:cxn ang="0">
                  <a:pos x="2" y="10"/>
                </a:cxn>
                <a:cxn ang="0">
                  <a:pos x="4" y="10"/>
                </a:cxn>
                <a:cxn ang="0">
                  <a:pos x="4" y="8"/>
                </a:cxn>
                <a:cxn ang="0">
                  <a:pos x="2" y="10"/>
                </a:cxn>
              </a:cxnLst>
              <a:rect l="0" t="0" r="r" b="b"/>
              <a:pathLst>
                <a:path w="4" h="10">
                  <a:moveTo>
                    <a:pt x="2" y="10"/>
                  </a:moveTo>
                  <a:lnTo>
                    <a:pt x="4" y="8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2" y="6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4" y="8"/>
                  </a:lnTo>
                  <a:lnTo>
                    <a:pt x="2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976" name="Freeform 304"/>
            <p:cNvSpPr>
              <a:spLocks/>
            </p:cNvSpPr>
            <p:nvPr/>
          </p:nvSpPr>
          <p:spPr bwMode="auto">
            <a:xfrm>
              <a:off x="4495" y="2425"/>
              <a:ext cx="8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"/>
                </a:cxn>
                <a:cxn ang="0">
                  <a:pos x="4" y="8"/>
                </a:cxn>
                <a:cxn ang="0">
                  <a:pos x="8" y="8"/>
                </a:cxn>
                <a:cxn ang="0">
                  <a:pos x="8" y="4"/>
                </a:cxn>
                <a:cxn ang="0">
                  <a:pos x="6" y="6"/>
                </a:cxn>
                <a:cxn ang="0">
                  <a:pos x="6" y="4"/>
                </a:cxn>
                <a:cxn ang="0">
                  <a:pos x="4" y="2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8" h="8">
                  <a:moveTo>
                    <a:pt x="0" y="0"/>
                  </a:moveTo>
                  <a:lnTo>
                    <a:pt x="0" y="4"/>
                  </a:lnTo>
                  <a:lnTo>
                    <a:pt x="4" y="8"/>
                  </a:lnTo>
                  <a:lnTo>
                    <a:pt x="8" y="8"/>
                  </a:lnTo>
                  <a:lnTo>
                    <a:pt x="8" y="4"/>
                  </a:lnTo>
                  <a:lnTo>
                    <a:pt x="6" y="6"/>
                  </a:lnTo>
                  <a:lnTo>
                    <a:pt x="6" y="4"/>
                  </a:lnTo>
                  <a:lnTo>
                    <a:pt x="4" y="2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977" name="Freeform 305"/>
            <p:cNvSpPr>
              <a:spLocks/>
            </p:cNvSpPr>
            <p:nvPr/>
          </p:nvSpPr>
          <p:spPr bwMode="auto">
            <a:xfrm>
              <a:off x="4495" y="2419"/>
              <a:ext cx="13" cy="6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13" y="6"/>
                </a:cxn>
                <a:cxn ang="0">
                  <a:pos x="10" y="2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0" y="6"/>
                </a:cxn>
                <a:cxn ang="0">
                  <a:pos x="4" y="6"/>
                </a:cxn>
                <a:cxn ang="0">
                  <a:pos x="4" y="4"/>
                </a:cxn>
                <a:cxn ang="0">
                  <a:pos x="6" y="4"/>
                </a:cxn>
                <a:cxn ang="0">
                  <a:pos x="8" y="6"/>
                </a:cxn>
                <a:cxn ang="0">
                  <a:pos x="10" y="4"/>
                </a:cxn>
              </a:cxnLst>
              <a:rect l="0" t="0" r="r" b="b"/>
              <a:pathLst>
                <a:path w="13" h="6">
                  <a:moveTo>
                    <a:pt x="10" y="4"/>
                  </a:moveTo>
                  <a:lnTo>
                    <a:pt x="13" y="6"/>
                  </a:lnTo>
                  <a:lnTo>
                    <a:pt x="10" y="2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4" y="6"/>
                  </a:lnTo>
                  <a:lnTo>
                    <a:pt x="4" y="4"/>
                  </a:lnTo>
                  <a:lnTo>
                    <a:pt x="6" y="4"/>
                  </a:lnTo>
                  <a:lnTo>
                    <a:pt x="8" y="6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978" name="Freeform 306"/>
            <p:cNvSpPr>
              <a:spLocks/>
            </p:cNvSpPr>
            <p:nvPr/>
          </p:nvSpPr>
          <p:spPr bwMode="auto">
            <a:xfrm>
              <a:off x="4475" y="2423"/>
              <a:ext cx="6" cy="10"/>
            </a:xfrm>
            <a:custGeom>
              <a:avLst/>
              <a:gdLst/>
              <a:ahLst/>
              <a:cxnLst>
                <a:cxn ang="0">
                  <a:pos x="6" y="8"/>
                </a:cxn>
                <a:cxn ang="0">
                  <a:pos x="4" y="10"/>
                </a:cxn>
                <a:cxn ang="0">
                  <a:pos x="2" y="10"/>
                </a:cxn>
                <a:cxn ang="0">
                  <a:pos x="0" y="8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6" y="4"/>
                </a:cxn>
                <a:cxn ang="0">
                  <a:pos x="6" y="8"/>
                </a:cxn>
              </a:cxnLst>
              <a:rect l="0" t="0" r="r" b="b"/>
              <a:pathLst>
                <a:path w="6" h="10">
                  <a:moveTo>
                    <a:pt x="6" y="8"/>
                  </a:moveTo>
                  <a:lnTo>
                    <a:pt x="4" y="10"/>
                  </a:lnTo>
                  <a:lnTo>
                    <a:pt x="2" y="10"/>
                  </a:lnTo>
                  <a:lnTo>
                    <a:pt x="0" y="8"/>
                  </a:lnTo>
                  <a:lnTo>
                    <a:pt x="0" y="2"/>
                  </a:lnTo>
                  <a:lnTo>
                    <a:pt x="2" y="0"/>
                  </a:lnTo>
                  <a:lnTo>
                    <a:pt x="6" y="4"/>
                  </a:lnTo>
                  <a:lnTo>
                    <a:pt x="6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979" name="Freeform 307"/>
            <p:cNvSpPr>
              <a:spLocks/>
            </p:cNvSpPr>
            <p:nvPr/>
          </p:nvSpPr>
          <p:spPr bwMode="auto">
            <a:xfrm>
              <a:off x="4477" y="2429"/>
              <a:ext cx="6" cy="7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2" y="7"/>
                </a:cxn>
                <a:cxn ang="0">
                  <a:pos x="4" y="4"/>
                </a:cxn>
                <a:cxn ang="0">
                  <a:pos x="6" y="4"/>
                </a:cxn>
                <a:cxn ang="0">
                  <a:pos x="6" y="2"/>
                </a:cxn>
                <a:cxn ang="0">
                  <a:pos x="4" y="0"/>
                </a:cxn>
                <a:cxn ang="0">
                  <a:pos x="2" y="2"/>
                </a:cxn>
                <a:cxn ang="0">
                  <a:pos x="0" y="7"/>
                </a:cxn>
              </a:cxnLst>
              <a:rect l="0" t="0" r="r" b="b"/>
              <a:pathLst>
                <a:path w="6" h="7">
                  <a:moveTo>
                    <a:pt x="0" y="7"/>
                  </a:moveTo>
                  <a:lnTo>
                    <a:pt x="2" y="7"/>
                  </a:lnTo>
                  <a:lnTo>
                    <a:pt x="4" y="4"/>
                  </a:lnTo>
                  <a:lnTo>
                    <a:pt x="6" y="4"/>
                  </a:lnTo>
                  <a:lnTo>
                    <a:pt x="6" y="2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980" name="Freeform 308"/>
            <p:cNvSpPr>
              <a:spLocks/>
            </p:cNvSpPr>
            <p:nvPr/>
          </p:nvSpPr>
          <p:spPr bwMode="auto">
            <a:xfrm>
              <a:off x="4473" y="2423"/>
              <a:ext cx="6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"/>
                </a:cxn>
                <a:cxn ang="0">
                  <a:pos x="2" y="8"/>
                </a:cxn>
                <a:cxn ang="0">
                  <a:pos x="4" y="13"/>
                </a:cxn>
                <a:cxn ang="0">
                  <a:pos x="6" y="8"/>
                </a:cxn>
                <a:cxn ang="0">
                  <a:pos x="4" y="6"/>
                </a:cxn>
                <a:cxn ang="0">
                  <a:pos x="4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6" h="13">
                  <a:moveTo>
                    <a:pt x="0" y="0"/>
                  </a:moveTo>
                  <a:lnTo>
                    <a:pt x="0" y="6"/>
                  </a:lnTo>
                  <a:lnTo>
                    <a:pt x="2" y="8"/>
                  </a:lnTo>
                  <a:lnTo>
                    <a:pt x="4" y="13"/>
                  </a:lnTo>
                  <a:lnTo>
                    <a:pt x="6" y="8"/>
                  </a:lnTo>
                  <a:lnTo>
                    <a:pt x="4" y="6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981" name="Freeform 309"/>
            <p:cNvSpPr>
              <a:spLocks/>
            </p:cNvSpPr>
            <p:nvPr/>
          </p:nvSpPr>
          <p:spPr bwMode="auto">
            <a:xfrm>
              <a:off x="4473" y="2421"/>
              <a:ext cx="10" cy="10"/>
            </a:xfrm>
            <a:custGeom>
              <a:avLst/>
              <a:gdLst/>
              <a:ahLst/>
              <a:cxnLst>
                <a:cxn ang="0">
                  <a:pos x="10" y="10"/>
                </a:cxn>
                <a:cxn ang="0">
                  <a:pos x="10" y="6"/>
                </a:cxn>
                <a:cxn ang="0">
                  <a:pos x="8" y="2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2" y="4"/>
                </a:cxn>
                <a:cxn ang="0">
                  <a:pos x="6" y="4"/>
                </a:cxn>
                <a:cxn ang="0">
                  <a:pos x="6" y="10"/>
                </a:cxn>
                <a:cxn ang="0">
                  <a:pos x="8" y="8"/>
                </a:cxn>
                <a:cxn ang="0">
                  <a:pos x="10" y="10"/>
                </a:cxn>
              </a:cxnLst>
              <a:rect l="0" t="0" r="r" b="b"/>
              <a:pathLst>
                <a:path w="10" h="10">
                  <a:moveTo>
                    <a:pt x="10" y="10"/>
                  </a:moveTo>
                  <a:lnTo>
                    <a:pt x="10" y="6"/>
                  </a:lnTo>
                  <a:lnTo>
                    <a:pt x="8" y="2"/>
                  </a:lnTo>
                  <a:lnTo>
                    <a:pt x="4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6" y="4"/>
                  </a:lnTo>
                  <a:lnTo>
                    <a:pt x="6" y="10"/>
                  </a:lnTo>
                  <a:lnTo>
                    <a:pt x="8" y="8"/>
                  </a:lnTo>
                  <a:lnTo>
                    <a:pt x="10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982" name="Freeform 310"/>
            <p:cNvSpPr>
              <a:spLocks/>
            </p:cNvSpPr>
            <p:nvPr/>
          </p:nvSpPr>
          <p:spPr bwMode="auto">
            <a:xfrm>
              <a:off x="4250" y="2423"/>
              <a:ext cx="9" cy="13"/>
            </a:xfrm>
            <a:custGeom>
              <a:avLst/>
              <a:gdLst/>
              <a:ahLst/>
              <a:cxnLst>
                <a:cxn ang="0">
                  <a:pos x="9" y="6"/>
                </a:cxn>
                <a:cxn ang="0">
                  <a:pos x="9" y="10"/>
                </a:cxn>
                <a:cxn ang="0">
                  <a:pos x="7" y="10"/>
                </a:cxn>
                <a:cxn ang="0">
                  <a:pos x="5" y="13"/>
                </a:cxn>
                <a:cxn ang="0">
                  <a:pos x="0" y="8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7" y="0"/>
                </a:cxn>
                <a:cxn ang="0">
                  <a:pos x="9" y="2"/>
                </a:cxn>
                <a:cxn ang="0">
                  <a:pos x="9" y="6"/>
                </a:cxn>
              </a:cxnLst>
              <a:rect l="0" t="0" r="r" b="b"/>
              <a:pathLst>
                <a:path w="9" h="13">
                  <a:moveTo>
                    <a:pt x="9" y="6"/>
                  </a:moveTo>
                  <a:lnTo>
                    <a:pt x="9" y="10"/>
                  </a:lnTo>
                  <a:lnTo>
                    <a:pt x="7" y="10"/>
                  </a:lnTo>
                  <a:lnTo>
                    <a:pt x="5" y="13"/>
                  </a:lnTo>
                  <a:lnTo>
                    <a:pt x="0" y="8"/>
                  </a:lnTo>
                  <a:lnTo>
                    <a:pt x="0" y="2"/>
                  </a:lnTo>
                  <a:lnTo>
                    <a:pt x="2" y="0"/>
                  </a:lnTo>
                  <a:lnTo>
                    <a:pt x="7" y="0"/>
                  </a:lnTo>
                  <a:lnTo>
                    <a:pt x="9" y="2"/>
                  </a:lnTo>
                  <a:lnTo>
                    <a:pt x="9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983" name="Freeform 311"/>
            <p:cNvSpPr>
              <a:spLocks/>
            </p:cNvSpPr>
            <p:nvPr/>
          </p:nvSpPr>
          <p:spPr bwMode="auto">
            <a:xfrm>
              <a:off x="4252" y="2429"/>
              <a:ext cx="9" cy="9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3" y="9"/>
                </a:cxn>
                <a:cxn ang="0">
                  <a:pos x="5" y="7"/>
                </a:cxn>
                <a:cxn ang="0">
                  <a:pos x="7" y="7"/>
                </a:cxn>
                <a:cxn ang="0">
                  <a:pos x="9" y="4"/>
                </a:cxn>
                <a:cxn ang="0">
                  <a:pos x="9" y="0"/>
                </a:cxn>
                <a:cxn ang="0">
                  <a:pos x="5" y="2"/>
                </a:cxn>
                <a:cxn ang="0">
                  <a:pos x="7" y="2"/>
                </a:cxn>
                <a:cxn ang="0">
                  <a:pos x="3" y="2"/>
                </a:cxn>
                <a:cxn ang="0">
                  <a:pos x="0" y="4"/>
                </a:cxn>
                <a:cxn ang="0">
                  <a:pos x="3" y="4"/>
                </a:cxn>
                <a:cxn ang="0">
                  <a:pos x="0" y="9"/>
                </a:cxn>
                <a:cxn ang="0">
                  <a:pos x="3" y="9"/>
                </a:cxn>
                <a:cxn ang="0">
                  <a:pos x="0" y="9"/>
                </a:cxn>
              </a:cxnLst>
              <a:rect l="0" t="0" r="r" b="b"/>
              <a:pathLst>
                <a:path w="9" h="9">
                  <a:moveTo>
                    <a:pt x="0" y="9"/>
                  </a:moveTo>
                  <a:lnTo>
                    <a:pt x="3" y="9"/>
                  </a:lnTo>
                  <a:lnTo>
                    <a:pt x="5" y="7"/>
                  </a:lnTo>
                  <a:lnTo>
                    <a:pt x="7" y="7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2"/>
                  </a:lnTo>
                  <a:lnTo>
                    <a:pt x="7" y="2"/>
                  </a:lnTo>
                  <a:lnTo>
                    <a:pt x="3" y="2"/>
                  </a:lnTo>
                  <a:lnTo>
                    <a:pt x="0" y="4"/>
                  </a:lnTo>
                  <a:lnTo>
                    <a:pt x="3" y="4"/>
                  </a:lnTo>
                  <a:lnTo>
                    <a:pt x="0" y="9"/>
                  </a:lnTo>
                  <a:lnTo>
                    <a:pt x="3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984" name="Freeform 312"/>
            <p:cNvSpPr>
              <a:spLocks/>
            </p:cNvSpPr>
            <p:nvPr/>
          </p:nvSpPr>
          <p:spPr bwMode="auto">
            <a:xfrm>
              <a:off x="4248" y="2425"/>
              <a:ext cx="7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"/>
                </a:cxn>
                <a:cxn ang="0">
                  <a:pos x="2" y="11"/>
                </a:cxn>
                <a:cxn ang="0">
                  <a:pos x="4" y="13"/>
                </a:cxn>
                <a:cxn ang="0">
                  <a:pos x="7" y="8"/>
                </a:cxn>
                <a:cxn ang="0">
                  <a:pos x="4" y="6"/>
                </a:cxn>
                <a:cxn ang="0">
                  <a:pos x="4" y="2"/>
                </a:cxn>
                <a:cxn ang="0">
                  <a:pos x="0" y="0"/>
                </a:cxn>
              </a:cxnLst>
              <a:rect l="0" t="0" r="r" b="b"/>
              <a:pathLst>
                <a:path w="7" h="13">
                  <a:moveTo>
                    <a:pt x="0" y="0"/>
                  </a:moveTo>
                  <a:lnTo>
                    <a:pt x="0" y="6"/>
                  </a:lnTo>
                  <a:lnTo>
                    <a:pt x="2" y="11"/>
                  </a:lnTo>
                  <a:lnTo>
                    <a:pt x="4" y="13"/>
                  </a:lnTo>
                  <a:lnTo>
                    <a:pt x="7" y="8"/>
                  </a:lnTo>
                  <a:lnTo>
                    <a:pt x="4" y="6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985" name="Freeform 313"/>
            <p:cNvSpPr>
              <a:spLocks/>
            </p:cNvSpPr>
            <p:nvPr/>
          </p:nvSpPr>
          <p:spPr bwMode="auto">
            <a:xfrm>
              <a:off x="4248" y="2421"/>
              <a:ext cx="13" cy="10"/>
            </a:xfrm>
            <a:custGeom>
              <a:avLst/>
              <a:gdLst/>
              <a:ahLst/>
              <a:cxnLst>
                <a:cxn ang="0">
                  <a:pos x="13" y="8"/>
                </a:cxn>
                <a:cxn ang="0">
                  <a:pos x="13" y="10"/>
                </a:cxn>
                <a:cxn ang="0">
                  <a:pos x="13" y="2"/>
                </a:cxn>
                <a:cxn ang="0">
                  <a:pos x="11" y="0"/>
                </a:cxn>
                <a:cxn ang="0">
                  <a:pos x="7" y="0"/>
                </a:cxn>
                <a:cxn ang="0">
                  <a:pos x="2" y="2"/>
                </a:cxn>
                <a:cxn ang="0">
                  <a:pos x="0" y="4"/>
                </a:cxn>
                <a:cxn ang="0">
                  <a:pos x="4" y="6"/>
                </a:cxn>
                <a:cxn ang="0">
                  <a:pos x="7" y="4"/>
                </a:cxn>
                <a:cxn ang="0">
                  <a:pos x="9" y="4"/>
                </a:cxn>
                <a:cxn ang="0">
                  <a:pos x="9" y="6"/>
                </a:cxn>
                <a:cxn ang="0">
                  <a:pos x="11" y="6"/>
                </a:cxn>
                <a:cxn ang="0">
                  <a:pos x="9" y="8"/>
                </a:cxn>
                <a:cxn ang="0">
                  <a:pos x="9" y="10"/>
                </a:cxn>
                <a:cxn ang="0">
                  <a:pos x="9" y="8"/>
                </a:cxn>
                <a:cxn ang="0">
                  <a:pos x="9" y="10"/>
                </a:cxn>
                <a:cxn ang="0">
                  <a:pos x="13" y="8"/>
                </a:cxn>
              </a:cxnLst>
              <a:rect l="0" t="0" r="r" b="b"/>
              <a:pathLst>
                <a:path w="13" h="10">
                  <a:moveTo>
                    <a:pt x="13" y="8"/>
                  </a:moveTo>
                  <a:lnTo>
                    <a:pt x="13" y="10"/>
                  </a:lnTo>
                  <a:lnTo>
                    <a:pt x="13" y="2"/>
                  </a:lnTo>
                  <a:lnTo>
                    <a:pt x="11" y="0"/>
                  </a:lnTo>
                  <a:lnTo>
                    <a:pt x="7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4" y="6"/>
                  </a:lnTo>
                  <a:lnTo>
                    <a:pt x="7" y="4"/>
                  </a:lnTo>
                  <a:lnTo>
                    <a:pt x="9" y="4"/>
                  </a:lnTo>
                  <a:lnTo>
                    <a:pt x="9" y="6"/>
                  </a:lnTo>
                  <a:lnTo>
                    <a:pt x="11" y="6"/>
                  </a:lnTo>
                  <a:lnTo>
                    <a:pt x="9" y="8"/>
                  </a:lnTo>
                  <a:lnTo>
                    <a:pt x="9" y="10"/>
                  </a:lnTo>
                  <a:lnTo>
                    <a:pt x="9" y="8"/>
                  </a:lnTo>
                  <a:lnTo>
                    <a:pt x="9" y="10"/>
                  </a:lnTo>
                  <a:lnTo>
                    <a:pt x="13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986" name="Freeform 314"/>
            <p:cNvSpPr>
              <a:spLocks/>
            </p:cNvSpPr>
            <p:nvPr/>
          </p:nvSpPr>
          <p:spPr bwMode="auto">
            <a:xfrm>
              <a:off x="4438" y="2423"/>
              <a:ext cx="8" cy="1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8" y="2"/>
                </a:cxn>
                <a:cxn ang="0">
                  <a:pos x="8" y="8"/>
                </a:cxn>
                <a:cxn ang="0">
                  <a:pos x="6" y="10"/>
                </a:cxn>
                <a:cxn ang="0">
                  <a:pos x="4" y="10"/>
                </a:cxn>
                <a:cxn ang="0">
                  <a:pos x="2" y="8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6" y="0"/>
                </a:cxn>
              </a:cxnLst>
              <a:rect l="0" t="0" r="r" b="b"/>
              <a:pathLst>
                <a:path w="8" h="10">
                  <a:moveTo>
                    <a:pt x="6" y="0"/>
                  </a:moveTo>
                  <a:lnTo>
                    <a:pt x="8" y="2"/>
                  </a:lnTo>
                  <a:lnTo>
                    <a:pt x="8" y="8"/>
                  </a:lnTo>
                  <a:lnTo>
                    <a:pt x="6" y="10"/>
                  </a:lnTo>
                  <a:lnTo>
                    <a:pt x="4" y="10"/>
                  </a:lnTo>
                  <a:lnTo>
                    <a:pt x="2" y="8"/>
                  </a:ln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987" name="Freeform 315"/>
            <p:cNvSpPr>
              <a:spLocks/>
            </p:cNvSpPr>
            <p:nvPr/>
          </p:nvSpPr>
          <p:spPr bwMode="auto">
            <a:xfrm>
              <a:off x="4442" y="2423"/>
              <a:ext cx="6" cy="13"/>
            </a:xfrm>
            <a:custGeom>
              <a:avLst/>
              <a:gdLst/>
              <a:ahLst/>
              <a:cxnLst>
                <a:cxn ang="0">
                  <a:pos x="2" y="13"/>
                </a:cxn>
                <a:cxn ang="0">
                  <a:pos x="6" y="8"/>
                </a:cxn>
                <a:cxn ang="0">
                  <a:pos x="6" y="2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8"/>
                </a:cxn>
                <a:cxn ang="0">
                  <a:pos x="0" y="8"/>
                </a:cxn>
                <a:cxn ang="0">
                  <a:pos x="2" y="8"/>
                </a:cxn>
                <a:cxn ang="0">
                  <a:pos x="2" y="13"/>
                </a:cxn>
              </a:cxnLst>
              <a:rect l="0" t="0" r="r" b="b"/>
              <a:pathLst>
                <a:path w="6" h="13">
                  <a:moveTo>
                    <a:pt x="2" y="13"/>
                  </a:moveTo>
                  <a:lnTo>
                    <a:pt x="6" y="8"/>
                  </a:lnTo>
                  <a:lnTo>
                    <a:pt x="6" y="2"/>
                  </a:lnTo>
                  <a:lnTo>
                    <a:pt x="4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8"/>
                  </a:lnTo>
                  <a:lnTo>
                    <a:pt x="0" y="8"/>
                  </a:lnTo>
                  <a:lnTo>
                    <a:pt x="2" y="8"/>
                  </a:lnTo>
                  <a:lnTo>
                    <a:pt x="2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988" name="Freeform 316"/>
            <p:cNvSpPr>
              <a:spLocks/>
            </p:cNvSpPr>
            <p:nvPr/>
          </p:nvSpPr>
          <p:spPr bwMode="auto">
            <a:xfrm>
              <a:off x="4438" y="2427"/>
              <a:ext cx="6" cy="9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4"/>
                </a:cxn>
                <a:cxn ang="0">
                  <a:pos x="2" y="9"/>
                </a:cxn>
                <a:cxn ang="0">
                  <a:pos x="6" y="9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2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0" y="2"/>
                </a:cxn>
              </a:cxnLst>
              <a:rect l="0" t="0" r="r" b="b"/>
              <a:pathLst>
                <a:path w="6" h="9">
                  <a:moveTo>
                    <a:pt x="0" y="2"/>
                  </a:moveTo>
                  <a:lnTo>
                    <a:pt x="0" y="4"/>
                  </a:lnTo>
                  <a:lnTo>
                    <a:pt x="2" y="9"/>
                  </a:lnTo>
                  <a:lnTo>
                    <a:pt x="6" y="9"/>
                  </a:lnTo>
                  <a:lnTo>
                    <a:pt x="6" y="4"/>
                  </a:lnTo>
                  <a:lnTo>
                    <a:pt x="4" y="4"/>
                  </a:lnTo>
                  <a:lnTo>
                    <a:pt x="4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989" name="Freeform 317"/>
            <p:cNvSpPr>
              <a:spLocks/>
            </p:cNvSpPr>
            <p:nvPr/>
          </p:nvSpPr>
          <p:spPr bwMode="auto">
            <a:xfrm>
              <a:off x="4438" y="2421"/>
              <a:ext cx="8" cy="8"/>
            </a:xfrm>
            <a:custGeom>
              <a:avLst/>
              <a:gdLst/>
              <a:ahLst/>
              <a:cxnLst>
                <a:cxn ang="0">
                  <a:pos x="8" y="2"/>
                </a:cxn>
                <a:cxn ang="0">
                  <a:pos x="8" y="0"/>
                </a:cxn>
                <a:cxn ang="0">
                  <a:pos x="2" y="0"/>
                </a:cxn>
                <a:cxn ang="0">
                  <a:pos x="0" y="4"/>
                </a:cxn>
                <a:cxn ang="0">
                  <a:pos x="0" y="8"/>
                </a:cxn>
                <a:cxn ang="0">
                  <a:pos x="4" y="6"/>
                </a:cxn>
                <a:cxn ang="0">
                  <a:pos x="2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8" y="2"/>
                </a:cxn>
                <a:cxn ang="0">
                  <a:pos x="8" y="0"/>
                </a:cxn>
                <a:cxn ang="0">
                  <a:pos x="8" y="2"/>
                </a:cxn>
              </a:cxnLst>
              <a:rect l="0" t="0" r="r" b="b"/>
              <a:pathLst>
                <a:path w="8" h="8">
                  <a:moveTo>
                    <a:pt x="8" y="2"/>
                  </a:moveTo>
                  <a:lnTo>
                    <a:pt x="8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4" y="6"/>
                  </a:lnTo>
                  <a:lnTo>
                    <a:pt x="2" y="4"/>
                  </a:lnTo>
                  <a:lnTo>
                    <a:pt x="6" y="4"/>
                  </a:lnTo>
                  <a:lnTo>
                    <a:pt x="4" y="4"/>
                  </a:lnTo>
                  <a:lnTo>
                    <a:pt x="8" y="2"/>
                  </a:lnTo>
                  <a:lnTo>
                    <a:pt x="8" y="0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990" name="Freeform 318"/>
            <p:cNvSpPr>
              <a:spLocks/>
            </p:cNvSpPr>
            <p:nvPr/>
          </p:nvSpPr>
          <p:spPr bwMode="auto">
            <a:xfrm>
              <a:off x="4461" y="2423"/>
              <a:ext cx="4" cy="10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4" y="8"/>
                </a:cxn>
                <a:cxn ang="0">
                  <a:pos x="2" y="10"/>
                </a:cxn>
                <a:cxn ang="0">
                  <a:pos x="0" y="1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4" y="2"/>
                </a:cxn>
              </a:cxnLst>
              <a:rect l="0" t="0" r="r" b="b"/>
              <a:pathLst>
                <a:path w="4" h="10">
                  <a:moveTo>
                    <a:pt x="4" y="2"/>
                  </a:moveTo>
                  <a:lnTo>
                    <a:pt x="4" y="8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991" name="Freeform 319"/>
            <p:cNvSpPr>
              <a:spLocks/>
            </p:cNvSpPr>
            <p:nvPr/>
          </p:nvSpPr>
          <p:spPr bwMode="auto">
            <a:xfrm>
              <a:off x="4461" y="2425"/>
              <a:ext cx="8" cy="11"/>
            </a:xfrm>
            <a:custGeom>
              <a:avLst/>
              <a:gdLst/>
              <a:ahLst/>
              <a:cxnLst>
                <a:cxn ang="0">
                  <a:pos x="2" y="11"/>
                </a:cxn>
                <a:cxn ang="0">
                  <a:pos x="4" y="11"/>
                </a:cxn>
                <a:cxn ang="0">
                  <a:pos x="6" y="8"/>
                </a:cxn>
                <a:cxn ang="0">
                  <a:pos x="6" y="6"/>
                </a:cxn>
                <a:cxn ang="0">
                  <a:pos x="8" y="2"/>
                </a:cxn>
                <a:cxn ang="0">
                  <a:pos x="6" y="0"/>
                </a:cxn>
                <a:cxn ang="0">
                  <a:pos x="2" y="0"/>
                </a:cxn>
                <a:cxn ang="0">
                  <a:pos x="2" y="6"/>
                </a:cxn>
                <a:cxn ang="0">
                  <a:pos x="0" y="8"/>
                </a:cxn>
                <a:cxn ang="0">
                  <a:pos x="2" y="6"/>
                </a:cxn>
                <a:cxn ang="0">
                  <a:pos x="2" y="11"/>
                </a:cxn>
                <a:cxn ang="0">
                  <a:pos x="4" y="11"/>
                </a:cxn>
                <a:cxn ang="0">
                  <a:pos x="2" y="11"/>
                </a:cxn>
              </a:cxnLst>
              <a:rect l="0" t="0" r="r" b="b"/>
              <a:pathLst>
                <a:path w="8" h="11">
                  <a:moveTo>
                    <a:pt x="2" y="11"/>
                  </a:moveTo>
                  <a:lnTo>
                    <a:pt x="4" y="11"/>
                  </a:lnTo>
                  <a:lnTo>
                    <a:pt x="6" y="8"/>
                  </a:lnTo>
                  <a:lnTo>
                    <a:pt x="6" y="6"/>
                  </a:lnTo>
                  <a:lnTo>
                    <a:pt x="8" y="2"/>
                  </a:lnTo>
                  <a:lnTo>
                    <a:pt x="6" y="0"/>
                  </a:lnTo>
                  <a:lnTo>
                    <a:pt x="2" y="0"/>
                  </a:lnTo>
                  <a:lnTo>
                    <a:pt x="2" y="6"/>
                  </a:lnTo>
                  <a:lnTo>
                    <a:pt x="0" y="8"/>
                  </a:lnTo>
                  <a:lnTo>
                    <a:pt x="2" y="6"/>
                  </a:lnTo>
                  <a:lnTo>
                    <a:pt x="2" y="11"/>
                  </a:lnTo>
                  <a:lnTo>
                    <a:pt x="4" y="11"/>
                  </a:lnTo>
                  <a:lnTo>
                    <a:pt x="2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992" name="Freeform 320"/>
            <p:cNvSpPr>
              <a:spLocks/>
            </p:cNvSpPr>
            <p:nvPr/>
          </p:nvSpPr>
          <p:spPr bwMode="auto">
            <a:xfrm>
              <a:off x="4459" y="2431"/>
              <a:ext cx="4" cy="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5"/>
                </a:cxn>
                <a:cxn ang="0">
                  <a:pos x="4" y="5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0" y="2"/>
                </a:cxn>
                <a:cxn ang="0">
                  <a:pos x="0" y="5"/>
                </a:cxn>
                <a:cxn ang="0">
                  <a:pos x="2" y="5"/>
                </a:cxn>
                <a:cxn ang="0">
                  <a:pos x="0" y="2"/>
                </a:cxn>
              </a:cxnLst>
              <a:rect l="0" t="0" r="r" b="b"/>
              <a:pathLst>
                <a:path w="4" h="5">
                  <a:moveTo>
                    <a:pt x="0" y="2"/>
                  </a:moveTo>
                  <a:lnTo>
                    <a:pt x="2" y="5"/>
                  </a:lnTo>
                  <a:lnTo>
                    <a:pt x="4" y="5"/>
                  </a:lnTo>
                  <a:lnTo>
                    <a:pt x="4" y="0"/>
                  </a:lnTo>
                  <a:lnTo>
                    <a:pt x="2" y="0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5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993" name="Freeform 321"/>
            <p:cNvSpPr>
              <a:spLocks/>
            </p:cNvSpPr>
            <p:nvPr/>
          </p:nvSpPr>
          <p:spPr bwMode="auto">
            <a:xfrm>
              <a:off x="4459" y="2421"/>
              <a:ext cx="4" cy="1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4" y="2"/>
                </a:cxn>
                <a:cxn ang="0">
                  <a:pos x="2" y="4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0"/>
                </a:cxn>
              </a:cxnLst>
              <a:rect l="0" t="0" r="r" b="b"/>
              <a:pathLst>
                <a:path w="4" h="12">
                  <a:moveTo>
                    <a:pt x="2" y="0"/>
                  </a:moveTo>
                  <a:lnTo>
                    <a:pt x="0" y="2"/>
                  </a:lnTo>
                  <a:lnTo>
                    <a:pt x="0" y="12"/>
                  </a:lnTo>
                  <a:lnTo>
                    <a:pt x="4" y="12"/>
                  </a:lnTo>
                  <a:lnTo>
                    <a:pt x="4" y="2"/>
                  </a:lnTo>
                  <a:lnTo>
                    <a:pt x="2" y="4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994" name="Freeform 322"/>
            <p:cNvSpPr>
              <a:spLocks/>
            </p:cNvSpPr>
            <p:nvPr/>
          </p:nvSpPr>
          <p:spPr bwMode="auto">
            <a:xfrm>
              <a:off x="4461" y="2421"/>
              <a:ext cx="6" cy="6"/>
            </a:xfrm>
            <a:custGeom>
              <a:avLst/>
              <a:gdLst/>
              <a:ahLst/>
              <a:cxnLst>
                <a:cxn ang="0">
                  <a:pos x="6" y="4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6"/>
                </a:cxn>
                <a:cxn ang="0">
                  <a:pos x="2" y="4"/>
                </a:cxn>
                <a:cxn ang="0">
                  <a:pos x="6" y="4"/>
                </a:cxn>
              </a:cxnLst>
              <a:rect l="0" t="0" r="r" b="b"/>
              <a:pathLst>
                <a:path w="6" h="6">
                  <a:moveTo>
                    <a:pt x="6" y="4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6"/>
                  </a:lnTo>
                  <a:lnTo>
                    <a:pt x="2" y="4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995" name="Freeform 323"/>
            <p:cNvSpPr>
              <a:spLocks/>
            </p:cNvSpPr>
            <p:nvPr/>
          </p:nvSpPr>
          <p:spPr bwMode="auto">
            <a:xfrm>
              <a:off x="3979" y="2425"/>
              <a:ext cx="25" cy="41"/>
            </a:xfrm>
            <a:custGeom>
              <a:avLst/>
              <a:gdLst/>
              <a:ahLst/>
              <a:cxnLst>
                <a:cxn ang="0">
                  <a:pos x="25" y="4"/>
                </a:cxn>
                <a:cxn ang="0">
                  <a:pos x="23" y="39"/>
                </a:cxn>
                <a:cxn ang="0">
                  <a:pos x="18" y="41"/>
                </a:cxn>
                <a:cxn ang="0">
                  <a:pos x="6" y="41"/>
                </a:cxn>
                <a:cxn ang="0">
                  <a:pos x="2" y="37"/>
                </a:cxn>
                <a:cxn ang="0">
                  <a:pos x="2" y="25"/>
                </a:cxn>
                <a:cxn ang="0">
                  <a:pos x="0" y="17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14" y="0"/>
                </a:cxn>
                <a:cxn ang="0">
                  <a:pos x="18" y="2"/>
                </a:cxn>
                <a:cxn ang="0">
                  <a:pos x="20" y="2"/>
                </a:cxn>
                <a:cxn ang="0">
                  <a:pos x="25" y="4"/>
                </a:cxn>
              </a:cxnLst>
              <a:rect l="0" t="0" r="r" b="b"/>
              <a:pathLst>
                <a:path w="25" h="41">
                  <a:moveTo>
                    <a:pt x="25" y="4"/>
                  </a:moveTo>
                  <a:lnTo>
                    <a:pt x="23" y="39"/>
                  </a:lnTo>
                  <a:lnTo>
                    <a:pt x="18" y="41"/>
                  </a:lnTo>
                  <a:lnTo>
                    <a:pt x="6" y="41"/>
                  </a:lnTo>
                  <a:lnTo>
                    <a:pt x="2" y="37"/>
                  </a:lnTo>
                  <a:lnTo>
                    <a:pt x="2" y="25"/>
                  </a:lnTo>
                  <a:lnTo>
                    <a:pt x="0" y="17"/>
                  </a:lnTo>
                  <a:lnTo>
                    <a:pt x="0" y="2"/>
                  </a:lnTo>
                  <a:lnTo>
                    <a:pt x="4" y="0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20" y="2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996" name="Freeform 324"/>
            <p:cNvSpPr>
              <a:spLocks/>
            </p:cNvSpPr>
            <p:nvPr/>
          </p:nvSpPr>
          <p:spPr bwMode="auto">
            <a:xfrm>
              <a:off x="3999" y="2429"/>
              <a:ext cx="7" cy="37"/>
            </a:xfrm>
            <a:custGeom>
              <a:avLst/>
              <a:gdLst/>
              <a:ahLst/>
              <a:cxnLst>
                <a:cxn ang="0">
                  <a:pos x="3" y="37"/>
                </a:cxn>
                <a:cxn ang="0">
                  <a:pos x="5" y="35"/>
                </a:cxn>
                <a:cxn ang="0">
                  <a:pos x="7" y="0"/>
                </a:cxn>
                <a:cxn ang="0">
                  <a:pos x="3" y="0"/>
                </a:cxn>
                <a:cxn ang="0">
                  <a:pos x="0" y="35"/>
                </a:cxn>
                <a:cxn ang="0">
                  <a:pos x="0" y="33"/>
                </a:cxn>
                <a:cxn ang="0">
                  <a:pos x="3" y="37"/>
                </a:cxn>
                <a:cxn ang="0">
                  <a:pos x="5" y="37"/>
                </a:cxn>
                <a:cxn ang="0">
                  <a:pos x="5" y="35"/>
                </a:cxn>
                <a:cxn ang="0">
                  <a:pos x="3" y="37"/>
                </a:cxn>
              </a:cxnLst>
              <a:rect l="0" t="0" r="r" b="b"/>
              <a:pathLst>
                <a:path w="7" h="37">
                  <a:moveTo>
                    <a:pt x="3" y="37"/>
                  </a:moveTo>
                  <a:lnTo>
                    <a:pt x="5" y="35"/>
                  </a:lnTo>
                  <a:lnTo>
                    <a:pt x="7" y="0"/>
                  </a:lnTo>
                  <a:lnTo>
                    <a:pt x="3" y="0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3" y="37"/>
                  </a:lnTo>
                  <a:lnTo>
                    <a:pt x="5" y="37"/>
                  </a:lnTo>
                  <a:lnTo>
                    <a:pt x="5" y="35"/>
                  </a:lnTo>
                  <a:lnTo>
                    <a:pt x="3" y="3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997" name="Freeform 325"/>
            <p:cNvSpPr>
              <a:spLocks/>
            </p:cNvSpPr>
            <p:nvPr/>
          </p:nvSpPr>
          <p:spPr bwMode="auto">
            <a:xfrm>
              <a:off x="3979" y="2456"/>
              <a:ext cx="23" cy="1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2" y="10"/>
                </a:cxn>
                <a:cxn ang="0">
                  <a:pos x="6" y="10"/>
                </a:cxn>
                <a:cxn ang="0">
                  <a:pos x="10" y="12"/>
                </a:cxn>
                <a:cxn ang="0">
                  <a:pos x="16" y="12"/>
                </a:cxn>
                <a:cxn ang="0">
                  <a:pos x="20" y="10"/>
                </a:cxn>
                <a:cxn ang="0">
                  <a:pos x="23" y="10"/>
                </a:cxn>
                <a:cxn ang="0">
                  <a:pos x="20" y="6"/>
                </a:cxn>
                <a:cxn ang="0">
                  <a:pos x="18" y="8"/>
                </a:cxn>
                <a:cxn ang="0">
                  <a:pos x="6" y="8"/>
                </a:cxn>
                <a:cxn ang="0">
                  <a:pos x="6" y="6"/>
                </a:cxn>
                <a:cxn ang="0">
                  <a:pos x="4" y="4"/>
                </a:cxn>
                <a:cxn ang="0">
                  <a:pos x="4" y="2"/>
                </a:cxn>
                <a:cxn ang="0">
                  <a:pos x="0" y="2"/>
                </a:cxn>
              </a:cxnLst>
              <a:rect l="0" t="0" r="r" b="b"/>
              <a:pathLst>
                <a:path w="23" h="12">
                  <a:moveTo>
                    <a:pt x="0" y="2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2" y="10"/>
                  </a:lnTo>
                  <a:lnTo>
                    <a:pt x="6" y="10"/>
                  </a:lnTo>
                  <a:lnTo>
                    <a:pt x="10" y="12"/>
                  </a:lnTo>
                  <a:lnTo>
                    <a:pt x="16" y="12"/>
                  </a:lnTo>
                  <a:lnTo>
                    <a:pt x="20" y="10"/>
                  </a:lnTo>
                  <a:lnTo>
                    <a:pt x="23" y="10"/>
                  </a:lnTo>
                  <a:lnTo>
                    <a:pt x="20" y="6"/>
                  </a:lnTo>
                  <a:lnTo>
                    <a:pt x="18" y="8"/>
                  </a:lnTo>
                  <a:lnTo>
                    <a:pt x="6" y="8"/>
                  </a:lnTo>
                  <a:lnTo>
                    <a:pt x="6" y="6"/>
                  </a:lnTo>
                  <a:lnTo>
                    <a:pt x="4" y="4"/>
                  </a:lnTo>
                  <a:lnTo>
                    <a:pt x="4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998" name="Freeform 326"/>
            <p:cNvSpPr>
              <a:spLocks/>
            </p:cNvSpPr>
            <p:nvPr/>
          </p:nvSpPr>
          <p:spPr bwMode="auto">
            <a:xfrm>
              <a:off x="3977" y="2425"/>
              <a:ext cx="6" cy="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7"/>
                </a:cxn>
                <a:cxn ang="0">
                  <a:pos x="2" y="25"/>
                </a:cxn>
                <a:cxn ang="0">
                  <a:pos x="2" y="33"/>
                </a:cxn>
                <a:cxn ang="0">
                  <a:pos x="6" y="33"/>
                </a:cxn>
                <a:cxn ang="0">
                  <a:pos x="6" y="25"/>
                </a:cxn>
                <a:cxn ang="0">
                  <a:pos x="4" y="17"/>
                </a:cxn>
                <a:cxn ang="0">
                  <a:pos x="4" y="2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6" h="33">
                  <a:moveTo>
                    <a:pt x="0" y="0"/>
                  </a:moveTo>
                  <a:lnTo>
                    <a:pt x="0" y="17"/>
                  </a:lnTo>
                  <a:lnTo>
                    <a:pt x="2" y="25"/>
                  </a:lnTo>
                  <a:lnTo>
                    <a:pt x="2" y="33"/>
                  </a:lnTo>
                  <a:lnTo>
                    <a:pt x="6" y="33"/>
                  </a:lnTo>
                  <a:lnTo>
                    <a:pt x="6" y="25"/>
                  </a:lnTo>
                  <a:lnTo>
                    <a:pt x="4" y="17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999" name="Freeform 327"/>
            <p:cNvSpPr>
              <a:spLocks/>
            </p:cNvSpPr>
            <p:nvPr/>
          </p:nvSpPr>
          <p:spPr bwMode="auto">
            <a:xfrm>
              <a:off x="3977" y="2421"/>
              <a:ext cx="29" cy="10"/>
            </a:xfrm>
            <a:custGeom>
              <a:avLst/>
              <a:gdLst/>
              <a:ahLst/>
              <a:cxnLst>
                <a:cxn ang="0">
                  <a:pos x="29" y="8"/>
                </a:cxn>
                <a:cxn ang="0">
                  <a:pos x="27" y="6"/>
                </a:cxn>
                <a:cxn ang="0">
                  <a:pos x="22" y="4"/>
                </a:cxn>
                <a:cxn ang="0">
                  <a:pos x="20" y="4"/>
                </a:cxn>
                <a:cxn ang="0">
                  <a:pos x="18" y="2"/>
                </a:cxn>
                <a:cxn ang="0">
                  <a:pos x="14" y="2"/>
                </a:cxn>
                <a:cxn ang="0">
                  <a:pos x="12" y="0"/>
                </a:cxn>
                <a:cxn ang="0">
                  <a:pos x="8" y="2"/>
                </a:cxn>
                <a:cxn ang="0">
                  <a:pos x="6" y="2"/>
                </a:cxn>
                <a:cxn ang="0">
                  <a:pos x="0" y="4"/>
                </a:cxn>
                <a:cxn ang="0">
                  <a:pos x="2" y="8"/>
                </a:cxn>
                <a:cxn ang="0">
                  <a:pos x="6" y="6"/>
                </a:cxn>
                <a:cxn ang="0">
                  <a:pos x="16" y="6"/>
                </a:cxn>
                <a:cxn ang="0">
                  <a:pos x="20" y="8"/>
                </a:cxn>
                <a:cxn ang="0">
                  <a:pos x="22" y="8"/>
                </a:cxn>
                <a:cxn ang="0">
                  <a:pos x="27" y="10"/>
                </a:cxn>
                <a:cxn ang="0">
                  <a:pos x="25" y="8"/>
                </a:cxn>
                <a:cxn ang="0">
                  <a:pos x="29" y="8"/>
                </a:cxn>
                <a:cxn ang="0">
                  <a:pos x="29" y="6"/>
                </a:cxn>
                <a:cxn ang="0">
                  <a:pos x="27" y="6"/>
                </a:cxn>
                <a:cxn ang="0">
                  <a:pos x="29" y="8"/>
                </a:cxn>
              </a:cxnLst>
              <a:rect l="0" t="0" r="r" b="b"/>
              <a:pathLst>
                <a:path w="29" h="10">
                  <a:moveTo>
                    <a:pt x="29" y="8"/>
                  </a:moveTo>
                  <a:lnTo>
                    <a:pt x="27" y="6"/>
                  </a:lnTo>
                  <a:lnTo>
                    <a:pt x="22" y="4"/>
                  </a:lnTo>
                  <a:lnTo>
                    <a:pt x="20" y="4"/>
                  </a:lnTo>
                  <a:lnTo>
                    <a:pt x="18" y="2"/>
                  </a:lnTo>
                  <a:lnTo>
                    <a:pt x="14" y="2"/>
                  </a:lnTo>
                  <a:lnTo>
                    <a:pt x="12" y="0"/>
                  </a:lnTo>
                  <a:lnTo>
                    <a:pt x="8" y="2"/>
                  </a:lnTo>
                  <a:lnTo>
                    <a:pt x="6" y="2"/>
                  </a:lnTo>
                  <a:lnTo>
                    <a:pt x="0" y="4"/>
                  </a:lnTo>
                  <a:lnTo>
                    <a:pt x="2" y="8"/>
                  </a:lnTo>
                  <a:lnTo>
                    <a:pt x="6" y="6"/>
                  </a:lnTo>
                  <a:lnTo>
                    <a:pt x="16" y="6"/>
                  </a:lnTo>
                  <a:lnTo>
                    <a:pt x="20" y="8"/>
                  </a:lnTo>
                  <a:lnTo>
                    <a:pt x="22" y="8"/>
                  </a:lnTo>
                  <a:lnTo>
                    <a:pt x="27" y="10"/>
                  </a:lnTo>
                  <a:lnTo>
                    <a:pt x="25" y="8"/>
                  </a:lnTo>
                  <a:lnTo>
                    <a:pt x="29" y="8"/>
                  </a:lnTo>
                  <a:lnTo>
                    <a:pt x="29" y="6"/>
                  </a:lnTo>
                  <a:lnTo>
                    <a:pt x="27" y="6"/>
                  </a:lnTo>
                  <a:lnTo>
                    <a:pt x="29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000" name="Freeform 328"/>
            <p:cNvSpPr>
              <a:spLocks/>
            </p:cNvSpPr>
            <p:nvPr/>
          </p:nvSpPr>
          <p:spPr bwMode="auto">
            <a:xfrm>
              <a:off x="4422" y="2425"/>
              <a:ext cx="6" cy="11"/>
            </a:xfrm>
            <a:custGeom>
              <a:avLst/>
              <a:gdLst/>
              <a:ahLst/>
              <a:cxnLst>
                <a:cxn ang="0">
                  <a:pos x="6" y="4"/>
                </a:cxn>
                <a:cxn ang="0">
                  <a:pos x="6" y="8"/>
                </a:cxn>
                <a:cxn ang="0">
                  <a:pos x="4" y="11"/>
                </a:cxn>
                <a:cxn ang="0">
                  <a:pos x="2" y="11"/>
                </a:cxn>
                <a:cxn ang="0">
                  <a:pos x="0" y="8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6" y="4"/>
                </a:cxn>
              </a:cxnLst>
              <a:rect l="0" t="0" r="r" b="b"/>
              <a:pathLst>
                <a:path w="6" h="11">
                  <a:moveTo>
                    <a:pt x="6" y="4"/>
                  </a:moveTo>
                  <a:lnTo>
                    <a:pt x="6" y="8"/>
                  </a:lnTo>
                  <a:lnTo>
                    <a:pt x="4" y="11"/>
                  </a:lnTo>
                  <a:lnTo>
                    <a:pt x="2" y="11"/>
                  </a:lnTo>
                  <a:lnTo>
                    <a:pt x="0" y="8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001" name="Freeform 329"/>
            <p:cNvSpPr>
              <a:spLocks/>
            </p:cNvSpPr>
            <p:nvPr/>
          </p:nvSpPr>
          <p:spPr bwMode="auto">
            <a:xfrm>
              <a:off x="4426" y="2429"/>
              <a:ext cx="4" cy="9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2" y="9"/>
                </a:cxn>
                <a:cxn ang="0">
                  <a:pos x="4" y="4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9"/>
                </a:cxn>
                <a:cxn ang="0">
                  <a:pos x="2" y="9"/>
                </a:cxn>
                <a:cxn ang="0">
                  <a:pos x="0" y="9"/>
                </a:cxn>
              </a:cxnLst>
              <a:rect l="0" t="0" r="r" b="b"/>
              <a:pathLst>
                <a:path w="4" h="9">
                  <a:moveTo>
                    <a:pt x="0" y="9"/>
                  </a:moveTo>
                  <a:lnTo>
                    <a:pt x="2" y="9"/>
                  </a:lnTo>
                  <a:lnTo>
                    <a:pt x="4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2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002" name="Freeform 330"/>
            <p:cNvSpPr>
              <a:spLocks/>
            </p:cNvSpPr>
            <p:nvPr/>
          </p:nvSpPr>
          <p:spPr bwMode="auto">
            <a:xfrm>
              <a:off x="4418" y="2431"/>
              <a:ext cx="8" cy="7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5"/>
                </a:cxn>
                <a:cxn ang="0">
                  <a:pos x="4" y="7"/>
                </a:cxn>
                <a:cxn ang="0">
                  <a:pos x="8" y="7"/>
                </a:cxn>
                <a:cxn ang="0">
                  <a:pos x="8" y="2"/>
                </a:cxn>
                <a:cxn ang="0">
                  <a:pos x="6" y="2"/>
                </a:cxn>
                <a:cxn ang="0">
                  <a:pos x="4" y="0"/>
                </a:cxn>
                <a:cxn ang="0">
                  <a:pos x="6" y="2"/>
                </a:cxn>
                <a:cxn ang="0">
                  <a:pos x="0" y="2"/>
                </a:cxn>
                <a:cxn ang="0">
                  <a:pos x="2" y="2"/>
                </a:cxn>
              </a:cxnLst>
              <a:rect l="0" t="0" r="r" b="b"/>
              <a:pathLst>
                <a:path w="8" h="7">
                  <a:moveTo>
                    <a:pt x="2" y="2"/>
                  </a:moveTo>
                  <a:lnTo>
                    <a:pt x="2" y="5"/>
                  </a:lnTo>
                  <a:lnTo>
                    <a:pt x="4" y="7"/>
                  </a:lnTo>
                  <a:lnTo>
                    <a:pt x="8" y="7"/>
                  </a:lnTo>
                  <a:lnTo>
                    <a:pt x="8" y="2"/>
                  </a:lnTo>
                  <a:lnTo>
                    <a:pt x="6" y="2"/>
                  </a:lnTo>
                  <a:lnTo>
                    <a:pt x="4" y="0"/>
                  </a:lnTo>
                  <a:lnTo>
                    <a:pt x="6" y="2"/>
                  </a:lnTo>
                  <a:lnTo>
                    <a:pt x="0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003" name="Freeform 331"/>
            <p:cNvSpPr>
              <a:spLocks/>
            </p:cNvSpPr>
            <p:nvPr/>
          </p:nvSpPr>
          <p:spPr bwMode="auto">
            <a:xfrm>
              <a:off x="4418" y="2423"/>
              <a:ext cx="6" cy="1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2" y="2"/>
                </a:cxn>
                <a:cxn ang="0">
                  <a:pos x="2" y="6"/>
                </a:cxn>
                <a:cxn ang="0">
                  <a:pos x="0" y="8"/>
                </a:cxn>
                <a:cxn ang="0">
                  <a:pos x="2" y="10"/>
                </a:cxn>
                <a:cxn ang="0">
                  <a:pos x="6" y="10"/>
                </a:cxn>
                <a:cxn ang="0">
                  <a:pos x="6" y="4"/>
                </a:cxn>
                <a:cxn ang="0">
                  <a:pos x="4" y="0"/>
                </a:cxn>
              </a:cxnLst>
              <a:rect l="0" t="0" r="r" b="b"/>
              <a:pathLst>
                <a:path w="6" h="10">
                  <a:moveTo>
                    <a:pt x="4" y="0"/>
                  </a:moveTo>
                  <a:lnTo>
                    <a:pt x="2" y="2"/>
                  </a:lnTo>
                  <a:lnTo>
                    <a:pt x="2" y="6"/>
                  </a:lnTo>
                  <a:lnTo>
                    <a:pt x="0" y="8"/>
                  </a:lnTo>
                  <a:lnTo>
                    <a:pt x="2" y="10"/>
                  </a:lnTo>
                  <a:lnTo>
                    <a:pt x="6" y="10"/>
                  </a:lnTo>
                  <a:lnTo>
                    <a:pt x="6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004" name="Freeform 332"/>
            <p:cNvSpPr>
              <a:spLocks/>
            </p:cNvSpPr>
            <p:nvPr/>
          </p:nvSpPr>
          <p:spPr bwMode="auto">
            <a:xfrm>
              <a:off x="4422" y="2423"/>
              <a:ext cx="8" cy="8"/>
            </a:xfrm>
            <a:custGeom>
              <a:avLst/>
              <a:gdLst/>
              <a:ahLst/>
              <a:cxnLst>
                <a:cxn ang="0">
                  <a:pos x="8" y="6"/>
                </a:cxn>
                <a:cxn ang="0">
                  <a:pos x="6" y="4"/>
                </a:cxn>
                <a:cxn ang="0">
                  <a:pos x="6" y="2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2" y="4"/>
                </a:cxn>
                <a:cxn ang="0">
                  <a:pos x="6" y="8"/>
                </a:cxn>
                <a:cxn ang="0">
                  <a:pos x="4" y="6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8" y="6"/>
                </a:cxn>
              </a:cxnLst>
              <a:rect l="0" t="0" r="r" b="b"/>
              <a:pathLst>
                <a:path w="8" h="8">
                  <a:moveTo>
                    <a:pt x="8" y="6"/>
                  </a:moveTo>
                  <a:lnTo>
                    <a:pt x="6" y="4"/>
                  </a:lnTo>
                  <a:lnTo>
                    <a:pt x="6" y="2"/>
                  </a:lnTo>
                  <a:lnTo>
                    <a:pt x="4" y="0"/>
                  </a:lnTo>
                  <a:lnTo>
                    <a:pt x="0" y="0"/>
                  </a:lnTo>
                  <a:lnTo>
                    <a:pt x="2" y="4"/>
                  </a:lnTo>
                  <a:lnTo>
                    <a:pt x="6" y="8"/>
                  </a:lnTo>
                  <a:lnTo>
                    <a:pt x="4" y="6"/>
                  </a:lnTo>
                  <a:lnTo>
                    <a:pt x="8" y="6"/>
                  </a:lnTo>
                  <a:lnTo>
                    <a:pt x="8" y="4"/>
                  </a:lnTo>
                  <a:lnTo>
                    <a:pt x="6" y="4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005" name="Freeform 333"/>
            <p:cNvSpPr>
              <a:spLocks/>
            </p:cNvSpPr>
            <p:nvPr/>
          </p:nvSpPr>
          <p:spPr bwMode="auto">
            <a:xfrm>
              <a:off x="4363" y="2427"/>
              <a:ext cx="8" cy="13"/>
            </a:xfrm>
            <a:custGeom>
              <a:avLst/>
              <a:gdLst/>
              <a:ahLst/>
              <a:cxnLst>
                <a:cxn ang="0">
                  <a:pos x="8" y="2"/>
                </a:cxn>
                <a:cxn ang="0">
                  <a:pos x="6" y="4"/>
                </a:cxn>
                <a:cxn ang="0">
                  <a:pos x="6" y="9"/>
                </a:cxn>
                <a:cxn ang="0">
                  <a:pos x="2" y="13"/>
                </a:cxn>
                <a:cxn ang="0">
                  <a:pos x="0" y="9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8" y="2"/>
                </a:cxn>
              </a:cxnLst>
              <a:rect l="0" t="0" r="r" b="b"/>
              <a:pathLst>
                <a:path w="8" h="13">
                  <a:moveTo>
                    <a:pt x="8" y="2"/>
                  </a:moveTo>
                  <a:lnTo>
                    <a:pt x="6" y="4"/>
                  </a:lnTo>
                  <a:lnTo>
                    <a:pt x="6" y="9"/>
                  </a:lnTo>
                  <a:lnTo>
                    <a:pt x="2" y="13"/>
                  </a:lnTo>
                  <a:lnTo>
                    <a:pt x="0" y="9"/>
                  </a:lnTo>
                  <a:lnTo>
                    <a:pt x="0" y="2"/>
                  </a:lnTo>
                  <a:lnTo>
                    <a:pt x="2" y="0"/>
                  </a:lnTo>
                  <a:lnTo>
                    <a:pt x="6" y="0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006" name="Freeform 334"/>
            <p:cNvSpPr>
              <a:spLocks/>
            </p:cNvSpPr>
            <p:nvPr/>
          </p:nvSpPr>
          <p:spPr bwMode="auto">
            <a:xfrm>
              <a:off x="4363" y="2427"/>
              <a:ext cx="8" cy="15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2" y="15"/>
                </a:cxn>
                <a:cxn ang="0">
                  <a:pos x="6" y="13"/>
                </a:cxn>
                <a:cxn ang="0">
                  <a:pos x="8" y="9"/>
                </a:cxn>
                <a:cxn ang="0">
                  <a:pos x="8" y="2"/>
                </a:cxn>
                <a:cxn ang="0">
                  <a:pos x="6" y="0"/>
                </a:cxn>
                <a:cxn ang="0">
                  <a:pos x="4" y="4"/>
                </a:cxn>
                <a:cxn ang="0">
                  <a:pos x="4" y="9"/>
                </a:cxn>
                <a:cxn ang="0">
                  <a:pos x="2" y="11"/>
                </a:cxn>
                <a:cxn ang="0">
                  <a:pos x="4" y="11"/>
                </a:cxn>
                <a:cxn ang="0">
                  <a:pos x="0" y="13"/>
                </a:cxn>
                <a:cxn ang="0">
                  <a:pos x="0" y="15"/>
                </a:cxn>
                <a:cxn ang="0">
                  <a:pos x="2" y="15"/>
                </a:cxn>
                <a:cxn ang="0">
                  <a:pos x="0" y="13"/>
                </a:cxn>
              </a:cxnLst>
              <a:rect l="0" t="0" r="r" b="b"/>
              <a:pathLst>
                <a:path w="8" h="15">
                  <a:moveTo>
                    <a:pt x="0" y="13"/>
                  </a:moveTo>
                  <a:lnTo>
                    <a:pt x="2" y="15"/>
                  </a:lnTo>
                  <a:lnTo>
                    <a:pt x="6" y="13"/>
                  </a:lnTo>
                  <a:lnTo>
                    <a:pt x="8" y="9"/>
                  </a:lnTo>
                  <a:lnTo>
                    <a:pt x="8" y="2"/>
                  </a:lnTo>
                  <a:lnTo>
                    <a:pt x="6" y="0"/>
                  </a:lnTo>
                  <a:lnTo>
                    <a:pt x="4" y="4"/>
                  </a:lnTo>
                  <a:lnTo>
                    <a:pt x="4" y="9"/>
                  </a:lnTo>
                  <a:lnTo>
                    <a:pt x="2" y="11"/>
                  </a:lnTo>
                  <a:lnTo>
                    <a:pt x="4" y="11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2" y="15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007" name="Freeform 335"/>
            <p:cNvSpPr>
              <a:spLocks/>
            </p:cNvSpPr>
            <p:nvPr/>
          </p:nvSpPr>
          <p:spPr bwMode="auto">
            <a:xfrm>
              <a:off x="4361" y="2425"/>
              <a:ext cx="6" cy="1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2" y="0"/>
                </a:cxn>
                <a:cxn ang="0">
                  <a:pos x="0" y="4"/>
                </a:cxn>
                <a:cxn ang="0">
                  <a:pos x="0" y="11"/>
                </a:cxn>
                <a:cxn ang="0">
                  <a:pos x="2" y="15"/>
                </a:cxn>
                <a:cxn ang="0">
                  <a:pos x="6" y="13"/>
                </a:cxn>
                <a:cxn ang="0">
                  <a:pos x="4" y="11"/>
                </a:cxn>
                <a:cxn ang="0">
                  <a:pos x="4" y="4"/>
                </a:cxn>
                <a:cxn ang="0">
                  <a:pos x="6" y="2"/>
                </a:cxn>
                <a:cxn ang="0">
                  <a:pos x="4" y="4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4" y="0"/>
                </a:cxn>
              </a:cxnLst>
              <a:rect l="0" t="0" r="r" b="b"/>
              <a:pathLst>
                <a:path w="6" h="15">
                  <a:moveTo>
                    <a:pt x="4" y="0"/>
                  </a:moveTo>
                  <a:lnTo>
                    <a:pt x="2" y="0"/>
                  </a:lnTo>
                  <a:lnTo>
                    <a:pt x="0" y="4"/>
                  </a:lnTo>
                  <a:lnTo>
                    <a:pt x="0" y="11"/>
                  </a:lnTo>
                  <a:lnTo>
                    <a:pt x="2" y="15"/>
                  </a:lnTo>
                  <a:lnTo>
                    <a:pt x="6" y="13"/>
                  </a:lnTo>
                  <a:lnTo>
                    <a:pt x="4" y="11"/>
                  </a:lnTo>
                  <a:lnTo>
                    <a:pt x="4" y="4"/>
                  </a:lnTo>
                  <a:lnTo>
                    <a:pt x="6" y="2"/>
                  </a:lnTo>
                  <a:lnTo>
                    <a:pt x="4" y="4"/>
                  </a:lnTo>
                  <a:lnTo>
                    <a:pt x="4" y="0"/>
                  </a:lnTo>
                  <a:lnTo>
                    <a:pt x="2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008" name="Freeform 336"/>
            <p:cNvSpPr>
              <a:spLocks/>
            </p:cNvSpPr>
            <p:nvPr/>
          </p:nvSpPr>
          <p:spPr bwMode="auto">
            <a:xfrm>
              <a:off x="4365" y="2425"/>
              <a:ext cx="8" cy="6"/>
            </a:xfrm>
            <a:custGeom>
              <a:avLst/>
              <a:gdLst/>
              <a:ahLst/>
              <a:cxnLst>
                <a:cxn ang="0">
                  <a:pos x="6" y="4"/>
                </a:cxn>
                <a:cxn ang="0">
                  <a:pos x="6" y="2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4" y="6"/>
                </a:cxn>
                <a:cxn ang="0">
                  <a:pos x="4" y="2"/>
                </a:cxn>
                <a:cxn ang="0">
                  <a:pos x="6" y="4"/>
                </a:cxn>
                <a:cxn ang="0">
                  <a:pos x="8" y="2"/>
                </a:cxn>
                <a:cxn ang="0">
                  <a:pos x="6" y="2"/>
                </a:cxn>
                <a:cxn ang="0">
                  <a:pos x="6" y="4"/>
                </a:cxn>
              </a:cxnLst>
              <a:rect l="0" t="0" r="r" b="b"/>
              <a:pathLst>
                <a:path w="8" h="6">
                  <a:moveTo>
                    <a:pt x="6" y="4"/>
                  </a:moveTo>
                  <a:lnTo>
                    <a:pt x="6" y="2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2" y="4"/>
                  </a:lnTo>
                  <a:lnTo>
                    <a:pt x="4" y="6"/>
                  </a:lnTo>
                  <a:lnTo>
                    <a:pt x="4" y="2"/>
                  </a:lnTo>
                  <a:lnTo>
                    <a:pt x="6" y="4"/>
                  </a:lnTo>
                  <a:lnTo>
                    <a:pt x="8" y="2"/>
                  </a:lnTo>
                  <a:lnTo>
                    <a:pt x="6" y="2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009" name="Freeform 337"/>
            <p:cNvSpPr>
              <a:spLocks/>
            </p:cNvSpPr>
            <p:nvPr/>
          </p:nvSpPr>
          <p:spPr bwMode="auto">
            <a:xfrm>
              <a:off x="4399" y="2427"/>
              <a:ext cx="9" cy="9"/>
            </a:xfrm>
            <a:custGeom>
              <a:avLst/>
              <a:gdLst/>
              <a:ahLst/>
              <a:cxnLst>
                <a:cxn ang="0">
                  <a:pos x="9" y="4"/>
                </a:cxn>
                <a:cxn ang="0">
                  <a:pos x="9" y="6"/>
                </a:cxn>
                <a:cxn ang="0">
                  <a:pos x="7" y="9"/>
                </a:cxn>
                <a:cxn ang="0">
                  <a:pos x="2" y="9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7" y="0"/>
                </a:cxn>
                <a:cxn ang="0">
                  <a:pos x="9" y="2"/>
                </a:cxn>
                <a:cxn ang="0">
                  <a:pos x="9" y="4"/>
                </a:cxn>
              </a:cxnLst>
              <a:rect l="0" t="0" r="r" b="b"/>
              <a:pathLst>
                <a:path w="9" h="9">
                  <a:moveTo>
                    <a:pt x="9" y="4"/>
                  </a:moveTo>
                  <a:lnTo>
                    <a:pt x="9" y="6"/>
                  </a:lnTo>
                  <a:lnTo>
                    <a:pt x="7" y="9"/>
                  </a:lnTo>
                  <a:lnTo>
                    <a:pt x="2" y="9"/>
                  </a:lnTo>
                  <a:lnTo>
                    <a:pt x="2" y="4"/>
                  </a:lnTo>
                  <a:lnTo>
                    <a:pt x="0" y="2"/>
                  </a:lnTo>
                  <a:lnTo>
                    <a:pt x="4" y="0"/>
                  </a:lnTo>
                  <a:lnTo>
                    <a:pt x="7" y="0"/>
                  </a:lnTo>
                  <a:lnTo>
                    <a:pt x="9" y="2"/>
                  </a:lnTo>
                  <a:lnTo>
                    <a:pt x="9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010" name="Freeform 338"/>
            <p:cNvSpPr>
              <a:spLocks/>
            </p:cNvSpPr>
            <p:nvPr/>
          </p:nvSpPr>
          <p:spPr bwMode="auto">
            <a:xfrm>
              <a:off x="4403" y="2431"/>
              <a:ext cx="7" cy="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3" y="7"/>
                </a:cxn>
                <a:cxn ang="0">
                  <a:pos x="7" y="2"/>
                </a:cxn>
                <a:cxn ang="0">
                  <a:pos x="7" y="0"/>
                </a:cxn>
                <a:cxn ang="0">
                  <a:pos x="3" y="0"/>
                </a:cxn>
                <a:cxn ang="0">
                  <a:pos x="3" y="2"/>
                </a:cxn>
                <a:cxn ang="0">
                  <a:pos x="0" y="2"/>
                </a:cxn>
                <a:cxn ang="0">
                  <a:pos x="0" y="9"/>
                </a:cxn>
                <a:cxn ang="0">
                  <a:pos x="0" y="7"/>
                </a:cxn>
              </a:cxnLst>
              <a:rect l="0" t="0" r="r" b="b"/>
              <a:pathLst>
                <a:path w="7" h="9">
                  <a:moveTo>
                    <a:pt x="0" y="7"/>
                  </a:moveTo>
                  <a:lnTo>
                    <a:pt x="3" y="7"/>
                  </a:lnTo>
                  <a:lnTo>
                    <a:pt x="7" y="2"/>
                  </a:lnTo>
                  <a:lnTo>
                    <a:pt x="7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9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011" name="Freeform 339"/>
            <p:cNvSpPr>
              <a:spLocks/>
            </p:cNvSpPr>
            <p:nvPr/>
          </p:nvSpPr>
          <p:spPr bwMode="auto">
            <a:xfrm>
              <a:off x="4397" y="2427"/>
              <a:ext cx="6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4"/>
                </a:cxn>
                <a:cxn ang="0">
                  <a:pos x="2" y="9"/>
                </a:cxn>
                <a:cxn ang="0">
                  <a:pos x="6" y="11"/>
                </a:cxn>
                <a:cxn ang="0">
                  <a:pos x="6" y="2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4"/>
                </a:cxn>
                <a:cxn ang="0">
                  <a:pos x="0" y="0"/>
                </a:cxn>
              </a:cxnLst>
              <a:rect l="0" t="0" r="r" b="b"/>
              <a:pathLst>
                <a:path w="6" h="11">
                  <a:moveTo>
                    <a:pt x="0" y="0"/>
                  </a:moveTo>
                  <a:lnTo>
                    <a:pt x="2" y="4"/>
                  </a:lnTo>
                  <a:lnTo>
                    <a:pt x="2" y="9"/>
                  </a:lnTo>
                  <a:lnTo>
                    <a:pt x="6" y="11"/>
                  </a:lnTo>
                  <a:lnTo>
                    <a:pt x="6" y="2"/>
                  </a:lnTo>
                  <a:lnTo>
                    <a:pt x="4" y="0"/>
                  </a:lnTo>
                  <a:lnTo>
                    <a:pt x="4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012" name="Freeform 340"/>
            <p:cNvSpPr>
              <a:spLocks/>
            </p:cNvSpPr>
            <p:nvPr/>
          </p:nvSpPr>
          <p:spPr bwMode="auto">
            <a:xfrm>
              <a:off x="4397" y="2425"/>
              <a:ext cx="13" cy="8"/>
            </a:xfrm>
            <a:custGeom>
              <a:avLst/>
              <a:gdLst/>
              <a:ahLst/>
              <a:cxnLst>
                <a:cxn ang="0">
                  <a:pos x="13" y="6"/>
                </a:cxn>
                <a:cxn ang="0">
                  <a:pos x="13" y="8"/>
                </a:cxn>
                <a:cxn ang="0">
                  <a:pos x="13" y="2"/>
                </a:cxn>
                <a:cxn ang="0">
                  <a:pos x="9" y="0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4" y="4"/>
                </a:cxn>
                <a:cxn ang="0">
                  <a:pos x="9" y="4"/>
                </a:cxn>
                <a:cxn ang="0">
                  <a:pos x="9" y="6"/>
                </a:cxn>
                <a:cxn ang="0">
                  <a:pos x="13" y="6"/>
                </a:cxn>
              </a:cxnLst>
              <a:rect l="0" t="0" r="r" b="b"/>
              <a:pathLst>
                <a:path w="13" h="8">
                  <a:moveTo>
                    <a:pt x="13" y="6"/>
                  </a:moveTo>
                  <a:lnTo>
                    <a:pt x="13" y="8"/>
                  </a:lnTo>
                  <a:lnTo>
                    <a:pt x="13" y="2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4" y="4"/>
                  </a:lnTo>
                  <a:lnTo>
                    <a:pt x="9" y="4"/>
                  </a:lnTo>
                  <a:lnTo>
                    <a:pt x="9" y="6"/>
                  </a:lnTo>
                  <a:lnTo>
                    <a:pt x="13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013" name="Freeform 341"/>
            <p:cNvSpPr>
              <a:spLocks/>
            </p:cNvSpPr>
            <p:nvPr/>
          </p:nvSpPr>
          <p:spPr bwMode="auto">
            <a:xfrm>
              <a:off x="4344" y="2429"/>
              <a:ext cx="8" cy="11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" y="11"/>
                </a:cxn>
                <a:cxn ang="0">
                  <a:pos x="2" y="9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8" y="4"/>
                </a:cxn>
                <a:cxn ang="0">
                  <a:pos x="6" y="7"/>
                </a:cxn>
              </a:cxnLst>
              <a:rect l="0" t="0" r="r" b="b"/>
              <a:pathLst>
                <a:path w="8" h="11">
                  <a:moveTo>
                    <a:pt x="6" y="7"/>
                  </a:moveTo>
                  <a:lnTo>
                    <a:pt x="4" y="11"/>
                  </a:lnTo>
                  <a:lnTo>
                    <a:pt x="2" y="9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6" y="0"/>
                  </a:lnTo>
                  <a:lnTo>
                    <a:pt x="8" y="4"/>
                  </a:lnTo>
                  <a:lnTo>
                    <a:pt x="6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014" name="Freeform 342"/>
            <p:cNvSpPr>
              <a:spLocks/>
            </p:cNvSpPr>
            <p:nvPr/>
          </p:nvSpPr>
          <p:spPr bwMode="auto">
            <a:xfrm>
              <a:off x="4348" y="2436"/>
              <a:ext cx="4" cy="6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4" y="2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6"/>
                </a:cxn>
                <a:cxn ang="0">
                  <a:pos x="2" y="4"/>
                </a:cxn>
                <a:cxn ang="0">
                  <a:pos x="0" y="6"/>
                </a:cxn>
              </a:cxnLst>
              <a:rect l="0" t="0" r="r" b="b"/>
              <a:pathLst>
                <a:path w="4" h="6">
                  <a:moveTo>
                    <a:pt x="0" y="6"/>
                  </a:moveTo>
                  <a:lnTo>
                    <a:pt x="4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2" y="4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015" name="Freeform 343"/>
            <p:cNvSpPr>
              <a:spLocks/>
            </p:cNvSpPr>
            <p:nvPr/>
          </p:nvSpPr>
          <p:spPr bwMode="auto">
            <a:xfrm>
              <a:off x="4342" y="2427"/>
              <a:ext cx="6" cy="1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2" y="0"/>
                </a:cxn>
                <a:cxn ang="0">
                  <a:pos x="0" y="4"/>
                </a:cxn>
                <a:cxn ang="0">
                  <a:pos x="0" y="9"/>
                </a:cxn>
                <a:cxn ang="0">
                  <a:pos x="6" y="15"/>
                </a:cxn>
                <a:cxn ang="0">
                  <a:pos x="6" y="9"/>
                </a:cxn>
                <a:cxn ang="0">
                  <a:pos x="4" y="6"/>
                </a:cxn>
                <a:cxn ang="0">
                  <a:pos x="4" y="4"/>
                </a:cxn>
                <a:cxn ang="0">
                  <a:pos x="6" y="2"/>
                </a:cxn>
                <a:cxn ang="0">
                  <a:pos x="4" y="4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4" y="0"/>
                </a:cxn>
              </a:cxnLst>
              <a:rect l="0" t="0" r="r" b="b"/>
              <a:pathLst>
                <a:path w="6" h="15">
                  <a:moveTo>
                    <a:pt x="4" y="0"/>
                  </a:moveTo>
                  <a:lnTo>
                    <a:pt x="2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6" y="15"/>
                  </a:lnTo>
                  <a:lnTo>
                    <a:pt x="6" y="9"/>
                  </a:lnTo>
                  <a:lnTo>
                    <a:pt x="4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4" y="4"/>
                  </a:lnTo>
                  <a:lnTo>
                    <a:pt x="4" y="0"/>
                  </a:lnTo>
                  <a:lnTo>
                    <a:pt x="2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016" name="Freeform 344"/>
            <p:cNvSpPr>
              <a:spLocks/>
            </p:cNvSpPr>
            <p:nvPr/>
          </p:nvSpPr>
          <p:spPr bwMode="auto">
            <a:xfrm>
              <a:off x="4346" y="2427"/>
              <a:ext cx="8" cy="11"/>
            </a:xfrm>
            <a:custGeom>
              <a:avLst/>
              <a:gdLst/>
              <a:ahLst/>
              <a:cxnLst>
                <a:cxn ang="0">
                  <a:pos x="6" y="11"/>
                </a:cxn>
                <a:cxn ang="0">
                  <a:pos x="8" y="6"/>
                </a:cxn>
                <a:cxn ang="0">
                  <a:pos x="6" y="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9"/>
                </a:cxn>
                <a:cxn ang="0">
                  <a:pos x="4" y="9"/>
                </a:cxn>
                <a:cxn ang="0">
                  <a:pos x="6" y="11"/>
                </a:cxn>
              </a:cxnLst>
              <a:rect l="0" t="0" r="r" b="b"/>
              <a:pathLst>
                <a:path w="8" h="11">
                  <a:moveTo>
                    <a:pt x="6" y="11"/>
                  </a:moveTo>
                  <a:lnTo>
                    <a:pt x="8" y="6"/>
                  </a:lnTo>
                  <a:lnTo>
                    <a:pt x="6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9"/>
                  </a:lnTo>
                  <a:lnTo>
                    <a:pt x="4" y="9"/>
                  </a:lnTo>
                  <a:lnTo>
                    <a:pt x="6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017" name="Freeform 345"/>
            <p:cNvSpPr>
              <a:spLocks/>
            </p:cNvSpPr>
            <p:nvPr/>
          </p:nvSpPr>
          <p:spPr bwMode="auto">
            <a:xfrm>
              <a:off x="4381" y="2427"/>
              <a:ext cx="8" cy="11"/>
            </a:xfrm>
            <a:custGeom>
              <a:avLst/>
              <a:gdLst/>
              <a:ahLst/>
              <a:cxnLst>
                <a:cxn ang="0">
                  <a:pos x="8" y="2"/>
                </a:cxn>
                <a:cxn ang="0">
                  <a:pos x="8" y="4"/>
                </a:cxn>
                <a:cxn ang="0">
                  <a:pos x="6" y="6"/>
                </a:cxn>
                <a:cxn ang="0">
                  <a:pos x="6" y="11"/>
                </a:cxn>
                <a:cxn ang="0">
                  <a:pos x="2" y="11"/>
                </a:cxn>
                <a:cxn ang="0">
                  <a:pos x="2" y="9"/>
                </a:cxn>
                <a:cxn ang="0">
                  <a:pos x="0" y="4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8" y="2"/>
                </a:cxn>
              </a:cxnLst>
              <a:rect l="0" t="0" r="r" b="b"/>
              <a:pathLst>
                <a:path w="8" h="11">
                  <a:moveTo>
                    <a:pt x="8" y="2"/>
                  </a:moveTo>
                  <a:lnTo>
                    <a:pt x="8" y="4"/>
                  </a:lnTo>
                  <a:lnTo>
                    <a:pt x="6" y="6"/>
                  </a:lnTo>
                  <a:lnTo>
                    <a:pt x="6" y="11"/>
                  </a:lnTo>
                  <a:lnTo>
                    <a:pt x="2" y="11"/>
                  </a:lnTo>
                  <a:lnTo>
                    <a:pt x="2" y="9"/>
                  </a:lnTo>
                  <a:lnTo>
                    <a:pt x="0" y="4"/>
                  </a:lnTo>
                  <a:lnTo>
                    <a:pt x="4" y="0"/>
                  </a:lnTo>
                  <a:lnTo>
                    <a:pt x="4" y="2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018" name="Freeform 346"/>
            <p:cNvSpPr>
              <a:spLocks/>
            </p:cNvSpPr>
            <p:nvPr/>
          </p:nvSpPr>
          <p:spPr bwMode="auto">
            <a:xfrm>
              <a:off x="4381" y="2429"/>
              <a:ext cx="10" cy="11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2" y="11"/>
                </a:cxn>
                <a:cxn ang="0">
                  <a:pos x="6" y="9"/>
                </a:cxn>
                <a:cxn ang="0">
                  <a:pos x="8" y="7"/>
                </a:cxn>
                <a:cxn ang="0">
                  <a:pos x="10" y="2"/>
                </a:cxn>
                <a:cxn ang="0">
                  <a:pos x="10" y="0"/>
                </a:cxn>
                <a:cxn ang="0">
                  <a:pos x="4" y="0"/>
                </a:cxn>
                <a:cxn ang="0">
                  <a:pos x="6" y="2"/>
                </a:cxn>
                <a:cxn ang="0">
                  <a:pos x="4" y="4"/>
                </a:cxn>
                <a:cxn ang="0">
                  <a:pos x="4" y="7"/>
                </a:cxn>
                <a:cxn ang="0">
                  <a:pos x="2" y="7"/>
                </a:cxn>
                <a:cxn ang="0">
                  <a:pos x="4" y="9"/>
                </a:cxn>
                <a:cxn ang="0">
                  <a:pos x="0" y="9"/>
                </a:cxn>
                <a:cxn ang="0">
                  <a:pos x="0" y="11"/>
                </a:cxn>
                <a:cxn ang="0">
                  <a:pos x="2" y="11"/>
                </a:cxn>
                <a:cxn ang="0">
                  <a:pos x="0" y="9"/>
                </a:cxn>
              </a:cxnLst>
              <a:rect l="0" t="0" r="r" b="b"/>
              <a:pathLst>
                <a:path w="10" h="11">
                  <a:moveTo>
                    <a:pt x="0" y="9"/>
                  </a:moveTo>
                  <a:lnTo>
                    <a:pt x="2" y="11"/>
                  </a:lnTo>
                  <a:lnTo>
                    <a:pt x="6" y="9"/>
                  </a:lnTo>
                  <a:lnTo>
                    <a:pt x="8" y="7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4" y="0"/>
                  </a:lnTo>
                  <a:lnTo>
                    <a:pt x="6" y="2"/>
                  </a:lnTo>
                  <a:lnTo>
                    <a:pt x="4" y="4"/>
                  </a:lnTo>
                  <a:lnTo>
                    <a:pt x="4" y="7"/>
                  </a:lnTo>
                  <a:lnTo>
                    <a:pt x="2" y="7"/>
                  </a:lnTo>
                  <a:lnTo>
                    <a:pt x="4" y="9"/>
                  </a:lnTo>
                  <a:lnTo>
                    <a:pt x="0" y="9"/>
                  </a:lnTo>
                  <a:lnTo>
                    <a:pt x="0" y="11"/>
                  </a:lnTo>
                  <a:lnTo>
                    <a:pt x="2" y="11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019" name="Freeform 347"/>
            <p:cNvSpPr>
              <a:spLocks/>
            </p:cNvSpPr>
            <p:nvPr/>
          </p:nvSpPr>
          <p:spPr bwMode="auto">
            <a:xfrm>
              <a:off x="4381" y="2425"/>
              <a:ext cx="6" cy="13"/>
            </a:xfrm>
            <a:custGeom>
              <a:avLst/>
              <a:gdLst/>
              <a:ahLst/>
              <a:cxnLst>
                <a:cxn ang="0">
                  <a:pos x="6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13"/>
                </a:cxn>
                <a:cxn ang="0">
                  <a:pos x="4" y="13"/>
                </a:cxn>
                <a:cxn ang="0">
                  <a:pos x="4" y="4"/>
                </a:cxn>
                <a:cxn ang="0">
                  <a:pos x="2" y="4"/>
                </a:cxn>
                <a:cxn ang="0">
                  <a:pos x="6" y="2"/>
                </a:cxn>
                <a:cxn ang="0">
                  <a:pos x="4" y="0"/>
                </a:cxn>
                <a:cxn ang="0">
                  <a:pos x="6" y="2"/>
                </a:cxn>
              </a:cxnLst>
              <a:rect l="0" t="0" r="r" b="b"/>
              <a:pathLst>
                <a:path w="6" h="13">
                  <a:moveTo>
                    <a:pt x="6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0" y="13"/>
                  </a:lnTo>
                  <a:lnTo>
                    <a:pt x="4" y="13"/>
                  </a:lnTo>
                  <a:lnTo>
                    <a:pt x="4" y="4"/>
                  </a:lnTo>
                  <a:lnTo>
                    <a:pt x="2" y="4"/>
                  </a:lnTo>
                  <a:lnTo>
                    <a:pt x="6" y="2"/>
                  </a:lnTo>
                  <a:lnTo>
                    <a:pt x="4" y="0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020" name="Freeform 348"/>
            <p:cNvSpPr>
              <a:spLocks/>
            </p:cNvSpPr>
            <p:nvPr/>
          </p:nvSpPr>
          <p:spPr bwMode="auto">
            <a:xfrm>
              <a:off x="4383" y="2427"/>
              <a:ext cx="8" cy="4"/>
            </a:xfrm>
            <a:custGeom>
              <a:avLst/>
              <a:gdLst/>
              <a:ahLst/>
              <a:cxnLst>
                <a:cxn ang="0">
                  <a:pos x="8" y="2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2" y="4"/>
                </a:cxn>
                <a:cxn ang="0">
                  <a:pos x="6" y="4"/>
                </a:cxn>
                <a:cxn ang="0">
                  <a:pos x="2" y="2"/>
                </a:cxn>
                <a:cxn ang="0">
                  <a:pos x="8" y="2"/>
                </a:cxn>
                <a:cxn ang="0">
                  <a:pos x="8" y="0"/>
                </a:cxn>
                <a:cxn ang="0">
                  <a:pos x="6" y="0"/>
                </a:cxn>
                <a:cxn ang="0">
                  <a:pos x="8" y="2"/>
                </a:cxn>
              </a:cxnLst>
              <a:rect l="0" t="0" r="r" b="b"/>
              <a:pathLst>
                <a:path w="8" h="4">
                  <a:moveTo>
                    <a:pt x="8" y="2"/>
                  </a:moveTo>
                  <a:lnTo>
                    <a:pt x="6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6" y="4"/>
                  </a:lnTo>
                  <a:lnTo>
                    <a:pt x="2" y="2"/>
                  </a:lnTo>
                  <a:lnTo>
                    <a:pt x="8" y="2"/>
                  </a:lnTo>
                  <a:lnTo>
                    <a:pt x="8" y="0"/>
                  </a:lnTo>
                  <a:lnTo>
                    <a:pt x="6" y="0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021" name="Freeform 349"/>
            <p:cNvSpPr>
              <a:spLocks/>
            </p:cNvSpPr>
            <p:nvPr/>
          </p:nvSpPr>
          <p:spPr bwMode="auto">
            <a:xfrm>
              <a:off x="3436" y="2431"/>
              <a:ext cx="31" cy="47"/>
            </a:xfrm>
            <a:custGeom>
              <a:avLst/>
              <a:gdLst/>
              <a:ahLst/>
              <a:cxnLst>
                <a:cxn ang="0">
                  <a:pos x="31" y="2"/>
                </a:cxn>
                <a:cxn ang="0">
                  <a:pos x="29" y="15"/>
                </a:cxn>
                <a:cxn ang="0">
                  <a:pos x="29" y="25"/>
                </a:cxn>
                <a:cxn ang="0">
                  <a:pos x="27" y="37"/>
                </a:cxn>
                <a:cxn ang="0">
                  <a:pos x="25" y="45"/>
                </a:cxn>
                <a:cxn ang="0">
                  <a:pos x="19" y="45"/>
                </a:cxn>
                <a:cxn ang="0">
                  <a:pos x="15" y="47"/>
                </a:cxn>
                <a:cxn ang="0">
                  <a:pos x="0" y="47"/>
                </a:cxn>
                <a:cxn ang="0">
                  <a:pos x="0" y="23"/>
                </a:cxn>
                <a:cxn ang="0">
                  <a:pos x="2" y="13"/>
                </a:cxn>
                <a:cxn ang="0">
                  <a:pos x="6" y="0"/>
                </a:cxn>
                <a:cxn ang="0">
                  <a:pos x="25" y="0"/>
                </a:cxn>
                <a:cxn ang="0">
                  <a:pos x="27" y="2"/>
                </a:cxn>
                <a:cxn ang="0">
                  <a:pos x="31" y="2"/>
                </a:cxn>
              </a:cxnLst>
              <a:rect l="0" t="0" r="r" b="b"/>
              <a:pathLst>
                <a:path w="31" h="47">
                  <a:moveTo>
                    <a:pt x="31" y="2"/>
                  </a:moveTo>
                  <a:lnTo>
                    <a:pt x="29" y="15"/>
                  </a:lnTo>
                  <a:lnTo>
                    <a:pt x="29" y="25"/>
                  </a:lnTo>
                  <a:lnTo>
                    <a:pt x="27" y="37"/>
                  </a:lnTo>
                  <a:lnTo>
                    <a:pt x="25" y="45"/>
                  </a:lnTo>
                  <a:lnTo>
                    <a:pt x="19" y="45"/>
                  </a:lnTo>
                  <a:lnTo>
                    <a:pt x="15" y="47"/>
                  </a:lnTo>
                  <a:lnTo>
                    <a:pt x="0" y="47"/>
                  </a:lnTo>
                  <a:lnTo>
                    <a:pt x="0" y="23"/>
                  </a:lnTo>
                  <a:lnTo>
                    <a:pt x="2" y="13"/>
                  </a:lnTo>
                  <a:lnTo>
                    <a:pt x="6" y="0"/>
                  </a:lnTo>
                  <a:lnTo>
                    <a:pt x="25" y="0"/>
                  </a:lnTo>
                  <a:lnTo>
                    <a:pt x="27" y="2"/>
                  </a:lnTo>
                  <a:lnTo>
                    <a:pt x="31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022" name="Freeform 350"/>
            <p:cNvSpPr>
              <a:spLocks/>
            </p:cNvSpPr>
            <p:nvPr/>
          </p:nvSpPr>
          <p:spPr bwMode="auto">
            <a:xfrm>
              <a:off x="3459" y="2433"/>
              <a:ext cx="10" cy="47"/>
            </a:xfrm>
            <a:custGeom>
              <a:avLst/>
              <a:gdLst/>
              <a:ahLst/>
              <a:cxnLst>
                <a:cxn ang="0">
                  <a:pos x="2" y="45"/>
                </a:cxn>
                <a:cxn ang="0">
                  <a:pos x="4" y="45"/>
                </a:cxn>
                <a:cxn ang="0">
                  <a:pos x="6" y="35"/>
                </a:cxn>
                <a:cxn ang="0">
                  <a:pos x="8" y="23"/>
                </a:cxn>
                <a:cxn ang="0">
                  <a:pos x="10" y="13"/>
                </a:cxn>
                <a:cxn ang="0">
                  <a:pos x="10" y="0"/>
                </a:cxn>
                <a:cxn ang="0">
                  <a:pos x="6" y="0"/>
                </a:cxn>
                <a:cxn ang="0">
                  <a:pos x="4" y="13"/>
                </a:cxn>
                <a:cxn ang="0">
                  <a:pos x="4" y="23"/>
                </a:cxn>
                <a:cxn ang="0">
                  <a:pos x="2" y="33"/>
                </a:cxn>
                <a:cxn ang="0">
                  <a:pos x="0" y="43"/>
                </a:cxn>
                <a:cxn ang="0">
                  <a:pos x="2" y="43"/>
                </a:cxn>
                <a:cxn ang="0">
                  <a:pos x="2" y="47"/>
                </a:cxn>
                <a:cxn ang="0">
                  <a:pos x="4" y="45"/>
                </a:cxn>
                <a:cxn ang="0">
                  <a:pos x="2" y="45"/>
                </a:cxn>
              </a:cxnLst>
              <a:rect l="0" t="0" r="r" b="b"/>
              <a:pathLst>
                <a:path w="10" h="47">
                  <a:moveTo>
                    <a:pt x="2" y="45"/>
                  </a:moveTo>
                  <a:lnTo>
                    <a:pt x="4" y="45"/>
                  </a:lnTo>
                  <a:lnTo>
                    <a:pt x="6" y="35"/>
                  </a:lnTo>
                  <a:lnTo>
                    <a:pt x="8" y="23"/>
                  </a:lnTo>
                  <a:lnTo>
                    <a:pt x="10" y="13"/>
                  </a:lnTo>
                  <a:lnTo>
                    <a:pt x="10" y="0"/>
                  </a:lnTo>
                  <a:lnTo>
                    <a:pt x="6" y="0"/>
                  </a:lnTo>
                  <a:lnTo>
                    <a:pt x="4" y="13"/>
                  </a:lnTo>
                  <a:lnTo>
                    <a:pt x="4" y="23"/>
                  </a:lnTo>
                  <a:lnTo>
                    <a:pt x="2" y="33"/>
                  </a:lnTo>
                  <a:lnTo>
                    <a:pt x="0" y="43"/>
                  </a:lnTo>
                  <a:lnTo>
                    <a:pt x="2" y="43"/>
                  </a:lnTo>
                  <a:lnTo>
                    <a:pt x="2" y="47"/>
                  </a:lnTo>
                  <a:lnTo>
                    <a:pt x="4" y="45"/>
                  </a:lnTo>
                  <a:lnTo>
                    <a:pt x="2" y="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023" name="Freeform 351"/>
            <p:cNvSpPr>
              <a:spLocks/>
            </p:cNvSpPr>
            <p:nvPr/>
          </p:nvSpPr>
          <p:spPr bwMode="auto">
            <a:xfrm>
              <a:off x="3436" y="2474"/>
              <a:ext cx="25" cy="6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6"/>
                </a:cxn>
                <a:cxn ang="0">
                  <a:pos x="15" y="6"/>
                </a:cxn>
                <a:cxn ang="0">
                  <a:pos x="19" y="4"/>
                </a:cxn>
                <a:cxn ang="0">
                  <a:pos x="25" y="4"/>
                </a:cxn>
                <a:cxn ang="0">
                  <a:pos x="25" y="2"/>
                </a:cxn>
                <a:cxn ang="0">
                  <a:pos x="21" y="0"/>
                </a:cxn>
                <a:cxn ang="0">
                  <a:pos x="19" y="2"/>
                </a:cxn>
                <a:cxn ang="0">
                  <a:pos x="0" y="2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0" y="4"/>
                </a:cxn>
              </a:cxnLst>
              <a:rect l="0" t="0" r="r" b="b"/>
              <a:pathLst>
                <a:path w="25" h="6">
                  <a:moveTo>
                    <a:pt x="0" y="4"/>
                  </a:moveTo>
                  <a:lnTo>
                    <a:pt x="0" y="6"/>
                  </a:lnTo>
                  <a:lnTo>
                    <a:pt x="15" y="6"/>
                  </a:lnTo>
                  <a:lnTo>
                    <a:pt x="19" y="4"/>
                  </a:lnTo>
                  <a:lnTo>
                    <a:pt x="25" y="4"/>
                  </a:lnTo>
                  <a:lnTo>
                    <a:pt x="25" y="2"/>
                  </a:lnTo>
                  <a:lnTo>
                    <a:pt x="21" y="0"/>
                  </a:lnTo>
                  <a:lnTo>
                    <a:pt x="19" y="2"/>
                  </a:lnTo>
                  <a:lnTo>
                    <a:pt x="0" y="2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024" name="Freeform 352"/>
            <p:cNvSpPr>
              <a:spLocks/>
            </p:cNvSpPr>
            <p:nvPr/>
          </p:nvSpPr>
          <p:spPr bwMode="auto">
            <a:xfrm>
              <a:off x="3434" y="2429"/>
              <a:ext cx="11" cy="49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6" y="2"/>
                </a:cxn>
                <a:cxn ang="0">
                  <a:pos x="2" y="13"/>
                </a:cxn>
                <a:cxn ang="0">
                  <a:pos x="0" y="25"/>
                </a:cxn>
                <a:cxn ang="0">
                  <a:pos x="0" y="39"/>
                </a:cxn>
                <a:cxn ang="0">
                  <a:pos x="2" y="49"/>
                </a:cxn>
                <a:cxn ang="0">
                  <a:pos x="4" y="49"/>
                </a:cxn>
                <a:cxn ang="0">
                  <a:pos x="4" y="25"/>
                </a:cxn>
                <a:cxn ang="0">
                  <a:pos x="6" y="15"/>
                </a:cxn>
                <a:cxn ang="0">
                  <a:pos x="11" y="2"/>
                </a:cxn>
                <a:cxn ang="0">
                  <a:pos x="8" y="4"/>
                </a:cxn>
                <a:cxn ang="0">
                  <a:pos x="8" y="0"/>
                </a:cxn>
                <a:cxn ang="0">
                  <a:pos x="6" y="0"/>
                </a:cxn>
                <a:cxn ang="0">
                  <a:pos x="6" y="2"/>
                </a:cxn>
                <a:cxn ang="0">
                  <a:pos x="8" y="0"/>
                </a:cxn>
              </a:cxnLst>
              <a:rect l="0" t="0" r="r" b="b"/>
              <a:pathLst>
                <a:path w="11" h="49">
                  <a:moveTo>
                    <a:pt x="8" y="0"/>
                  </a:moveTo>
                  <a:lnTo>
                    <a:pt x="6" y="2"/>
                  </a:lnTo>
                  <a:lnTo>
                    <a:pt x="2" y="13"/>
                  </a:lnTo>
                  <a:lnTo>
                    <a:pt x="0" y="25"/>
                  </a:lnTo>
                  <a:lnTo>
                    <a:pt x="0" y="39"/>
                  </a:lnTo>
                  <a:lnTo>
                    <a:pt x="2" y="49"/>
                  </a:lnTo>
                  <a:lnTo>
                    <a:pt x="4" y="49"/>
                  </a:lnTo>
                  <a:lnTo>
                    <a:pt x="4" y="25"/>
                  </a:lnTo>
                  <a:lnTo>
                    <a:pt x="6" y="15"/>
                  </a:lnTo>
                  <a:lnTo>
                    <a:pt x="11" y="2"/>
                  </a:lnTo>
                  <a:lnTo>
                    <a:pt x="8" y="4"/>
                  </a:lnTo>
                  <a:lnTo>
                    <a:pt x="8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025" name="Freeform 353"/>
            <p:cNvSpPr>
              <a:spLocks/>
            </p:cNvSpPr>
            <p:nvPr/>
          </p:nvSpPr>
          <p:spPr bwMode="auto">
            <a:xfrm>
              <a:off x="3442" y="2429"/>
              <a:ext cx="27" cy="7"/>
            </a:xfrm>
            <a:custGeom>
              <a:avLst/>
              <a:gdLst/>
              <a:ahLst/>
              <a:cxnLst>
                <a:cxn ang="0">
                  <a:pos x="27" y="4"/>
                </a:cxn>
                <a:cxn ang="0">
                  <a:pos x="25" y="2"/>
                </a:cxn>
                <a:cxn ang="0">
                  <a:pos x="19" y="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19" y="4"/>
                </a:cxn>
                <a:cxn ang="0">
                  <a:pos x="21" y="7"/>
                </a:cxn>
                <a:cxn ang="0">
                  <a:pos x="25" y="7"/>
                </a:cxn>
                <a:cxn ang="0">
                  <a:pos x="23" y="4"/>
                </a:cxn>
                <a:cxn ang="0">
                  <a:pos x="27" y="4"/>
                </a:cxn>
                <a:cxn ang="0">
                  <a:pos x="25" y="2"/>
                </a:cxn>
                <a:cxn ang="0">
                  <a:pos x="27" y="4"/>
                </a:cxn>
              </a:cxnLst>
              <a:rect l="0" t="0" r="r" b="b"/>
              <a:pathLst>
                <a:path w="27" h="7">
                  <a:moveTo>
                    <a:pt x="27" y="4"/>
                  </a:moveTo>
                  <a:lnTo>
                    <a:pt x="25" y="2"/>
                  </a:lnTo>
                  <a:lnTo>
                    <a:pt x="19" y="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19" y="4"/>
                  </a:lnTo>
                  <a:lnTo>
                    <a:pt x="21" y="7"/>
                  </a:lnTo>
                  <a:lnTo>
                    <a:pt x="25" y="7"/>
                  </a:lnTo>
                  <a:lnTo>
                    <a:pt x="23" y="4"/>
                  </a:lnTo>
                  <a:lnTo>
                    <a:pt x="27" y="4"/>
                  </a:lnTo>
                  <a:lnTo>
                    <a:pt x="25" y="2"/>
                  </a:lnTo>
                  <a:lnTo>
                    <a:pt x="27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026" name="Freeform 354"/>
            <p:cNvSpPr>
              <a:spLocks/>
            </p:cNvSpPr>
            <p:nvPr/>
          </p:nvSpPr>
          <p:spPr bwMode="auto">
            <a:xfrm>
              <a:off x="3669" y="2431"/>
              <a:ext cx="37" cy="51"/>
            </a:xfrm>
            <a:custGeom>
              <a:avLst/>
              <a:gdLst/>
              <a:ahLst/>
              <a:cxnLst>
                <a:cxn ang="0">
                  <a:pos x="37" y="5"/>
                </a:cxn>
                <a:cxn ang="0">
                  <a:pos x="37" y="39"/>
                </a:cxn>
                <a:cxn ang="0">
                  <a:pos x="35" y="49"/>
                </a:cxn>
                <a:cxn ang="0">
                  <a:pos x="31" y="49"/>
                </a:cxn>
                <a:cxn ang="0">
                  <a:pos x="26" y="51"/>
                </a:cxn>
                <a:cxn ang="0">
                  <a:pos x="4" y="51"/>
                </a:cxn>
                <a:cxn ang="0">
                  <a:pos x="4" y="37"/>
                </a:cxn>
                <a:cxn ang="0">
                  <a:pos x="2" y="31"/>
                </a:cxn>
                <a:cxn ang="0">
                  <a:pos x="0" y="23"/>
                </a:cxn>
                <a:cxn ang="0">
                  <a:pos x="0" y="17"/>
                </a:cxn>
                <a:cxn ang="0">
                  <a:pos x="2" y="11"/>
                </a:cxn>
                <a:cxn ang="0">
                  <a:pos x="6" y="5"/>
                </a:cxn>
                <a:cxn ang="0">
                  <a:pos x="12" y="0"/>
                </a:cxn>
                <a:cxn ang="0">
                  <a:pos x="31" y="0"/>
                </a:cxn>
                <a:cxn ang="0">
                  <a:pos x="35" y="2"/>
                </a:cxn>
                <a:cxn ang="0">
                  <a:pos x="37" y="5"/>
                </a:cxn>
              </a:cxnLst>
              <a:rect l="0" t="0" r="r" b="b"/>
              <a:pathLst>
                <a:path w="37" h="51">
                  <a:moveTo>
                    <a:pt x="37" y="5"/>
                  </a:moveTo>
                  <a:lnTo>
                    <a:pt x="37" y="39"/>
                  </a:lnTo>
                  <a:lnTo>
                    <a:pt x="35" y="49"/>
                  </a:lnTo>
                  <a:lnTo>
                    <a:pt x="31" y="49"/>
                  </a:lnTo>
                  <a:lnTo>
                    <a:pt x="26" y="51"/>
                  </a:lnTo>
                  <a:lnTo>
                    <a:pt x="4" y="51"/>
                  </a:lnTo>
                  <a:lnTo>
                    <a:pt x="4" y="37"/>
                  </a:lnTo>
                  <a:lnTo>
                    <a:pt x="2" y="31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2" y="11"/>
                  </a:lnTo>
                  <a:lnTo>
                    <a:pt x="6" y="5"/>
                  </a:lnTo>
                  <a:lnTo>
                    <a:pt x="12" y="0"/>
                  </a:lnTo>
                  <a:lnTo>
                    <a:pt x="31" y="0"/>
                  </a:lnTo>
                  <a:lnTo>
                    <a:pt x="35" y="2"/>
                  </a:lnTo>
                  <a:lnTo>
                    <a:pt x="3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027" name="Freeform 355"/>
            <p:cNvSpPr>
              <a:spLocks/>
            </p:cNvSpPr>
            <p:nvPr/>
          </p:nvSpPr>
          <p:spPr bwMode="auto">
            <a:xfrm>
              <a:off x="3702" y="2436"/>
              <a:ext cx="6" cy="46"/>
            </a:xfrm>
            <a:custGeom>
              <a:avLst/>
              <a:gdLst/>
              <a:ahLst/>
              <a:cxnLst>
                <a:cxn ang="0">
                  <a:pos x="2" y="46"/>
                </a:cxn>
                <a:cxn ang="0">
                  <a:pos x="4" y="44"/>
                </a:cxn>
                <a:cxn ang="0">
                  <a:pos x="6" y="34"/>
                </a:cxn>
                <a:cxn ang="0">
                  <a:pos x="6" y="0"/>
                </a:cxn>
                <a:cxn ang="0">
                  <a:pos x="2" y="0"/>
                </a:cxn>
                <a:cxn ang="0">
                  <a:pos x="2" y="34"/>
                </a:cxn>
                <a:cxn ang="0">
                  <a:pos x="0" y="44"/>
                </a:cxn>
                <a:cxn ang="0">
                  <a:pos x="2" y="42"/>
                </a:cxn>
                <a:cxn ang="0">
                  <a:pos x="2" y="46"/>
                </a:cxn>
                <a:cxn ang="0">
                  <a:pos x="4" y="46"/>
                </a:cxn>
                <a:cxn ang="0">
                  <a:pos x="4" y="44"/>
                </a:cxn>
                <a:cxn ang="0">
                  <a:pos x="2" y="46"/>
                </a:cxn>
              </a:cxnLst>
              <a:rect l="0" t="0" r="r" b="b"/>
              <a:pathLst>
                <a:path w="6" h="46">
                  <a:moveTo>
                    <a:pt x="2" y="46"/>
                  </a:moveTo>
                  <a:lnTo>
                    <a:pt x="4" y="44"/>
                  </a:lnTo>
                  <a:lnTo>
                    <a:pt x="6" y="34"/>
                  </a:lnTo>
                  <a:lnTo>
                    <a:pt x="6" y="0"/>
                  </a:lnTo>
                  <a:lnTo>
                    <a:pt x="2" y="0"/>
                  </a:lnTo>
                  <a:lnTo>
                    <a:pt x="2" y="34"/>
                  </a:lnTo>
                  <a:lnTo>
                    <a:pt x="0" y="44"/>
                  </a:lnTo>
                  <a:lnTo>
                    <a:pt x="2" y="42"/>
                  </a:lnTo>
                  <a:lnTo>
                    <a:pt x="2" y="46"/>
                  </a:lnTo>
                  <a:lnTo>
                    <a:pt x="4" y="46"/>
                  </a:lnTo>
                  <a:lnTo>
                    <a:pt x="4" y="44"/>
                  </a:lnTo>
                  <a:lnTo>
                    <a:pt x="2" y="4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028" name="Freeform 356"/>
            <p:cNvSpPr>
              <a:spLocks/>
            </p:cNvSpPr>
            <p:nvPr/>
          </p:nvSpPr>
          <p:spPr bwMode="auto">
            <a:xfrm>
              <a:off x="3669" y="2478"/>
              <a:ext cx="35" cy="6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4" y="6"/>
                </a:cxn>
                <a:cxn ang="0">
                  <a:pos x="26" y="6"/>
                </a:cxn>
                <a:cxn ang="0">
                  <a:pos x="31" y="4"/>
                </a:cxn>
                <a:cxn ang="0">
                  <a:pos x="35" y="4"/>
                </a:cxn>
                <a:cxn ang="0">
                  <a:pos x="35" y="0"/>
                </a:cxn>
                <a:cxn ang="0">
                  <a:pos x="31" y="0"/>
                </a:cxn>
                <a:cxn ang="0">
                  <a:pos x="26" y="2"/>
                </a:cxn>
                <a:cxn ang="0">
                  <a:pos x="4" y="2"/>
                </a:cxn>
                <a:cxn ang="0">
                  <a:pos x="4" y="4"/>
                </a:cxn>
                <a:cxn ang="0">
                  <a:pos x="2" y="4"/>
                </a:cxn>
                <a:cxn ang="0">
                  <a:pos x="0" y="6"/>
                </a:cxn>
                <a:cxn ang="0">
                  <a:pos x="4" y="6"/>
                </a:cxn>
                <a:cxn ang="0">
                  <a:pos x="2" y="4"/>
                </a:cxn>
              </a:cxnLst>
              <a:rect l="0" t="0" r="r" b="b"/>
              <a:pathLst>
                <a:path w="35" h="6">
                  <a:moveTo>
                    <a:pt x="2" y="4"/>
                  </a:moveTo>
                  <a:lnTo>
                    <a:pt x="4" y="6"/>
                  </a:lnTo>
                  <a:lnTo>
                    <a:pt x="26" y="6"/>
                  </a:lnTo>
                  <a:lnTo>
                    <a:pt x="31" y="4"/>
                  </a:lnTo>
                  <a:lnTo>
                    <a:pt x="35" y="4"/>
                  </a:lnTo>
                  <a:lnTo>
                    <a:pt x="35" y="0"/>
                  </a:lnTo>
                  <a:lnTo>
                    <a:pt x="31" y="0"/>
                  </a:lnTo>
                  <a:lnTo>
                    <a:pt x="26" y="2"/>
                  </a:lnTo>
                  <a:lnTo>
                    <a:pt x="4" y="2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6"/>
                  </a:lnTo>
                  <a:lnTo>
                    <a:pt x="4" y="6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029" name="Freeform 357"/>
            <p:cNvSpPr>
              <a:spLocks/>
            </p:cNvSpPr>
            <p:nvPr/>
          </p:nvSpPr>
          <p:spPr bwMode="auto">
            <a:xfrm>
              <a:off x="3667" y="2429"/>
              <a:ext cx="14" cy="53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6" y="4"/>
                </a:cxn>
                <a:cxn ang="0">
                  <a:pos x="2" y="11"/>
                </a:cxn>
                <a:cxn ang="0">
                  <a:pos x="0" y="19"/>
                </a:cxn>
                <a:cxn ang="0">
                  <a:pos x="0" y="25"/>
                </a:cxn>
                <a:cxn ang="0">
                  <a:pos x="2" y="33"/>
                </a:cxn>
                <a:cxn ang="0">
                  <a:pos x="2" y="39"/>
                </a:cxn>
                <a:cxn ang="0">
                  <a:pos x="4" y="47"/>
                </a:cxn>
                <a:cxn ang="0">
                  <a:pos x="4" y="53"/>
                </a:cxn>
                <a:cxn ang="0">
                  <a:pos x="6" y="53"/>
                </a:cxn>
                <a:cxn ang="0">
                  <a:pos x="8" y="47"/>
                </a:cxn>
                <a:cxn ang="0">
                  <a:pos x="6" y="39"/>
                </a:cxn>
                <a:cxn ang="0">
                  <a:pos x="6" y="25"/>
                </a:cxn>
                <a:cxn ang="0">
                  <a:pos x="4" y="19"/>
                </a:cxn>
                <a:cxn ang="0">
                  <a:pos x="6" y="13"/>
                </a:cxn>
                <a:cxn ang="0">
                  <a:pos x="8" y="7"/>
                </a:cxn>
                <a:cxn ang="0">
                  <a:pos x="14" y="4"/>
                </a:cxn>
                <a:cxn ang="0">
                  <a:pos x="14" y="0"/>
                </a:cxn>
              </a:cxnLst>
              <a:rect l="0" t="0" r="r" b="b"/>
              <a:pathLst>
                <a:path w="14" h="53">
                  <a:moveTo>
                    <a:pt x="14" y="0"/>
                  </a:moveTo>
                  <a:lnTo>
                    <a:pt x="6" y="4"/>
                  </a:lnTo>
                  <a:lnTo>
                    <a:pt x="2" y="11"/>
                  </a:lnTo>
                  <a:lnTo>
                    <a:pt x="0" y="19"/>
                  </a:lnTo>
                  <a:lnTo>
                    <a:pt x="0" y="25"/>
                  </a:lnTo>
                  <a:lnTo>
                    <a:pt x="2" y="33"/>
                  </a:lnTo>
                  <a:lnTo>
                    <a:pt x="2" y="39"/>
                  </a:lnTo>
                  <a:lnTo>
                    <a:pt x="4" y="47"/>
                  </a:lnTo>
                  <a:lnTo>
                    <a:pt x="4" y="53"/>
                  </a:lnTo>
                  <a:lnTo>
                    <a:pt x="6" y="53"/>
                  </a:lnTo>
                  <a:lnTo>
                    <a:pt x="8" y="47"/>
                  </a:lnTo>
                  <a:lnTo>
                    <a:pt x="6" y="39"/>
                  </a:lnTo>
                  <a:lnTo>
                    <a:pt x="6" y="25"/>
                  </a:lnTo>
                  <a:lnTo>
                    <a:pt x="4" y="19"/>
                  </a:lnTo>
                  <a:lnTo>
                    <a:pt x="6" y="13"/>
                  </a:lnTo>
                  <a:lnTo>
                    <a:pt x="8" y="7"/>
                  </a:lnTo>
                  <a:lnTo>
                    <a:pt x="14" y="4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030" name="Freeform 358"/>
            <p:cNvSpPr>
              <a:spLocks/>
            </p:cNvSpPr>
            <p:nvPr/>
          </p:nvSpPr>
          <p:spPr bwMode="auto">
            <a:xfrm>
              <a:off x="3681" y="2429"/>
              <a:ext cx="27" cy="7"/>
            </a:xfrm>
            <a:custGeom>
              <a:avLst/>
              <a:gdLst/>
              <a:ahLst/>
              <a:cxnLst>
                <a:cxn ang="0">
                  <a:pos x="27" y="7"/>
                </a:cxn>
                <a:cxn ang="0">
                  <a:pos x="27" y="4"/>
                </a:cxn>
                <a:cxn ang="0">
                  <a:pos x="25" y="2"/>
                </a:cxn>
                <a:cxn ang="0">
                  <a:pos x="21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21" y="4"/>
                </a:cxn>
                <a:cxn ang="0">
                  <a:pos x="23" y="7"/>
                </a:cxn>
                <a:cxn ang="0">
                  <a:pos x="27" y="7"/>
                </a:cxn>
                <a:cxn ang="0">
                  <a:pos x="27" y="4"/>
                </a:cxn>
                <a:cxn ang="0">
                  <a:pos x="27" y="7"/>
                </a:cxn>
              </a:cxnLst>
              <a:rect l="0" t="0" r="r" b="b"/>
              <a:pathLst>
                <a:path w="27" h="7">
                  <a:moveTo>
                    <a:pt x="27" y="7"/>
                  </a:moveTo>
                  <a:lnTo>
                    <a:pt x="27" y="4"/>
                  </a:lnTo>
                  <a:lnTo>
                    <a:pt x="25" y="2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23" y="7"/>
                  </a:lnTo>
                  <a:lnTo>
                    <a:pt x="27" y="7"/>
                  </a:lnTo>
                  <a:lnTo>
                    <a:pt x="27" y="4"/>
                  </a:lnTo>
                  <a:lnTo>
                    <a:pt x="27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031" name="Freeform 359"/>
            <p:cNvSpPr>
              <a:spLocks/>
            </p:cNvSpPr>
            <p:nvPr/>
          </p:nvSpPr>
          <p:spPr bwMode="auto">
            <a:xfrm>
              <a:off x="4326" y="2431"/>
              <a:ext cx="6" cy="9"/>
            </a:xfrm>
            <a:custGeom>
              <a:avLst/>
              <a:gdLst/>
              <a:ahLst/>
              <a:cxnLst>
                <a:cxn ang="0">
                  <a:pos x="6" y="9"/>
                </a:cxn>
                <a:cxn ang="0">
                  <a:pos x="4" y="9"/>
                </a:cxn>
                <a:cxn ang="0">
                  <a:pos x="2" y="7"/>
                </a:cxn>
                <a:cxn ang="0">
                  <a:pos x="2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6" y="9"/>
                </a:cxn>
              </a:cxnLst>
              <a:rect l="0" t="0" r="r" b="b"/>
              <a:pathLst>
                <a:path w="6" h="9">
                  <a:moveTo>
                    <a:pt x="6" y="9"/>
                  </a:moveTo>
                  <a:lnTo>
                    <a:pt x="4" y="9"/>
                  </a:lnTo>
                  <a:lnTo>
                    <a:pt x="2" y="7"/>
                  </a:lnTo>
                  <a:lnTo>
                    <a:pt x="2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032" name="Freeform 360"/>
            <p:cNvSpPr>
              <a:spLocks/>
            </p:cNvSpPr>
            <p:nvPr/>
          </p:nvSpPr>
          <p:spPr bwMode="auto">
            <a:xfrm>
              <a:off x="4324" y="2436"/>
              <a:ext cx="8" cy="10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4" y="6"/>
                </a:cxn>
                <a:cxn ang="0">
                  <a:pos x="8" y="6"/>
                </a:cxn>
                <a:cxn ang="0">
                  <a:pos x="8" y="0"/>
                </a:cxn>
                <a:cxn ang="0">
                  <a:pos x="6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0"/>
                </a:cxn>
                <a:cxn ang="0">
                  <a:pos x="4" y="6"/>
                </a:cxn>
                <a:cxn ang="0">
                  <a:pos x="0" y="4"/>
                </a:cxn>
              </a:cxnLst>
              <a:rect l="0" t="0" r="r" b="b"/>
              <a:pathLst>
                <a:path w="8" h="10">
                  <a:moveTo>
                    <a:pt x="0" y="4"/>
                  </a:moveTo>
                  <a:lnTo>
                    <a:pt x="4" y="6"/>
                  </a:lnTo>
                  <a:lnTo>
                    <a:pt x="8" y="6"/>
                  </a:lnTo>
                  <a:lnTo>
                    <a:pt x="8" y="0"/>
                  </a:lnTo>
                  <a:lnTo>
                    <a:pt x="6" y="2"/>
                  </a:lnTo>
                  <a:lnTo>
                    <a:pt x="4" y="0"/>
                  </a:lnTo>
                  <a:lnTo>
                    <a:pt x="0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2" y="10"/>
                  </a:lnTo>
                  <a:lnTo>
                    <a:pt x="4" y="6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033" name="Freeform 361"/>
            <p:cNvSpPr>
              <a:spLocks/>
            </p:cNvSpPr>
            <p:nvPr/>
          </p:nvSpPr>
          <p:spPr bwMode="auto">
            <a:xfrm>
              <a:off x="4324" y="2429"/>
              <a:ext cx="4" cy="11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0" y="11"/>
                </a:cxn>
                <a:cxn ang="0">
                  <a:pos x="4" y="11"/>
                </a:cxn>
                <a:cxn ang="0">
                  <a:pos x="4" y="9"/>
                </a:cxn>
                <a:cxn ang="0">
                  <a:pos x="2" y="7"/>
                </a:cxn>
                <a:cxn ang="0">
                  <a:pos x="2" y="4"/>
                </a:cxn>
                <a:cxn ang="0">
                  <a:pos x="4" y="2"/>
                </a:cxn>
                <a:cxn ang="0">
                  <a:pos x="2" y="4"/>
                </a:cxn>
                <a:cxn ang="0">
                  <a:pos x="2" y="0"/>
                </a:cxn>
              </a:cxnLst>
              <a:rect l="0" t="0" r="r" b="b"/>
              <a:pathLst>
                <a:path w="4" h="11">
                  <a:moveTo>
                    <a:pt x="2" y="0"/>
                  </a:moveTo>
                  <a:lnTo>
                    <a:pt x="0" y="2"/>
                  </a:lnTo>
                  <a:lnTo>
                    <a:pt x="0" y="11"/>
                  </a:lnTo>
                  <a:lnTo>
                    <a:pt x="4" y="11"/>
                  </a:lnTo>
                  <a:lnTo>
                    <a:pt x="4" y="9"/>
                  </a:lnTo>
                  <a:lnTo>
                    <a:pt x="2" y="7"/>
                  </a:lnTo>
                  <a:lnTo>
                    <a:pt x="2" y="4"/>
                  </a:lnTo>
                  <a:lnTo>
                    <a:pt x="4" y="2"/>
                  </a:lnTo>
                  <a:lnTo>
                    <a:pt x="2" y="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034" name="Freeform 362"/>
            <p:cNvSpPr>
              <a:spLocks/>
            </p:cNvSpPr>
            <p:nvPr/>
          </p:nvSpPr>
          <p:spPr bwMode="auto">
            <a:xfrm>
              <a:off x="4326" y="2429"/>
              <a:ext cx="8" cy="4"/>
            </a:xfrm>
            <a:custGeom>
              <a:avLst/>
              <a:gdLst/>
              <a:ahLst/>
              <a:cxnLst>
                <a:cxn ang="0">
                  <a:pos x="8" y="2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6" y="4"/>
                </a:cxn>
                <a:cxn ang="0">
                  <a:pos x="2" y="2"/>
                </a:cxn>
                <a:cxn ang="0">
                  <a:pos x="8" y="2"/>
                </a:cxn>
                <a:cxn ang="0">
                  <a:pos x="8" y="0"/>
                </a:cxn>
                <a:cxn ang="0">
                  <a:pos x="6" y="0"/>
                </a:cxn>
                <a:cxn ang="0">
                  <a:pos x="8" y="2"/>
                </a:cxn>
              </a:cxnLst>
              <a:rect l="0" t="0" r="r" b="b"/>
              <a:pathLst>
                <a:path w="8" h="4">
                  <a:moveTo>
                    <a:pt x="8" y="2"/>
                  </a:moveTo>
                  <a:lnTo>
                    <a:pt x="6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6" y="4"/>
                  </a:lnTo>
                  <a:lnTo>
                    <a:pt x="2" y="2"/>
                  </a:lnTo>
                  <a:lnTo>
                    <a:pt x="8" y="2"/>
                  </a:lnTo>
                  <a:lnTo>
                    <a:pt x="8" y="0"/>
                  </a:lnTo>
                  <a:lnTo>
                    <a:pt x="6" y="0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035" name="Freeform 363"/>
            <p:cNvSpPr>
              <a:spLocks/>
            </p:cNvSpPr>
            <p:nvPr/>
          </p:nvSpPr>
          <p:spPr bwMode="auto">
            <a:xfrm>
              <a:off x="4328" y="2431"/>
              <a:ext cx="6" cy="11"/>
            </a:xfrm>
            <a:custGeom>
              <a:avLst/>
              <a:gdLst/>
              <a:ahLst/>
              <a:cxnLst>
                <a:cxn ang="0">
                  <a:pos x="4" y="11"/>
                </a:cxn>
                <a:cxn ang="0">
                  <a:pos x="6" y="9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0" y="9"/>
                </a:cxn>
                <a:cxn ang="0">
                  <a:pos x="4" y="5"/>
                </a:cxn>
                <a:cxn ang="0">
                  <a:pos x="4" y="11"/>
                </a:cxn>
                <a:cxn ang="0">
                  <a:pos x="6" y="11"/>
                </a:cxn>
                <a:cxn ang="0">
                  <a:pos x="6" y="9"/>
                </a:cxn>
                <a:cxn ang="0">
                  <a:pos x="4" y="11"/>
                </a:cxn>
              </a:cxnLst>
              <a:rect l="0" t="0" r="r" b="b"/>
              <a:pathLst>
                <a:path w="6" h="11">
                  <a:moveTo>
                    <a:pt x="4" y="11"/>
                  </a:moveTo>
                  <a:lnTo>
                    <a:pt x="6" y="9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4" y="5"/>
                  </a:lnTo>
                  <a:lnTo>
                    <a:pt x="4" y="11"/>
                  </a:lnTo>
                  <a:lnTo>
                    <a:pt x="6" y="11"/>
                  </a:lnTo>
                  <a:lnTo>
                    <a:pt x="6" y="9"/>
                  </a:lnTo>
                  <a:lnTo>
                    <a:pt x="4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036" name="Freeform 364"/>
            <p:cNvSpPr>
              <a:spLocks/>
            </p:cNvSpPr>
            <p:nvPr/>
          </p:nvSpPr>
          <p:spPr bwMode="auto">
            <a:xfrm>
              <a:off x="4303" y="2431"/>
              <a:ext cx="7" cy="13"/>
            </a:xfrm>
            <a:custGeom>
              <a:avLst/>
              <a:gdLst/>
              <a:ahLst/>
              <a:cxnLst>
                <a:cxn ang="0">
                  <a:pos x="7" y="9"/>
                </a:cxn>
                <a:cxn ang="0">
                  <a:pos x="7" y="11"/>
                </a:cxn>
                <a:cxn ang="0">
                  <a:pos x="5" y="11"/>
                </a:cxn>
                <a:cxn ang="0">
                  <a:pos x="5" y="13"/>
                </a:cxn>
                <a:cxn ang="0">
                  <a:pos x="3" y="13"/>
                </a:cxn>
                <a:cxn ang="0">
                  <a:pos x="0" y="11"/>
                </a:cxn>
                <a:cxn ang="0">
                  <a:pos x="0" y="2"/>
                </a:cxn>
                <a:cxn ang="0">
                  <a:pos x="3" y="0"/>
                </a:cxn>
                <a:cxn ang="0">
                  <a:pos x="7" y="5"/>
                </a:cxn>
                <a:cxn ang="0">
                  <a:pos x="7" y="9"/>
                </a:cxn>
              </a:cxnLst>
              <a:rect l="0" t="0" r="r" b="b"/>
              <a:pathLst>
                <a:path w="7" h="13">
                  <a:moveTo>
                    <a:pt x="7" y="9"/>
                  </a:moveTo>
                  <a:lnTo>
                    <a:pt x="7" y="11"/>
                  </a:lnTo>
                  <a:lnTo>
                    <a:pt x="5" y="11"/>
                  </a:lnTo>
                  <a:lnTo>
                    <a:pt x="5" y="13"/>
                  </a:lnTo>
                  <a:lnTo>
                    <a:pt x="3" y="13"/>
                  </a:lnTo>
                  <a:lnTo>
                    <a:pt x="0" y="11"/>
                  </a:lnTo>
                  <a:lnTo>
                    <a:pt x="0" y="2"/>
                  </a:lnTo>
                  <a:lnTo>
                    <a:pt x="3" y="0"/>
                  </a:lnTo>
                  <a:lnTo>
                    <a:pt x="7" y="5"/>
                  </a:lnTo>
                  <a:lnTo>
                    <a:pt x="7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037" name="Freeform 365"/>
            <p:cNvSpPr>
              <a:spLocks/>
            </p:cNvSpPr>
            <p:nvPr/>
          </p:nvSpPr>
          <p:spPr bwMode="auto">
            <a:xfrm>
              <a:off x="4303" y="2440"/>
              <a:ext cx="9" cy="6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7" y="4"/>
                </a:cxn>
                <a:cxn ang="0">
                  <a:pos x="9" y="2"/>
                </a:cxn>
                <a:cxn ang="0">
                  <a:pos x="9" y="0"/>
                </a:cxn>
                <a:cxn ang="0">
                  <a:pos x="3" y="0"/>
                </a:cxn>
                <a:cxn ang="0">
                  <a:pos x="3" y="2"/>
                </a:cxn>
                <a:cxn ang="0">
                  <a:pos x="0" y="4"/>
                </a:cxn>
                <a:cxn ang="0">
                  <a:pos x="3" y="6"/>
                </a:cxn>
                <a:cxn ang="0">
                  <a:pos x="3" y="4"/>
                </a:cxn>
                <a:cxn ang="0">
                  <a:pos x="0" y="4"/>
                </a:cxn>
              </a:cxnLst>
              <a:rect l="0" t="0" r="r" b="b"/>
              <a:pathLst>
                <a:path w="9" h="6">
                  <a:moveTo>
                    <a:pt x="0" y="4"/>
                  </a:moveTo>
                  <a:lnTo>
                    <a:pt x="7" y="4"/>
                  </a:lnTo>
                  <a:lnTo>
                    <a:pt x="9" y="2"/>
                  </a:lnTo>
                  <a:lnTo>
                    <a:pt x="9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0" y="4"/>
                  </a:lnTo>
                  <a:lnTo>
                    <a:pt x="3" y="6"/>
                  </a:lnTo>
                  <a:lnTo>
                    <a:pt x="3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038" name="Freeform 366"/>
            <p:cNvSpPr>
              <a:spLocks/>
            </p:cNvSpPr>
            <p:nvPr/>
          </p:nvSpPr>
          <p:spPr bwMode="auto">
            <a:xfrm>
              <a:off x="4301" y="2433"/>
              <a:ext cx="5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"/>
                </a:cxn>
                <a:cxn ang="0">
                  <a:pos x="2" y="11"/>
                </a:cxn>
                <a:cxn ang="0">
                  <a:pos x="5" y="9"/>
                </a:cxn>
                <a:cxn ang="0">
                  <a:pos x="5" y="5"/>
                </a:cxn>
                <a:cxn ang="0">
                  <a:pos x="2" y="5"/>
                </a:cxn>
                <a:cxn ang="0">
                  <a:pos x="2" y="0"/>
                </a:cxn>
                <a:cxn ang="0">
                  <a:pos x="2" y="3"/>
                </a:cxn>
                <a:cxn ang="0">
                  <a:pos x="0" y="0"/>
                </a:cxn>
              </a:cxnLst>
              <a:rect l="0" t="0" r="r" b="b"/>
              <a:pathLst>
                <a:path w="5" h="11">
                  <a:moveTo>
                    <a:pt x="0" y="0"/>
                  </a:moveTo>
                  <a:lnTo>
                    <a:pt x="0" y="7"/>
                  </a:lnTo>
                  <a:lnTo>
                    <a:pt x="2" y="11"/>
                  </a:lnTo>
                  <a:lnTo>
                    <a:pt x="5" y="9"/>
                  </a:lnTo>
                  <a:lnTo>
                    <a:pt x="5" y="5"/>
                  </a:lnTo>
                  <a:lnTo>
                    <a:pt x="2" y="5"/>
                  </a:lnTo>
                  <a:lnTo>
                    <a:pt x="2" y="0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039" name="Freeform 367"/>
            <p:cNvSpPr>
              <a:spLocks/>
            </p:cNvSpPr>
            <p:nvPr/>
          </p:nvSpPr>
          <p:spPr bwMode="auto">
            <a:xfrm>
              <a:off x="4301" y="2431"/>
              <a:ext cx="11" cy="9"/>
            </a:xfrm>
            <a:custGeom>
              <a:avLst/>
              <a:gdLst/>
              <a:ahLst/>
              <a:cxnLst>
                <a:cxn ang="0">
                  <a:pos x="11" y="9"/>
                </a:cxn>
                <a:cxn ang="0">
                  <a:pos x="11" y="5"/>
                </a:cxn>
                <a:cxn ang="0">
                  <a:pos x="9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2" y="5"/>
                </a:cxn>
                <a:cxn ang="0">
                  <a:pos x="5" y="2"/>
                </a:cxn>
                <a:cxn ang="0">
                  <a:pos x="7" y="2"/>
                </a:cxn>
                <a:cxn ang="0">
                  <a:pos x="7" y="9"/>
                </a:cxn>
                <a:cxn ang="0">
                  <a:pos x="7" y="7"/>
                </a:cxn>
                <a:cxn ang="0">
                  <a:pos x="7" y="9"/>
                </a:cxn>
                <a:cxn ang="0">
                  <a:pos x="11" y="9"/>
                </a:cxn>
              </a:cxnLst>
              <a:rect l="0" t="0" r="r" b="b"/>
              <a:pathLst>
                <a:path w="11" h="9">
                  <a:moveTo>
                    <a:pt x="11" y="9"/>
                  </a:moveTo>
                  <a:lnTo>
                    <a:pt x="11" y="5"/>
                  </a:lnTo>
                  <a:lnTo>
                    <a:pt x="9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5"/>
                  </a:lnTo>
                  <a:lnTo>
                    <a:pt x="5" y="2"/>
                  </a:lnTo>
                  <a:lnTo>
                    <a:pt x="7" y="2"/>
                  </a:lnTo>
                  <a:lnTo>
                    <a:pt x="7" y="9"/>
                  </a:lnTo>
                  <a:lnTo>
                    <a:pt x="7" y="7"/>
                  </a:lnTo>
                  <a:lnTo>
                    <a:pt x="7" y="9"/>
                  </a:lnTo>
                  <a:lnTo>
                    <a:pt x="11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040" name="Freeform 368"/>
            <p:cNvSpPr>
              <a:spLocks/>
            </p:cNvSpPr>
            <p:nvPr/>
          </p:nvSpPr>
          <p:spPr bwMode="auto">
            <a:xfrm>
              <a:off x="3985" y="2433"/>
              <a:ext cx="10" cy="13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0" y="9"/>
                </a:cxn>
                <a:cxn ang="0">
                  <a:pos x="6" y="13"/>
                </a:cxn>
                <a:cxn ang="0">
                  <a:pos x="2" y="13"/>
                </a:cxn>
                <a:cxn ang="0">
                  <a:pos x="2" y="11"/>
                </a:cxn>
                <a:cxn ang="0">
                  <a:pos x="0" y="11"/>
                </a:cxn>
                <a:cxn ang="0">
                  <a:pos x="0" y="5"/>
                </a:cxn>
                <a:cxn ang="0">
                  <a:pos x="2" y="3"/>
                </a:cxn>
                <a:cxn ang="0">
                  <a:pos x="2" y="0"/>
                </a:cxn>
                <a:cxn ang="0">
                  <a:pos x="10" y="0"/>
                </a:cxn>
              </a:cxnLst>
              <a:rect l="0" t="0" r="r" b="b"/>
              <a:pathLst>
                <a:path w="10" h="13">
                  <a:moveTo>
                    <a:pt x="10" y="0"/>
                  </a:moveTo>
                  <a:lnTo>
                    <a:pt x="10" y="9"/>
                  </a:lnTo>
                  <a:lnTo>
                    <a:pt x="6" y="13"/>
                  </a:lnTo>
                  <a:lnTo>
                    <a:pt x="2" y="13"/>
                  </a:lnTo>
                  <a:lnTo>
                    <a:pt x="2" y="11"/>
                  </a:lnTo>
                  <a:lnTo>
                    <a:pt x="0" y="11"/>
                  </a:lnTo>
                  <a:lnTo>
                    <a:pt x="0" y="5"/>
                  </a:lnTo>
                  <a:lnTo>
                    <a:pt x="2" y="3"/>
                  </a:lnTo>
                  <a:lnTo>
                    <a:pt x="2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041" name="Freeform 369"/>
            <p:cNvSpPr>
              <a:spLocks/>
            </p:cNvSpPr>
            <p:nvPr/>
          </p:nvSpPr>
          <p:spPr bwMode="auto">
            <a:xfrm>
              <a:off x="3989" y="2433"/>
              <a:ext cx="8" cy="15"/>
            </a:xfrm>
            <a:custGeom>
              <a:avLst/>
              <a:gdLst/>
              <a:ahLst/>
              <a:cxnLst>
                <a:cxn ang="0">
                  <a:pos x="2" y="15"/>
                </a:cxn>
                <a:cxn ang="0">
                  <a:pos x="6" y="13"/>
                </a:cxn>
                <a:cxn ang="0">
                  <a:pos x="8" y="9"/>
                </a:cxn>
                <a:cxn ang="0">
                  <a:pos x="8" y="0"/>
                </a:cxn>
                <a:cxn ang="0">
                  <a:pos x="4" y="3"/>
                </a:cxn>
                <a:cxn ang="0">
                  <a:pos x="4" y="9"/>
                </a:cxn>
                <a:cxn ang="0">
                  <a:pos x="2" y="11"/>
                </a:cxn>
                <a:cxn ang="0">
                  <a:pos x="0" y="11"/>
                </a:cxn>
                <a:cxn ang="0">
                  <a:pos x="2" y="11"/>
                </a:cxn>
                <a:cxn ang="0">
                  <a:pos x="2" y="15"/>
                </a:cxn>
              </a:cxnLst>
              <a:rect l="0" t="0" r="r" b="b"/>
              <a:pathLst>
                <a:path w="8" h="15">
                  <a:moveTo>
                    <a:pt x="2" y="15"/>
                  </a:moveTo>
                  <a:lnTo>
                    <a:pt x="6" y="13"/>
                  </a:lnTo>
                  <a:lnTo>
                    <a:pt x="8" y="9"/>
                  </a:lnTo>
                  <a:lnTo>
                    <a:pt x="8" y="0"/>
                  </a:lnTo>
                  <a:lnTo>
                    <a:pt x="4" y="3"/>
                  </a:lnTo>
                  <a:lnTo>
                    <a:pt x="4" y="9"/>
                  </a:lnTo>
                  <a:lnTo>
                    <a:pt x="2" y="11"/>
                  </a:lnTo>
                  <a:lnTo>
                    <a:pt x="0" y="11"/>
                  </a:lnTo>
                  <a:lnTo>
                    <a:pt x="2" y="11"/>
                  </a:lnTo>
                  <a:lnTo>
                    <a:pt x="2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042" name="Freeform 370"/>
            <p:cNvSpPr>
              <a:spLocks/>
            </p:cNvSpPr>
            <p:nvPr/>
          </p:nvSpPr>
          <p:spPr bwMode="auto">
            <a:xfrm>
              <a:off x="3983" y="2442"/>
              <a:ext cx="8" cy="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4" y="6"/>
                </a:cxn>
                <a:cxn ang="0">
                  <a:pos x="8" y="6"/>
                </a:cxn>
                <a:cxn ang="0">
                  <a:pos x="8" y="2"/>
                </a:cxn>
                <a:cxn ang="0">
                  <a:pos x="4" y="2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0" y="2"/>
                </a:cxn>
              </a:cxnLst>
              <a:rect l="0" t="0" r="r" b="b"/>
              <a:pathLst>
                <a:path w="8" h="6">
                  <a:moveTo>
                    <a:pt x="0" y="2"/>
                  </a:moveTo>
                  <a:lnTo>
                    <a:pt x="4" y="6"/>
                  </a:lnTo>
                  <a:lnTo>
                    <a:pt x="8" y="6"/>
                  </a:lnTo>
                  <a:lnTo>
                    <a:pt x="8" y="2"/>
                  </a:lnTo>
                  <a:lnTo>
                    <a:pt x="4" y="2"/>
                  </a:lnTo>
                  <a:lnTo>
                    <a:pt x="4" y="0"/>
                  </a:lnTo>
                  <a:lnTo>
                    <a:pt x="4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043" name="Freeform 371"/>
            <p:cNvSpPr>
              <a:spLocks/>
            </p:cNvSpPr>
            <p:nvPr/>
          </p:nvSpPr>
          <p:spPr bwMode="auto">
            <a:xfrm>
              <a:off x="3983" y="2431"/>
              <a:ext cx="14" cy="13"/>
            </a:xfrm>
            <a:custGeom>
              <a:avLst/>
              <a:gdLst/>
              <a:ahLst/>
              <a:cxnLst>
                <a:cxn ang="0">
                  <a:pos x="14" y="2"/>
                </a:cxn>
                <a:cxn ang="0">
                  <a:pos x="12" y="0"/>
                </a:cxn>
                <a:cxn ang="0">
                  <a:pos x="4" y="0"/>
                </a:cxn>
                <a:cxn ang="0">
                  <a:pos x="2" y="2"/>
                </a:cxn>
                <a:cxn ang="0">
                  <a:pos x="2" y="5"/>
                </a:cxn>
                <a:cxn ang="0">
                  <a:pos x="0" y="7"/>
                </a:cxn>
                <a:cxn ang="0">
                  <a:pos x="0" y="13"/>
                </a:cxn>
                <a:cxn ang="0">
                  <a:pos x="4" y="13"/>
                </a:cxn>
                <a:cxn ang="0">
                  <a:pos x="4" y="7"/>
                </a:cxn>
                <a:cxn ang="0">
                  <a:pos x="6" y="7"/>
                </a:cxn>
                <a:cxn ang="0">
                  <a:pos x="6" y="5"/>
                </a:cxn>
                <a:cxn ang="0">
                  <a:pos x="10" y="5"/>
                </a:cxn>
                <a:cxn ang="0">
                  <a:pos x="14" y="2"/>
                </a:cxn>
                <a:cxn ang="0">
                  <a:pos x="12" y="0"/>
                </a:cxn>
                <a:cxn ang="0">
                  <a:pos x="14" y="2"/>
                </a:cxn>
              </a:cxnLst>
              <a:rect l="0" t="0" r="r" b="b"/>
              <a:pathLst>
                <a:path w="14" h="13">
                  <a:moveTo>
                    <a:pt x="14" y="2"/>
                  </a:moveTo>
                  <a:lnTo>
                    <a:pt x="12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2" y="5"/>
                  </a:lnTo>
                  <a:lnTo>
                    <a:pt x="0" y="7"/>
                  </a:lnTo>
                  <a:lnTo>
                    <a:pt x="0" y="13"/>
                  </a:lnTo>
                  <a:lnTo>
                    <a:pt x="4" y="13"/>
                  </a:lnTo>
                  <a:lnTo>
                    <a:pt x="4" y="7"/>
                  </a:lnTo>
                  <a:lnTo>
                    <a:pt x="6" y="7"/>
                  </a:lnTo>
                  <a:lnTo>
                    <a:pt x="6" y="5"/>
                  </a:lnTo>
                  <a:lnTo>
                    <a:pt x="10" y="5"/>
                  </a:lnTo>
                  <a:lnTo>
                    <a:pt x="14" y="2"/>
                  </a:lnTo>
                  <a:lnTo>
                    <a:pt x="12" y="0"/>
                  </a:lnTo>
                  <a:lnTo>
                    <a:pt x="14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044" name="Freeform 372"/>
            <p:cNvSpPr>
              <a:spLocks/>
            </p:cNvSpPr>
            <p:nvPr/>
          </p:nvSpPr>
          <p:spPr bwMode="auto">
            <a:xfrm>
              <a:off x="3226" y="2433"/>
              <a:ext cx="19" cy="39"/>
            </a:xfrm>
            <a:custGeom>
              <a:avLst/>
              <a:gdLst/>
              <a:ahLst/>
              <a:cxnLst>
                <a:cxn ang="0">
                  <a:pos x="14" y="39"/>
                </a:cxn>
                <a:cxn ang="0">
                  <a:pos x="12" y="37"/>
                </a:cxn>
                <a:cxn ang="0">
                  <a:pos x="10" y="37"/>
                </a:cxn>
                <a:cxn ang="0">
                  <a:pos x="8" y="35"/>
                </a:cxn>
                <a:cxn ang="0">
                  <a:pos x="6" y="35"/>
                </a:cxn>
                <a:cxn ang="0">
                  <a:pos x="6" y="33"/>
                </a:cxn>
                <a:cxn ang="0">
                  <a:pos x="4" y="33"/>
                </a:cxn>
                <a:cxn ang="0">
                  <a:pos x="0" y="29"/>
                </a:cxn>
                <a:cxn ang="0">
                  <a:pos x="0" y="25"/>
                </a:cxn>
                <a:cxn ang="0">
                  <a:pos x="2" y="21"/>
                </a:cxn>
                <a:cxn ang="0">
                  <a:pos x="4" y="17"/>
                </a:cxn>
                <a:cxn ang="0">
                  <a:pos x="6" y="13"/>
                </a:cxn>
                <a:cxn ang="0">
                  <a:pos x="8" y="11"/>
                </a:cxn>
                <a:cxn ang="0">
                  <a:pos x="10" y="7"/>
                </a:cxn>
                <a:cxn ang="0">
                  <a:pos x="14" y="5"/>
                </a:cxn>
                <a:cxn ang="0">
                  <a:pos x="17" y="0"/>
                </a:cxn>
                <a:cxn ang="0">
                  <a:pos x="19" y="11"/>
                </a:cxn>
                <a:cxn ang="0">
                  <a:pos x="17" y="19"/>
                </a:cxn>
                <a:cxn ang="0">
                  <a:pos x="14" y="29"/>
                </a:cxn>
                <a:cxn ang="0">
                  <a:pos x="14" y="39"/>
                </a:cxn>
              </a:cxnLst>
              <a:rect l="0" t="0" r="r" b="b"/>
              <a:pathLst>
                <a:path w="19" h="39">
                  <a:moveTo>
                    <a:pt x="14" y="39"/>
                  </a:moveTo>
                  <a:lnTo>
                    <a:pt x="12" y="37"/>
                  </a:lnTo>
                  <a:lnTo>
                    <a:pt x="10" y="37"/>
                  </a:lnTo>
                  <a:lnTo>
                    <a:pt x="8" y="35"/>
                  </a:lnTo>
                  <a:lnTo>
                    <a:pt x="6" y="35"/>
                  </a:lnTo>
                  <a:lnTo>
                    <a:pt x="6" y="33"/>
                  </a:lnTo>
                  <a:lnTo>
                    <a:pt x="4" y="33"/>
                  </a:lnTo>
                  <a:lnTo>
                    <a:pt x="0" y="29"/>
                  </a:lnTo>
                  <a:lnTo>
                    <a:pt x="0" y="25"/>
                  </a:lnTo>
                  <a:lnTo>
                    <a:pt x="2" y="21"/>
                  </a:lnTo>
                  <a:lnTo>
                    <a:pt x="4" y="17"/>
                  </a:lnTo>
                  <a:lnTo>
                    <a:pt x="6" y="13"/>
                  </a:lnTo>
                  <a:lnTo>
                    <a:pt x="8" y="11"/>
                  </a:lnTo>
                  <a:lnTo>
                    <a:pt x="10" y="7"/>
                  </a:lnTo>
                  <a:lnTo>
                    <a:pt x="14" y="5"/>
                  </a:lnTo>
                  <a:lnTo>
                    <a:pt x="17" y="0"/>
                  </a:lnTo>
                  <a:lnTo>
                    <a:pt x="19" y="11"/>
                  </a:lnTo>
                  <a:lnTo>
                    <a:pt x="17" y="19"/>
                  </a:lnTo>
                  <a:lnTo>
                    <a:pt x="14" y="29"/>
                  </a:lnTo>
                  <a:lnTo>
                    <a:pt x="14" y="39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045" name="Freeform 373"/>
            <p:cNvSpPr>
              <a:spLocks/>
            </p:cNvSpPr>
            <p:nvPr/>
          </p:nvSpPr>
          <p:spPr bwMode="auto">
            <a:xfrm>
              <a:off x="3224" y="2460"/>
              <a:ext cx="16" cy="1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4"/>
                </a:cxn>
                <a:cxn ang="0">
                  <a:pos x="2" y="6"/>
                </a:cxn>
                <a:cxn ang="0">
                  <a:pos x="4" y="6"/>
                </a:cxn>
                <a:cxn ang="0">
                  <a:pos x="6" y="8"/>
                </a:cxn>
                <a:cxn ang="0">
                  <a:pos x="8" y="8"/>
                </a:cxn>
                <a:cxn ang="0">
                  <a:pos x="10" y="10"/>
                </a:cxn>
                <a:cxn ang="0">
                  <a:pos x="10" y="12"/>
                </a:cxn>
                <a:cxn ang="0">
                  <a:pos x="12" y="12"/>
                </a:cxn>
                <a:cxn ang="0">
                  <a:pos x="14" y="14"/>
                </a:cxn>
                <a:cxn ang="0">
                  <a:pos x="16" y="10"/>
                </a:cxn>
                <a:cxn ang="0">
                  <a:pos x="14" y="8"/>
                </a:cxn>
                <a:cxn ang="0">
                  <a:pos x="12" y="8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0" y="2"/>
                </a:cxn>
              </a:cxnLst>
              <a:rect l="0" t="0" r="r" b="b"/>
              <a:pathLst>
                <a:path w="16" h="14">
                  <a:moveTo>
                    <a:pt x="0" y="2"/>
                  </a:moveTo>
                  <a:lnTo>
                    <a:pt x="2" y="4"/>
                  </a:lnTo>
                  <a:lnTo>
                    <a:pt x="2" y="6"/>
                  </a:lnTo>
                  <a:lnTo>
                    <a:pt x="4" y="6"/>
                  </a:lnTo>
                  <a:lnTo>
                    <a:pt x="6" y="8"/>
                  </a:lnTo>
                  <a:lnTo>
                    <a:pt x="8" y="8"/>
                  </a:lnTo>
                  <a:lnTo>
                    <a:pt x="10" y="10"/>
                  </a:lnTo>
                  <a:lnTo>
                    <a:pt x="10" y="12"/>
                  </a:lnTo>
                  <a:lnTo>
                    <a:pt x="12" y="12"/>
                  </a:lnTo>
                  <a:lnTo>
                    <a:pt x="14" y="14"/>
                  </a:lnTo>
                  <a:lnTo>
                    <a:pt x="16" y="10"/>
                  </a:lnTo>
                  <a:lnTo>
                    <a:pt x="14" y="8"/>
                  </a:lnTo>
                  <a:lnTo>
                    <a:pt x="12" y="8"/>
                  </a:lnTo>
                  <a:lnTo>
                    <a:pt x="4" y="0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046" name="Freeform 374"/>
            <p:cNvSpPr>
              <a:spLocks/>
            </p:cNvSpPr>
            <p:nvPr/>
          </p:nvSpPr>
          <p:spPr bwMode="auto">
            <a:xfrm>
              <a:off x="3224" y="2431"/>
              <a:ext cx="21" cy="31"/>
            </a:xfrm>
            <a:custGeom>
              <a:avLst/>
              <a:gdLst/>
              <a:ahLst/>
              <a:cxnLst>
                <a:cxn ang="0">
                  <a:pos x="21" y="2"/>
                </a:cxn>
                <a:cxn ang="0">
                  <a:pos x="19" y="0"/>
                </a:cxn>
                <a:cxn ang="0">
                  <a:pos x="14" y="5"/>
                </a:cxn>
                <a:cxn ang="0">
                  <a:pos x="12" y="9"/>
                </a:cxn>
                <a:cxn ang="0">
                  <a:pos x="8" y="11"/>
                </a:cxn>
                <a:cxn ang="0">
                  <a:pos x="6" y="15"/>
                </a:cxn>
                <a:cxn ang="0">
                  <a:pos x="4" y="19"/>
                </a:cxn>
                <a:cxn ang="0">
                  <a:pos x="2" y="23"/>
                </a:cxn>
                <a:cxn ang="0">
                  <a:pos x="0" y="27"/>
                </a:cxn>
                <a:cxn ang="0">
                  <a:pos x="0" y="31"/>
                </a:cxn>
                <a:cxn ang="0">
                  <a:pos x="4" y="31"/>
                </a:cxn>
                <a:cxn ang="0">
                  <a:pos x="4" y="27"/>
                </a:cxn>
                <a:cxn ang="0">
                  <a:pos x="6" y="23"/>
                </a:cxn>
                <a:cxn ang="0">
                  <a:pos x="8" y="21"/>
                </a:cxn>
                <a:cxn ang="0">
                  <a:pos x="10" y="17"/>
                </a:cxn>
                <a:cxn ang="0">
                  <a:pos x="12" y="13"/>
                </a:cxn>
                <a:cxn ang="0">
                  <a:pos x="21" y="5"/>
                </a:cxn>
                <a:cxn ang="0">
                  <a:pos x="16" y="2"/>
                </a:cxn>
                <a:cxn ang="0">
                  <a:pos x="21" y="2"/>
                </a:cxn>
                <a:cxn ang="0">
                  <a:pos x="21" y="0"/>
                </a:cxn>
                <a:cxn ang="0">
                  <a:pos x="19" y="0"/>
                </a:cxn>
                <a:cxn ang="0">
                  <a:pos x="21" y="2"/>
                </a:cxn>
              </a:cxnLst>
              <a:rect l="0" t="0" r="r" b="b"/>
              <a:pathLst>
                <a:path w="21" h="31">
                  <a:moveTo>
                    <a:pt x="21" y="2"/>
                  </a:moveTo>
                  <a:lnTo>
                    <a:pt x="19" y="0"/>
                  </a:lnTo>
                  <a:lnTo>
                    <a:pt x="14" y="5"/>
                  </a:lnTo>
                  <a:lnTo>
                    <a:pt x="12" y="9"/>
                  </a:lnTo>
                  <a:lnTo>
                    <a:pt x="8" y="11"/>
                  </a:lnTo>
                  <a:lnTo>
                    <a:pt x="6" y="15"/>
                  </a:lnTo>
                  <a:lnTo>
                    <a:pt x="4" y="19"/>
                  </a:lnTo>
                  <a:lnTo>
                    <a:pt x="2" y="23"/>
                  </a:lnTo>
                  <a:lnTo>
                    <a:pt x="0" y="27"/>
                  </a:lnTo>
                  <a:lnTo>
                    <a:pt x="0" y="31"/>
                  </a:lnTo>
                  <a:lnTo>
                    <a:pt x="4" y="31"/>
                  </a:lnTo>
                  <a:lnTo>
                    <a:pt x="4" y="27"/>
                  </a:lnTo>
                  <a:lnTo>
                    <a:pt x="6" y="23"/>
                  </a:lnTo>
                  <a:lnTo>
                    <a:pt x="8" y="21"/>
                  </a:lnTo>
                  <a:lnTo>
                    <a:pt x="10" y="17"/>
                  </a:lnTo>
                  <a:lnTo>
                    <a:pt x="12" y="13"/>
                  </a:lnTo>
                  <a:lnTo>
                    <a:pt x="21" y="5"/>
                  </a:lnTo>
                  <a:lnTo>
                    <a:pt x="16" y="2"/>
                  </a:lnTo>
                  <a:lnTo>
                    <a:pt x="21" y="2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047" name="Freeform 375"/>
            <p:cNvSpPr>
              <a:spLocks/>
            </p:cNvSpPr>
            <p:nvPr/>
          </p:nvSpPr>
          <p:spPr bwMode="auto">
            <a:xfrm>
              <a:off x="3238" y="2433"/>
              <a:ext cx="9" cy="41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5" y="39"/>
                </a:cxn>
                <a:cxn ang="0">
                  <a:pos x="5" y="29"/>
                </a:cxn>
                <a:cxn ang="0">
                  <a:pos x="7" y="19"/>
                </a:cxn>
                <a:cxn ang="0">
                  <a:pos x="9" y="11"/>
                </a:cxn>
                <a:cxn ang="0">
                  <a:pos x="7" y="0"/>
                </a:cxn>
                <a:cxn ang="0">
                  <a:pos x="2" y="0"/>
                </a:cxn>
                <a:cxn ang="0">
                  <a:pos x="5" y="11"/>
                </a:cxn>
                <a:cxn ang="0">
                  <a:pos x="2" y="19"/>
                </a:cxn>
                <a:cxn ang="0">
                  <a:pos x="0" y="29"/>
                </a:cxn>
                <a:cxn ang="0">
                  <a:pos x="0" y="39"/>
                </a:cxn>
                <a:cxn ang="0">
                  <a:pos x="2" y="37"/>
                </a:cxn>
                <a:cxn ang="0">
                  <a:pos x="0" y="41"/>
                </a:cxn>
                <a:cxn ang="0">
                  <a:pos x="5" y="41"/>
                </a:cxn>
                <a:cxn ang="0">
                  <a:pos x="5" y="39"/>
                </a:cxn>
                <a:cxn ang="0">
                  <a:pos x="0" y="41"/>
                </a:cxn>
              </a:cxnLst>
              <a:rect l="0" t="0" r="r" b="b"/>
              <a:pathLst>
                <a:path w="9" h="41">
                  <a:moveTo>
                    <a:pt x="0" y="41"/>
                  </a:moveTo>
                  <a:lnTo>
                    <a:pt x="5" y="39"/>
                  </a:lnTo>
                  <a:lnTo>
                    <a:pt x="5" y="29"/>
                  </a:lnTo>
                  <a:lnTo>
                    <a:pt x="7" y="19"/>
                  </a:lnTo>
                  <a:lnTo>
                    <a:pt x="9" y="11"/>
                  </a:lnTo>
                  <a:lnTo>
                    <a:pt x="7" y="0"/>
                  </a:lnTo>
                  <a:lnTo>
                    <a:pt x="2" y="0"/>
                  </a:lnTo>
                  <a:lnTo>
                    <a:pt x="5" y="11"/>
                  </a:lnTo>
                  <a:lnTo>
                    <a:pt x="2" y="19"/>
                  </a:lnTo>
                  <a:lnTo>
                    <a:pt x="0" y="29"/>
                  </a:lnTo>
                  <a:lnTo>
                    <a:pt x="0" y="39"/>
                  </a:lnTo>
                  <a:lnTo>
                    <a:pt x="2" y="37"/>
                  </a:lnTo>
                  <a:lnTo>
                    <a:pt x="0" y="41"/>
                  </a:lnTo>
                  <a:lnTo>
                    <a:pt x="5" y="41"/>
                  </a:lnTo>
                  <a:lnTo>
                    <a:pt x="5" y="39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048" name="Freeform 376"/>
            <p:cNvSpPr>
              <a:spLocks/>
            </p:cNvSpPr>
            <p:nvPr/>
          </p:nvSpPr>
          <p:spPr bwMode="auto">
            <a:xfrm>
              <a:off x="4283" y="2433"/>
              <a:ext cx="6" cy="11"/>
            </a:xfrm>
            <a:custGeom>
              <a:avLst/>
              <a:gdLst/>
              <a:ahLst/>
              <a:cxnLst>
                <a:cxn ang="0">
                  <a:pos x="6" y="11"/>
                </a:cxn>
                <a:cxn ang="0">
                  <a:pos x="2" y="11"/>
                </a:cxn>
                <a:cxn ang="0">
                  <a:pos x="0" y="9"/>
                </a:cxn>
                <a:cxn ang="0">
                  <a:pos x="0" y="7"/>
                </a:cxn>
                <a:cxn ang="0">
                  <a:pos x="2" y="3"/>
                </a:cxn>
                <a:cxn ang="0">
                  <a:pos x="4" y="0"/>
                </a:cxn>
                <a:cxn ang="0">
                  <a:pos x="6" y="0"/>
                </a:cxn>
                <a:cxn ang="0">
                  <a:pos x="6" y="11"/>
                </a:cxn>
              </a:cxnLst>
              <a:rect l="0" t="0" r="r" b="b"/>
              <a:pathLst>
                <a:path w="6" h="11">
                  <a:moveTo>
                    <a:pt x="6" y="11"/>
                  </a:moveTo>
                  <a:lnTo>
                    <a:pt x="2" y="11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3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049" name="Freeform 377"/>
            <p:cNvSpPr>
              <a:spLocks/>
            </p:cNvSpPr>
            <p:nvPr/>
          </p:nvSpPr>
          <p:spPr bwMode="auto">
            <a:xfrm>
              <a:off x="4281" y="2440"/>
              <a:ext cx="8" cy="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4" y="6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6" y="2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0" y="2"/>
                </a:cxn>
              </a:cxnLst>
              <a:rect l="0" t="0" r="r" b="b"/>
              <a:pathLst>
                <a:path w="8" h="6">
                  <a:moveTo>
                    <a:pt x="0" y="2"/>
                  </a:moveTo>
                  <a:lnTo>
                    <a:pt x="4" y="6"/>
                  </a:lnTo>
                  <a:lnTo>
                    <a:pt x="8" y="6"/>
                  </a:lnTo>
                  <a:lnTo>
                    <a:pt x="8" y="4"/>
                  </a:lnTo>
                  <a:lnTo>
                    <a:pt x="6" y="4"/>
                  </a:lnTo>
                  <a:lnTo>
                    <a:pt x="6" y="2"/>
                  </a:lnTo>
                  <a:lnTo>
                    <a:pt x="4" y="0"/>
                  </a:lnTo>
                  <a:lnTo>
                    <a:pt x="4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050" name="Freeform 378"/>
            <p:cNvSpPr>
              <a:spLocks/>
            </p:cNvSpPr>
            <p:nvPr/>
          </p:nvSpPr>
          <p:spPr bwMode="auto">
            <a:xfrm>
              <a:off x="4281" y="2431"/>
              <a:ext cx="6" cy="11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2" y="5"/>
                </a:cxn>
                <a:cxn ang="0">
                  <a:pos x="0" y="9"/>
                </a:cxn>
                <a:cxn ang="0">
                  <a:pos x="0" y="11"/>
                </a:cxn>
                <a:cxn ang="0">
                  <a:pos x="4" y="11"/>
                </a:cxn>
                <a:cxn ang="0">
                  <a:pos x="4" y="9"/>
                </a:cxn>
                <a:cxn ang="0">
                  <a:pos x="6" y="7"/>
                </a:cxn>
                <a:cxn ang="0">
                  <a:pos x="6" y="5"/>
                </a:cxn>
                <a:cxn ang="0">
                  <a:pos x="6" y="0"/>
                </a:cxn>
              </a:cxnLst>
              <a:rect l="0" t="0" r="r" b="b"/>
              <a:pathLst>
                <a:path w="6" h="11">
                  <a:moveTo>
                    <a:pt x="6" y="0"/>
                  </a:moveTo>
                  <a:lnTo>
                    <a:pt x="2" y="5"/>
                  </a:lnTo>
                  <a:lnTo>
                    <a:pt x="0" y="9"/>
                  </a:lnTo>
                  <a:lnTo>
                    <a:pt x="0" y="11"/>
                  </a:lnTo>
                  <a:lnTo>
                    <a:pt x="4" y="11"/>
                  </a:lnTo>
                  <a:lnTo>
                    <a:pt x="4" y="9"/>
                  </a:lnTo>
                  <a:lnTo>
                    <a:pt x="6" y="7"/>
                  </a:lnTo>
                  <a:lnTo>
                    <a:pt x="6" y="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051" name="Freeform 379"/>
            <p:cNvSpPr>
              <a:spLocks/>
            </p:cNvSpPr>
            <p:nvPr/>
          </p:nvSpPr>
          <p:spPr bwMode="auto">
            <a:xfrm>
              <a:off x="4287" y="2431"/>
              <a:ext cx="4" cy="5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5"/>
                </a:cxn>
                <a:cxn ang="0">
                  <a:pos x="2" y="5"/>
                </a:cxn>
                <a:cxn ang="0">
                  <a:pos x="0" y="2"/>
                </a:cxn>
                <a:cxn ang="0">
                  <a:pos x="4" y="2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4" y="2"/>
                </a:cxn>
              </a:cxnLst>
              <a:rect l="0" t="0" r="r" b="b"/>
              <a:pathLst>
                <a:path w="4" h="5">
                  <a:moveTo>
                    <a:pt x="4" y="2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2" y="5"/>
                  </a:lnTo>
                  <a:lnTo>
                    <a:pt x="0" y="2"/>
                  </a:lnTo>
                  <a:lnTo>
                    <a:pt x="4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052" name="Freeform 380"/>
            <p:cNvSpPr>
              <a:spLocks/>
            </p:cNvSpPr>
            <p:nvPr/>
          </p:nvSpPr>
          <p:spPr bwMode="auto">
            <a:xfrm>
              <a:off x="4287" y="2433"/>
              <a:ext cx="4" cy="13"/>
            </a:xfrm>
            <a:custGeom>
              <a:avLst/>
              <a:gdLst/>
              <a:ahLst/>
              <a:cxnLst>
                <a:cxn ang="0">
                  <a:pos x="2" y="13"/>
                </a:cxn>
                <a:cxn ang="0">
                  <a:pos x="4" y="11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11"/>
                </a:cxn>
                <a:cxn ang="0">
                  <a:pos x="2" y="11"/>
                </a:cxn>
                <a:cxn ang="0">
                  <a:pos x="2" y="13"/>
                </a:cxn>
                <a:cxn ang="0">
                  <a:pos x="4" y="13"/>
                </a:cxn>
                <a:cxn ang="0">
                  <a:pos x="4" y="11"/>
                </a:cxn>
                <a:cxn ang="0">
                  <a:pos x="2" y="13"/>
                </a:cxn>
              </a:cxnLst>
              <a:rect l="0" t="0" r="r" b="b"/>
              <a:pathLst>
                <a:path w="4" h="13">
                  <a:moveTo>
                    <a:pt x="2" y="13"/>
                  </a:moveTo>
                  <a:lnTo>
                    <a:pt x="4" y="11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2" y="11"/>
                  </a:lnTo>
                  <a:lnTo>
                    <a:pt x="2" y="13"/>
                  </a:lnTo>
                  <a:lnTo>
                    <a:pt x="4" y="13"/>
                  </a:lnTo>
                  <a:lnTo>
                    <a:pt x="4" y="11"/>
                  </a:lnTo>
                  <a:lnTo>
                    <a:pt x="2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053" name="Freeform 381"/>
            <p:cNvSpPr>
              <a:spLocks/>
            </p:cNvSpPr>
            <p:nvPr/>
          </p:nvSpPr>
          <p:spPr bwMode="auto">
            <a:xfrm>
              <a:off x="3442" y="2436"/>
              <a:ext cx="19" cy="38"/>
            </a:xfrm>
            <a:custGeom>
              <a:avLst/>
              <a:gdLst/>
              <a:ahLst/>
              <a:cxnLst>
                <a:cxn ang="0">
                  <a:pos x="19" y="2"/>
                </a:cxn>
                <a:cxn ang="0">
                  <a:pos x="19" y="18"/>
                </a:cxn>
                <a:cxn ang="0">
                  <a:pos x="17" y="28"/>
                </a:cxn>
                <a:cxn ang="0">
                  <a:pos x="17" y="36"/>
                </a:cxn>
                <a:cxn ang="0">
                  <a:pos x="0" y="38"/>
                </a:cxn>
                <a:cxn ang="0">
                  <a:pos x="0" y="0"/>
                </a:cxn>
                <a:cxn ang="0">
                  <a:pos x="19" y="2"/>
                </a:cxn>
              </a:cxnLst>
              <a:rect l="0" t="0" r="r" b="b"/>
              <a:pathLst>
                <a:path w="19" h="38">
                  <a:moveTo>
                    <a:pt x="19" y="2"/>
                  </a:moveTo>
                  <a:lnTo>
                    <a:pt x="19" y="18"/>
                  </a:lnTo>
                  <a:lnTo>
                    <a:pt x="17" y="28"/>
                  </a:lnTo>
                  <a:lnTo>
                    <a:pt x="17" y="36"/>
                  </a:lnTo>
                  <a:lnTo>
                    <a:pt x="0" y="38"/>
                  </a:lnTo>
                  <a:lnTo>
                    <a:pt x="0" y="0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FFF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054" name="Freeform 382"/>
            <p:cNvSpPr>
              <a:spLocks/>
            </p:cNvSpPr>
            <p:nvPr/>
          </p:nvSpPr>
          <p:spPr bwMode="auto">
            <a:xfrm>
              <a:off x="3457" y="2438"/>
              <a:ext cx="6" cy="36"/>
            </a:xfrm>
            <a:custGeom>
              <a:avLst/>
              <a:gdLst/>
              <a:ahLst/>
              <a:cxnLst>
                <a:cxn ang="0">
                  <a:pos x="2" y="36"/>
                </a:cxn>
                <a:cxn ang="0">
                  <a:pos x="4" y="34"/>
                </a:cxn>
                <a:cxn ang="0">
                  <a:pos x="4" y="16"/>
                </a:cxn>
                <a:cxn ang="0">
                  <a:pos x="6" y="8"/>
                </a:cxn>
                <a:cxn ang="0">
                  <a:pos x="6" y="0"/>
                </a:cxn>
                <a:cxn ang="0">
                  <a:pos x="2" y="0"/>
                </a:cxn>
                <a:cxn ang="0">
                  <a:pos x="2" y="16"/>
                </a:cxn>
                <a:cxn ang="0">
                  <a:pos x="0" y="26"/>
                </a:cxn>
                <a:cxn ang="0">
                  <a:pos x="0" y="34"/>
                </a:cxn>
                <a:cxn ang="0">
                  <a:pos x="2" y="32"/>
                </a:cxn>
                <a:cxn ang="0">
                  <a:pos x="2" y="36"/>
                </a:cxn>
                <a:cxn ang="0">
                  <a:pos x="4" y="36"/>
                </a:cxn>
                <a:cxn ang="0">
                  <a:pos x="4" y="34"/>
                </a:cxn>
                <a:cxn ang="0">
                  <a:pos x="2" y="36"/>
                </a:cxn>
              </a:cxnLst>
              <a:rect l="0" t="0" r="r" b="b"/>
              <a:pathLst>
                <a:path w="6" h="36">
                  <a:moveTo>
                    <a:pt x="2" y="36"/>
                  </a:moveTo>
                  <a:lnTo>
                    <a:pt x="4" y="34"/>
                  </a:lnTo>
                  <a:lnTo>
                    <a:pt x="4" y="16"/>
                  </a:lnTo>
                  <a:lnTo>
                    <a:pt x="6" y="8"/>
                  </a:lnTo>
                  <a:lnTo>
                    <a:pt x="6" y="0"/>
                  </a:lnTo>
                  <a:lnTo>
                    <a:pt x="2" y="0"/>
                  </a:lnTo>
                  <a:lnTo>
                    <a:pt x="2" y="16"/>
                  </a:lnTo>
                  <a:lnTo>
                    <a:pt x="0" y="26"/>
                  </a:lnTo>
                  <a:lnTo>
                    <a:pt x="0" y="34"/>
                  </a:lnTo>
                  <a:lnTo>
                    <a:pt x="2" y="32"/>
                  </a:lnTo>
                  <a:lnTo>
                    <a:pt x="2" y="36"/>
                  </a:lnTo>
                  <a:lnTo>
                    <a:pt x="4" y="36"/>
                  </a:lnTo>
                  <a:lnTo>
                    <a:pt x="4" y="34"/>
                  </a:lnTo>
                  <a:lnTo>
                    <a:pt x="2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055" name="Freeform 383"/>
            <p:cNvSpPr>
              <a:spLocks/>
            </p:cNvSpPr>
            <p:nvPr/>
          </p:nvSpPr>
          <p:spPr bwMode="auto">
            <a:xfrm>
              <a:off x="3438" y="2470"/>
              <a:ext cx="21" cy="6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4" y="6"/>
                </a:cxn>
                <a:cxn ang="0">
                  <a:pos x="21" y="4"/>
                </a:cxn>
                <a:cxn ang="0">
                  <a:pos x="21" y="0"/>
                </a:cxn>
                <a:cxn ang="0">
                  <a:pos x="4" y="2"/>
                </a:cxn>
                <a:cxn ang="0">
                  <a:pos x="7" y="4"/>
                </a:cxn>
                <a:cxn ang="0">
                  <a:pos x="2" y="4"/>
                </a:cxn>
                <a:cxn ang="0">
                  <a:pos x="0" y="6"/>
                </a:cxn>
                <a:cxn ang="0">
                  <a:pos x="4" y="6"/>
                </a:cxn>
                <a:cxn ang="0">
                  <a:pos x="2" y="4"/>
                </a:cxn>
              </a:cxnLst>
              <a:rect l="0" t="0" r="r" b="b"/>
              <a:pathLst>
                <a:path w="21" h="6">
                  <a:moveTo>
                    <a:pt x="2" y="4"/>
                  </a:moveTo>
                  <a:lnTo>
                    <a:pt x="4" y="6"/>
                  </a:lnTo>
                  <a:lnTo>
                    <a:pt x="21" y="4"/>
                  </a:lnTo>
                  <a:lnTo>
                    <a:pt x="21" y="0"/>
                  </a:lnTo>
                  <a:lnTo>
                    <a:pt x="4" y="2"/>
                  </a:lnTo>
                  <a:lnTo>
                    <a:pt x="7" y="4"/>
                  </a:lnTo>
                  <a:lnTo>
                    <a:pt x="2" y="4"/>
                  </a:lnTo>
                  <a:lnTo>
                    <a:pt x="0" y="6"/>
                  </a:lnTo>
                  <a:lnTo>
                    <a:pt x="4" y="6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056" name="Freeform 384"/>
            <p:cNvSpPr>
              <a:spLocks/>
            </p:cNvSpPr>
            <p:nvPr/>
          </p:nvSpPr>
          <p:spPr bwMode="auto">
            <a:xfrm>
              <a:off x="3440" y="2433"/>
              <a:ext cx="5" cy="41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3"/>
                </a:cxn>
                <a:cxn ang="0">
                  <a:pos x="0" y="41"/>
                </a:cxn>
                <a:cxn ang="0">
                  <a:pos x="5" y="41"/>
                </a:cxn>
                <a:cxn ang="0">
                  <a:pos x="5" y="3"/>
                </a:cxn>
                <a:cxn ang="0">
                  <a:pos x="2" y="5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2" y="0"/>
                </a:cxn>
              </a:cxnLst>
              <a:rect l="0" t="0" r="r" b="b"/>
              <a:pathLst>
                <a:path w="5" h="41">
                  <a:moveTo>
                    <a:pt x="2" y="0"/>
                  </a:moveTo>
                  <a:lnTo>
                    <a:pt x="0" y="3"/>
                  </a:lnTo>
                  <a:lnTo>
                    <a:pt x="0" y="41"/>
                  </a:lnTo>
                  <a:lnTo>
                    <a:pt x="5" y="41"/>
                  </a:lnTo>
                  <a:lnTo>
                    <a:pt x="5" y="3"/>
                  </a:lnTo>
                  <a:lnTo>
                    <a:pt x="2" y="5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057" name="Freeform 385"/>
            <p:cNvSpPr>
              <a:spLocks/>
            </p:cNvSpPr>
            <p:nvPr/>
          </p:nvSpPr>
          <p:spPr bwMode="auto">
            <a:xfrm>
              <a:off x="3442" y="2433"/>
              <a:ext cx="21" cy="7"/>
            </a:xfrm>
            <a:custGeom>
              <a:avLst/>
              <a:gdLst/>
              <a:ahLst/>
              <a:cxnLst>
                <a:cxn ang="0">
                  <a:pos x="21" y="5"/>
                </a:cxn>
                <a:cxn ang="0">
                  <a:pos x="19" y="3"/>
                </a:cxn>
                <a:cxn ang="0">
                  <a:pos x="0" y="0"/>
                </a:cxn>
                <a:cxn ang="0">
                  <a:pos x="0" y="5"/>
                </a:cxn>
                <a:cxn ang="0">
                  <a:pos x="19" y="7"/>
                </a:cxn>
                <a:cxn ang="0">
                  <a:pos x="17" y="5"/>
                </a:cxn>
                <a:cxn ang="0">
                  <a:pos x="21" y="5"/>
                </a:cxn>
                <a:cxn ang="0">
                  <a:pos x="21" y="3"/>
                </a:cxn>
                <a:cxn ang="0">
                  <a:pos x="19" y="3"/>
                </a:cxn>
                <a:cxn ang="0">
                  <a:pos x="21" y="5"/>
                </a:cxn>
              </a:cxnLst>
              <a:rect l="0" t="0" r="r" b="b"/>
              <a:pathLst>
                <a:path w="21" h="7">
                  <a:moveTo>
                    <a:pt x="21" y="5"/>
                  </a:moveTo>
                  <a:lnTo>
                    <a:pt x="19" y="3"/>
                  </a:lnTo>
                  <a:lnTo>
                    <a:pt x="0" y="0"/>
                  </a:lnTo>
                  <a:lnTo>
                    <a:pt x="0" y="5"/>
                  </a:lnTo>
                  <a:lnTo>
                    <a:pt x="19" y="7"/>
                  </a:lnTo>
                  <a:lnTo>
                    <a:pt x="17" y="5"/>
                  </a:lnTo>
                  <a:lnTo>
                    <a:pt x="21" y="5"/>
                  </a:lnTo>
                  <a:lnTo>
                    <a:pt x="21" y="3"/>
                  </a:lnTo>
                  <a:lnTo>
                    <a:pt x="19" y="3"/>
                  </a:lnTo>
                  <a:lnTo>
                    <a:pt x="21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058" name="Freeform 386"/>
            <p:cNvSpPr>
              <a:spLocks/>
            </p:cNvSpPr>
            <p:nvPr/>
          </p:nvSpPr>
          <p:spPr bwMode="auto">
            <a:xfrm>
              <a:off x="3675" y="2438"/>
              <a:ext cx="27" cy="40"/>
            </a:xfrm>
            <a:custGeom>
              <a:avLst/>
              <a:gdLst/>
              <a:ahLst/>
              <a:cxnLst>
                <a:cxn ang="0">
                  <a:pos x="25" y="2"/>
                </a:cxn>
                <a:cxn ang="0">
                  <a:pos x="25" y="10"/>
                </a:cxn>
                <a:cxn ang="0">
                  <a:pos x="27" y="18"/>
                </a:cxn>
                <a:cxn ang="0">
                  <a:pos x="27" y="28"/>
                </a:cxn>
                <a:cxn ang="0">
                  <a:pos x="23" y="34"/>
                </a:cxn>
                <a:cxn ang="0">
                  <a:pos x="23" y="38"/>
                </a:cxn>
                <a:cxn ang="0">
                  <a:pos x="10" y="38"/>
                </a:cxn>
                <a:cxn ang="0">
                  <a:pos x="8" y="40"/>
                </a:cxn>
                <a:cxn ang="0">
                  <a:pos x="6" y="40"/>
                </a:cxn>
                <a:cxn ang="0">
                  <a:pos x="4" y="38"/>
                </a:cxn>
                <a:cxn ang="0">
                  <a:pos x="2" y="38"/>
                </a:cxn>
                <a:cxn ang="0">
                  <a:pos x="0" y="36"/>
                </a:cxn>
                <a:cxn ang="0">
                  <a:pos x="0" y="30"/>
                </a:cxn>
                <a:cxn ang="0">
                  <a:pos x="2" y="24"/>
                </a:cxn>
                <a:cxn ang="0">
                  <a:pos x="0" y="16"/>
                </a:cxn>
                <a:cxn ang="0">
                  <a:pos x="0" y="8"/>
                </a:cxn>
                <a:cxn ang="0">
                  <a:pos x="4" y="2"/>
                </a:cxn>
                <a:cxn ang="0">
                  <a:pos x="8" y="2"/>
                </a:cxn>
                <a:cxn ang="0">
                  <a:pos x="10" y="0"/>
                </a:cxn>
                <a:cxn ang="0">
                  <a:pos x="23" y="0"/>
                </a:cxn>
                <a:cxn ang="0">
                  <a:pos x="25" y="2"/>
                </a:cxn>
              </a:cxnLst>
              <a:rect l="0" t="0" r="r" b="b"/>
              <a:pathLst>
                <a:path w="27" h="40">
                  <a:moveTo>
                    <a:pt x="25" y="2"/>
                  </a:moveTo>
                  <a:lnTo>
                    <a:pt x="25" y="10"/>
                  </a:lnTo>
                  <a:lnTo>
                    <a:pt x="27" y="18"/>
                  </a:lnTo>
                  <a:lnTo>
                    <a:pt x="27" y="28"/>
                  </a:lnTo>
                  <a:lnTo>
                    <a:pt x="23" y="34"/>
                  </a:lnTo>
                  <a:lnTo>
                    <a:pt x="23" y="38"/>
                  </a:lnTo>
                  <a:lnTo>
                    <a:pt x="10" y="38"/>
                  </a:lnTo>
                  <a:lnTo>
                    <a:pt x="8" y="40"/>
                  </a:lnTo>
                  <a:lnTo>
                    <a:pt x="6" y="40"/>
                  </a:lnTo>
                  <a:lnTo>
                    <a:pt x="4" y="38"/>
                  </a:lnTo>
                  <a:lnTo>
                    <a:pt x="2" y="38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2" y="24"/>
                  </a:lnTo>
                  <a:lnTo>
                    <a:pt x="0" y="16"/>
                  </a:lnTo>
                  <a:lnTo>
                    <a:pt x="0" y="8"/>
                  </a:lnTo>
                  <a:lnTo>
                    <a:pt x="4" y="2"/>
                  </a:lnTo>
                  <a:lnTo>
                    <a:pt x="8" y="2"/>
                  </a:lnTo>
                  <a:lnTo>
                    <a:pt x="10" y="0"/>
                  </a:lnTo>
                  <a:lnTo>
                    <a:pt x="23" y="0"/>
                  </a:lnTo>
                  <a:lnTo>
                    <a:pt x="25" y="2"/>
                  </a:lnTo>
                  <a:close/>
                </a:path>
              </a:pathLst>
            </a:custGeom>
            <a:solidFill>
              <a:srgbClr val="FFF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059" name="Freeform 387"/>
            <p:cNvSpPr>
              <a:spLocks/>
            </p:cNvSpPr>
            <p:nvPr/>
          </p:nvSpPr>
          <p:spPr bwMode="auto">
            <a:xfrm>
              <a:off x="3695" y="2440"/>
              <a:ext cx="9" cy="34"/>
            </a:xfrm>
            <a:custGeom>
              <a:avLst/>
              <a:gdLst/>
              <a:ahLst/>
              <a:cxnLst>
                <a:cxn ang="0">
                  <a:pos x="5" y="32"/>
                </a:cxn>
                <a:cxn ang="0">
                  <a:pos x="5" y="34"/>
                </a:cxn>
                <a:cxn ang="0">
                  <a:pos x="9" y="26"/>
                </a:cxn>
                <a:cxn ang="0">
                  <a:pos x="9" y="16"/>
                </a:cxn>
                <a:cxn ang="0">
                  <a:pos x="7" y="8"/>
                </a:cxn>
                <a:cxn ang="0">
                  <a:pos x="7" y="0"/>
                </a:cxn>
                <a:cxn ang="0">
                  <a:pos x="3" y="0"/>
                </a:cxn>
                <a:cxn ang="0">
                  <a:pos x="3" y="8"/>
                </a:cxn>
                <a:cxn ang="0">
                  <a:pos x="5" y="16"/>
                </a:cxn>
                <a:cxn ang="0">
                  <a:pos x="5" y="26"/>
                </a:cxn>
                <a:cxn ang="0">
                  <a:pos x="0" y="30"/>
                </a:cxn>
                <a:cxn ang="0">
                  <a:pos x="0" y="32"/>
                </a:cxn>
                <a:cxn ang="0">
                  <a:pos x="0" y="30"/>
                </a:cxn>
                <a:cxn ang="0">
                  <a:pos x="0" y="32"/>
                </a:cxn>
                <a:cxn ang="0">
                  <a:pos x="5" y="32"/>
                </a:cxn>
              </a:cxnLst>
              <a:rect l="0" t="0" r="r" b="b"/>
              <a:pathLst>
                <a:path w="9" h="34">
                  <a:moveTo>
                    <a:pt x="5" y="32"/>
                  </a:moveTo>
                  <a:lnTo>
                    <a:pt x="5" y="34"/>
                  </a:lnTo>
                  <a:lnTo>
                    <a:pt x="9" y="26"/>
                  </a:lnTo>
                  <a:lnTo>
                    <a:pt x="9" y="16"/>
                  </a:lnTo>
                  <a:lnTo>
                    <a:pt x="7" y="8"/>
                  </a:lnTo>
                  <a:lnTo>
                    <a:pt x="7" y="0"/>
                  </a:lnTo>
                  <a:lnTo>
                    <a:pt x="3" y="0"/>
                  </a:lnTo>
                  <a:lnTo>
                    <a:pt x="3" y="8"/>
                  </a:lnTo>
                  <a:lnTo>
                    <a:pt x="5" y="16"/>
                  </a:lnTo>
                  <a:lnTo>
                    <a:pt x="5" y="26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5" y="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060" name="Freeform 388"/>
            <p:cNvSpPr>
              <a:spLocks/>
            </p:cNvSpPr>
            <p:nvPr/>
          </p:nvSpPr>
          <p:spPr bwMode="auto">
            <a:xfrm>
              <a:off x="3685" y="2472"/>
              <a:ext cx="15" cy="6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13" y="6"/>
                </a:cxn>
                <a:cxn ang="0">
                  <a:pos x="15" y="4"/>
                </a:cxn>
                <a:cxn ang="0">
                  <a:pos x="15" y="0"/>
                </a:cxn>
                <a:cxn ang="0">
                  <a:pos x="10" y="0"/>
                </a:cxn>
                <a:cxn ang="0">
                  <a:pos x="10" y="2"/>
                </a:cxn>
                <a:cxn ang="0">
                  <a:pos x="2" y="2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2" y="6"/>
                </a:cxn>
                <a:cxn ang="0">
                  <a:pos x="0" y="6"/>
                </a:cxn>
              </a:cxnLst>
              <a:rect l="0" t="0" r="r" b="b"/>
              <a:pathLst>
                <a:path w="15" h="6">
                  <a:moveTo>
                    <a:pt x="0" y="6"/>
                  </a:moveTo>
                  <a:lnTo>
                    <a:pt x="13" y="6"/>
                  </a:lnTo>
                  <a:lnTo>
                    <a:pt x="15" y="4"/>
                  </a:lnTo>
                  <a:lnTo>
                    <a:pt x="15" y="0"/>
                  </a:lnTo>
                  <a:lnTo>
                    <a:pt x="10" y="0"/>
                  </a:lnTo>
                  <a:lnTo>
                    <a:pt x="10" y="2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061" name="Freeform 389"/>
            <p:cNvSpPr>
              <a:spLocks/>
            </p:cNvSpPr>
            <p:nvPr/>
          </p:nvSpPr>
          <p:spPr bwMode="auto">
            <a:xfrm>
              <a:off x="3673" y="2468"/>
              <a:ext cx="12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"/>
                </a:cxn>
                <a:cxn ang="0">
                  <a:pos x="4" y="10"/>
                </a:cxn>
                <a:cxn ang="0">
                  <a:pos x="6" y="10"/>
                </a:cxn>
                <a:cxn ang="0">
                  <a:pos x="8" y="12"/>
                </a:cxn>
                <a:cxn ang="0">
                  <a:pos x="10" y="12"/>
                </a:cxn>
                <a:cxn ang="0">
                  <a:pos x="12" y="10"/>
                </a:cxn>
                <a:cxn ang="0">
                  <a:pos x="12" y="8"/>
                </a:cxn>
                <a:cxn ang="0">
                  <a:pos x="6" y="8"/>
                </a:cxn>
                <a:cxn ang="0">
                  <a:pos x="6" y="6"/>
                </a:cxn>
                <a:cxn ang="0">
                  <a:pos x="4" y="4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0" y="0"/>
                </a:cxn>
              </a:cxnLst>
              <a:rect l="0" t="0" r="r" b="b"/>
              <a:pathLst>
                <a:path w="12" h="12">
                  <a:moveTo>
                    <a:pt x="0" y="0"/>
                  </a:moveTo>
                  <a:lnTo>
                    <a:pt x="0" y="6"/>
                  </a:lnTo>
                  <a:lnTo>
                    <a:pt x="4" y="10"/>
                  </a:lnTo>
                  <a:lnTo>
                    <a:pt x="6" y="10"/>
                  </a:lnTo>
                  <a:lnTo>
                    <a:pt x="8" y="12"/>
                  </a:lnTo>
                  <a:lnTo>
                    <a:pt x="10" y="12"/>
                  </a:lnTo>
                  <a:lnTo>
                    <a:pt x="12" y="10"/>
                  </a:lnTo>
                  <a:lnTo>
                    <a:pt x="12" y="8"/>
                  </a:lnTo>
                  <a:lnTo>
                    <a:pt x="6" y="8"/>
                  </a:lnTo>
                  <a:lnTo>
                    <a:pt x="6" y="6"/>
                  </a:lnTo>
                  <a:lnTo>
                    <a:pt x="4" y="4"/>
                  </a:lnTo>
                  <a:lnTo>
                    <a:pt x="4" y="0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062" name="Freeform 390"/>
            <p:cNvSpPr>
              <a:spLocks/>
            </p:cNvSpPr>
            <p:nvPr/>
          </p:nvSpPr>
          <p:spPr bwMode="auto">
            <a:xfrm>
              <a:off x="3673" y="2436"/>
              <a:ext cx="8" cy="34"/>
            </a:xfrm>
            <a:custGeom>
              <a:avLst/>
              <a:gdLst/>
              <a:ahLst/>
              <a:cxnLst>
                <a:cxn ang="0">
                  <a:pos x="6" y="2"/>
                </a:cxn>
                <a:cxn ang="0">
                  <a:pos x="4" y="2"/>
                </a:cxn>
                <a:cxn ang="0">
                  <a:pos x="0" y="10"/>
                </a:cxn>
                <a:cxn ang="0">
                  <a:pos x="0" y="18"/>
                </a:cxn>
                <a:cxn ang="0">
                  <a:pos x="2" y="26"/>
                </a:cxn>
                <a:cxn ang="0">
                  <a:pos x="0" y="32"/>
                </a:cxn>
                <a:cxn ang="0">
                  <a:pos x="4" y="34"/>
                </a:cxn>
                <a:cxn ang="0">
                  <a:pos x="6" y="26"/>
                </a:cxn>
                <a:cxn ang="0">
                  <a:pos x="4" y="18"/>
                </a:cxn>
                <a:cxn ang="0">
                  <a:pos x="4" y="10"/>
                </a:cxn>
                <a:cxn ang="0">
                  <a:pos x="8" y="4"/>
                </a:cxn>
                <a:cxn ang="0">
                  <a:pos x="4" y="6"/>
                </a:cxn>
                <a:cxn ang="0">
                  <a:pos x="6" y="2"/>
                </a:cxn>
                <a:cxn ang="0">
                  <a:pos x="6" y="0"/>
                </a:cxn>
                <a:cxn ang="0">
                  <a:pos x="4" y="2"/>
                </a:cxn>
                <a:cxn ang="0">
                  <a:pos x="6" y="2"/>
                </a:cxn>
              </a:cxnLst>
              <a:rect l="0" t="0" r="r" b="b"/>
              <a:pathLst>
                <a:path w="8" h="34">
                  <a:moveTo>
                    <a:pt x="6" y="2"/>
                  </a:moveTo>
                  <a:lnTo>
                    <a:pt x="4" y="2"/>
                  </a:lnTo>
                  <a:lnTo>
                    <a:pt x="0" y="10"/>
                  </a:lnTo>
                  <a:lnTo>
                    <a:pt x="0" y="18"/>
                  </a:lnTo>
                  <a:lnTo>
                    <a:pt x="2" y="26"/>
                  </a:lnTo>
                  <a:lnTo>
                    <a:pt x="0" y="32"/>
                  </a:lnTo>
                  <a:lnTo>
                    <a:pt x="4" y="34"/>
                  </a:lnTo>
                  <a:lnTo>
                    <a:pt x="6" y="26"/>
                  </a:lnTo>
                  <a:lnTo>
                    <a:pt x="4" y="18"/>
                  </a:lnTo>
                  <a:lnTo>
                    <a:pt x="4" y="10"/>
                  </a:lnTo>
                  <a:lnTo>
                    <a:pt x="8" y="4"/>
                  </a:lnTo>
                  <a:lnTo>
                    <a:pt x="4" y="6"/>
                  </a:lnTo>
                  <a:lnTo>
                    <a:pt x="6" y="2"/>
                  </a:lnTo>
                  <a:lnTo>
                    <a:pt x="6" y="0"/>
                  </a:lnTo>
                  <a:lnTo>
                    <a:pt x="4" y="2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063" name="Freeform 391"/>
            <p:cNvSpPr>
              <a:spLocks/>
            </p:cNvSpPr>
            <p:nvPr/>
          </p:nvSpPr>
          <p:spPr bwMode="auto">
            <a:xfrm>
              <a:off x="3677" y="2436"/>
              <a:ext cx="25" cy="6"/>
            </a:xfrm>
            <a:custGeom>
              <a:avLst/>
              <a:gdLst/>
              <a:ahLst/>
              <a:cxnLst>
                <a:cxn ang="0">
                  <a:pos x="25" y="4"/>
                </a:cxn>
                <a:cxn ang="0">
                  <a:pos x="25" y="2"/>
                </a:cxn>
                <a:cxn ang="0">
                  <a:pos x="21" y="0"/>
                </a:cxn>
                <a:cxn ang="0">
                  <a:pos x="8" y="0"/>
                </a:cxn>
                <a:cxn ang="0">
                  <a:pos x="6" y="2"/>
                </a:cxn>
                <a:cxn ang="0">
                  <a:pos x="2" y="2"/>
                </a:cxn>
                <a:cxn ang="0">
                  <a:pos x="0" y="6"/>
                </a:cxn>
                <a:cxn ang="0">
                  <a:pos x="8" y="6"/>
                </a:cxn>
                <a:cxn ang="0">
                  <a:pos x="10" y="4"/>
                </a:cxn>
                <a:cxn ang="0">
                  <a:pos x="18" y="4"/>
                </a:cxn>
                <a:cxn ang="0">
                  <a:pos x="21" y="6"/>
                </a:cxn>
                <a:cxn ang="0">
                  <a:pos x="21" y="4"/>
                </a:cxn>
                <a:cxn ang="0">
                  <a:pos x="25" y="4"/>
                </a:cxn>
                <a:cxn ang="0">
                  <a:pos x="25" y="2"/>
                </a:cxn>
                <a:cxn ang="0">
                  <a:pos x="25" y="4"/>
                </a:cxn>
              </a:cxnLst>
              <a:rect l="0" t="0" r="r" b="b"/>
              <a:pathLst>
                <a:path w="25" h="6">
                  <a:moveTo>
                    <a:pt x="25" y="4"/>
                  </a:moveTo>
                  <a:lnTo>
                    <a:pt x="25" y="2"/>
                  </a:lnTo>
                  <a:lnTo>
                    <a:pt x="21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2" y="2"/>
                  </a:lnTo>
                  <a:lnTo>
                    <a:pt x="0" y="6"/>
                  </a:lnTo>
                  <a:lnTo>
                    <a:pt x="8" y="6"/>
                  </a:lnTo>
                  <a:lnTo>
                    <a:pt x="10" y="4"/>
                  </a:lnTo>
                  <a:lnTo>
                    <a:pt x="18" y="4"/>
                  </a:lnTo>
                  <a:lnTo>
                    <a:pt x="21" y="6"/>
                  </a:lnTo>
                  <a:lnTo>
                    <a:pt x="21" y="4"/>
                  </a:lnTo>
                  <a:lnTo>
                    <a:pt x="25" y="4"/>
                  </a:lnTo>
                  <a:lnTo>
                    <a:pt x="25" y="2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064" name="Freeform 392"/>
            <p:cNvSpPr>
              <a:spLocks/>
            </p:cNvSpPr>
            <p:nvPr/>
          </p:nvSpPr>
          <p:spPr bwMode="auto">
            <a:xfrm>
              <a:off x="4106" y="2440"/>
              <a:ext cx="6" cy="10"/>
            </a:xfrm>
            <a:custGeom>
              <a:avLst/>
              <a:gdLst/>
              <a:ahLst/>
              <a:cxnLst>
                <a:cxn ang="0">
                  <a:pos x="6" y="2"/>
                </a:cxn>
                <a:cxn ang="0">
                  <a:pos x="6" y="8"/>
                </a:cxn>
                <a:cxn ang="0">
                  <a:pos x="4" y="10"/>
                </a:cxn>
                <a:cxn ang="0">
                  <a:pos x="0" y="10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6" y="2"/>
                </a:cxn>
              </a:cxnLst>
              <a:rect l="0" t="0" r="r" b="b"/>
              <a:pathLst>
                <a:path w="6" h="10">
                  <a:moveTo>
                    <a:pt x="6" y="2"/>
                  </a:moveTo>
                  <a:lnTo>
                    <a:pt x="6" y="8"/>
                  </a:lnTo>
                  <a:lnTo>
                    <a:pt x="4" y="1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4" y="0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065" name="Freeform 393"/>
            <p:cNvSpPr>
              <a:spLocks/>
            </p:cNvSpPr>
            <p:nvPr/>
          </p:nvSpPr>
          <p:spPr bwMode="auto">
            <a:xfrm>
              <a:off x="4104" y="2440"/>
              <a:ext cx="10" cy="12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2" y="12"/>
                </a:cxn>
                <a:cxn ang="0">
                  <a:pos x="6" y="12"/>
                </a:cxn>
                <a:cxn ang="0">
                  <a:pos x="8" y="8"/>
                </a:cxn>
                <a:cxn ang="0">
                  <a:pos x="8" y="6"/>
                </a:cxn>
                <a:cxn ang="0">
                  <a:pos x="10" y="4"/>
                </a:cxn>
                <a:cxn ang="0">
                  <a:pos x="8" y="0"/>
                </a:cxn>
                <a:cxn ang="0">
                  <a:pos x="6" y="4"/>
                </a:cxn>
                <a:cxn ang="0">
                  <a:pos x="6" y="8"/>
                </a:cxn>
                <a:cxn ang="0">
                  <a:pos x="4" y="8"/>
                </a:cxn>
                <a:cxn ang="0">
                  <a:pos x="4" y="10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0" y="10"/>
                </a:cxn>
              </a:cxnLst>
              <a:rect l="0" t="0" r="r" b="b"/>
              <a:pathLst>
                <a:path w="10" h="12">
                  <a:moveTo>
                    <a:pt x="0" y="10"/>
                  </a:moveTo>
                  <a:lnTo>
                    <a:pt x="2" y="12"/>
                  </a:lnTo>
                  <a:lnTo>
                    <a:pt x="6" y="12"/>
                  </a:lnTo>
                  <a:lnTo>
                    <a:pt x="8" y="8"/>
                  </a:lnTo>
                  <a:lnTo>
                    <a:pt x="8" y="6"/>
                  </a:lnTo>
                  <a:lnTo>
                    <a:pt x="10" y="4"/>
                  </a:lnTo>
                  <a:lnTo>
                    <a:pt x="8" y="0"/>
                  </a:lnTo>
                  <a:lnTo>
                    <a:pt x="6" y="4"/>
                  </a:lnTo>
                  <a:lnTo>
                    <a:pt x="6" y="8"/>
                  </a:lnTo>
                  <a:lnTo>
                    <a:pt x="4" y="8"/>
                  </a:lnTo>
                  <a:lnTo>
                    <a:pt x="4" y="10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066" name="Freeform 394"/>
            <p:cNvSpPr>
              <a:spLocks/>
            </p:cNvSpPr>
            <p:nvPr/>
          </p:nvSpPr>
          <p:spPr bwMode="auto">
            <a:xfrm>
              <a:off x="4101" y="2438"/>
              <a:ext cx="7" cy="12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3" y="2"/>
                </a:cxn>
                <a:cxn ang="0">
                  <a:pos x="3" y="4"/>
                </a:cxn>
                <a:cxn ang="0">
                  <a:pos x="0" y="6"/>
                </a:cxn>
                <a:cxn ang="0">
                  <a:pos x="3" y="10"/>
                </a:cxn>
                <a:cxn ang="0">
                  <a:pos x="3" y="12"/>
                </a:cxn>
                <a:cxn ang="0">
                  <a:pos x="7" y="12"/>
                </a:cxn>
                <a:cxn ang="0">
                  <a:pos x="7" y="2"/>
                </a:cxn>
                <a:cxn ang="0">
                  <a:pos x="5" y="4"/>
                </a:cxn>
                <a:cxn ang="0">
                  <a:pos x="5" y="0"/>
                </a:cxn>
                <a:cxn ang="0">
                  <a:pos x="3" y="2"/>
                </a:cxn>
                <a:cxn ang="0">
                  <a:pos x="5" y="0"/>
                </a:cxn>
              </a:cxnLst>
              <a:rect l="0" t="0" r="r" b="b"/>
              <a:pathLst>
                <a:path w="7" h="12">
                  <a:moveTo>
                    <a:pt x="5" y="0"/>
                  </a:moveTo>
                  <a:lnTo>
                    <a:pt x="3" y="2"/>
                  </a:lnTo>
                  <a:lnTo>
                    <a:pt x="3" y="4"/>
                  </a:lnTo>
                  <a:lnTo>
                    <a:pt x="0" y="6"/>
                  </a:lnTo>
                  <a:lnTo>
                    <a:pt x="3" y="10"/>
                  </a:lnTo>
                  <a:lnTo>
                    <a:pt x="3" y="12"/>
                  </a:lnTo>
                  <a:lnTo>
                    <a:pt x="7" y="12"/>
                  </a:lnTo>
                  <a:lnTo>
                    <a:pt x="7" y="2"/>
                  </a:lnTo>
                  <a:lnTo>
                    <a:pt x="5" y="4"/>
                  </a:lnTo>
                  <a:lnTo>
                    <a:pt x="5" y="0"/>
                  </a:lnTo>
                  <a:lnTo>
                    <a:pt x="3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067" name="Freeform 395"/>
            <p:cNvSpPr>
              <a:spLocks/>
            </p:cNvSpPr>
            <p:nvPr/>
          </p:nvSpPr>
          <p:spPr bwMode="auto">
            <a:xfrm>
              <a:off x="4106" y="2438"/>
              <a:ext cx="8" cy="6"/>
            </a:xfrm>
            <a:custGeom>
              <a:avLst/>
              <a:gdLst/>
              <a:ahLst/>
              <a:cxnLst>
                <a:cxn ang="0">
                  <a:pos x="8" y="6"/>
                </a:cxn>
                <a:cxn ang="0">
                  <a:pos x="8" y="4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6" y="2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8" y="6"/>
                </a:cxn>
              </a:cxnLst>
              <a:rect l="0" t="0" r="r" b="b"/>
              <a:pathLst>
                <a:path w="8" h="6">
                  <a:moveTo>
                    <a:pt x="8" y="6"/>
                  </a:move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4" y="4"/>
                  </a:lnTo>
                  <a:lnTo>
                    <a:pt x="4" y="6"/>
                  </a:lnTo>
                  <a:lnTo>
                    <a:pt x="6" y="2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068" name="Freeform 396"/>
            <p:cNvSpPr>
              <a:spLocks/>
            </p:cNvSpPr>
            <p:nvPr/>
          </p:nvSpPr>
          <p:spPr bwMode="auto">
            <a:xfrm>
              <a:off x="4144" y="2440"/>
              <a:ext cx="9" cy="10"/>
            </a:xfrm>
            <a:custGeom>
              <a:avLst/>
              <a:gdLst/>
              <a:ahLst/>
              <a:cxnLst>
                <a:cxn ang="0">
                  <a:pos x="9" y="8"/>
                </a:cxn>
                <a:cxn ang="0">
                  <a:pos x="6" y="10"/>
                </a:cxn>
                <a:cxn ang="0">
                  <a:pos x="2" y="10"/>
                </a:cxn>
                <a:cxn ang="0">
                  <a:pos x="0" y="8"/>
                </a:cxn>
                <a:cxn ang="0">
                  <a:pos x="2" y="0"/>
                </a:cxn>
                <a:cxn ang="0">
                  <a:pos x="6" y="4"/>
                </a:cxn>
                <a:cxn ang="0">
                  <a:pos x="6" y="6"/>
                </a:cxn>
                <a:cxn ang="0">
                  <a:pos x="9" y="8"/>
                </a:cxn>
              </a:cxnLst>
              <a:rect l="0" t="0" r="r" b="b"/>
              <a:pathLst>
                <a:path w="9" h="10">
                  <a:moveTo>
                    <a:pt x="9" y="8"/>
                  </a:moveTo>
                  <a:lnTo>
                    <a:pt x="6" y="10"/>
                  </a:lnTo>
                  <a:lnTo>
                    <a:pt x="2" y="10"/>
                  </a:lnTo>
                  <a:lnTo>
                    <a:pt x="0" y="8"/>
                  </a:lnTo>
                  <a:lnTo>
                    <a:pt x="2" y="0"/>
                  </a:lnTo>
                  <a:lnTo>
                    <a:pt x="6" y="4"/>
                  </a:lnTo>
                  <a:lnTo>
                    <a:pt x="6" y="6"/>
                  </a:lnTo>
                  <a:lnTo>
                    <a:pt x="9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069" name="Freeform 397"/>
            <p:cNvSpPr>
              <a:spLocks/>
            </p:cNvSpPr>
            <p:nvPr/>
          </p:nvSpPr>
          <p:spPr bwMode="auto">
            <a:xfrm>
              <a:off x="4148" y="2446"/>
              <a:ext cx="5" cy="6"/>
            </a:xfrm>
            <a:custGeom>
              <a:avLst/>
              <a:gdLst/>
              <a:ahLst/>
              <a:cxnLst>
                <a:cxn ang="0">
                  <a:pos x="2" y="6"/>
                </a:cxn>
                <a:cxn ang="0">
                  <a:pos x="0" y="6"/>
                </a:cxn>
                <a:cxn ang="0">
                  <a:pos x="5" y="6"/>
                </a:cxn>
                <a:cxn ang="0">
                  <a:pos x="5" y="0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6"/>
                </a:cxn>
              </a:cxnLst>
              <a:rect l="0" t="0" r="r" b="b"/>
              <a:pathLst>
                <a:path w="5" h="6">
                  <a:moveTo>
                    <a:pt x="2" y="6"/>
                  </a:moveTo>
                  <a:lnTo>
                    <a:pt x="0" y="6"/>
                  </a:lnTo>
                  <a:lnTo>
                    <a:pt x="5" y="6"/>
                  </a:lnTo>
                  <a:lnTo>
                    <a:pt x="5" y="0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070" name="Freeform 398"/>
            <p:cNvSpPr>
              <a:spLocks/>
            </p:cNvSpPr>
            <p:nvPr/>
          </p:nvSpPr>
          <p:spPr bwMode="auto">
            <a:xfrm>
              <a:off x="4142" y="2448"/>
              <a:ext cx="8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2" y="4"/>
                </a:cxn>
                <a:cxn ang="0">
                  <a:pos x="8" y="4"/>
                </a:cxn>
                <a:cxn ang="0">
                  <a:pos x="8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8" h="4">
                  <a:moveTo>
                    <a:pt x="0" y="0"/>
                  </a:moveTo>
                  <a:lnTo>
                    <a:pt x="0" y="2"/>
                  </a:lnTo>
                  <a:lnTo>
                    <a:pt x="2" y="4"/>
                  </a:lnTo>
                  <a:lnTo>
                    <a:pt x="8" y="4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071" name="Freeform 399"/>
            <p:cNvSpPr>
              <a:spLocks/>
            </p:cNvSpPr>
            <p:nvPr/>
          </p:nvSpPr>
          <p:spPr bwMode="auto">
            <a:xfrm>
              <a:off x="4142" y="2438"/>
              <a:ext cx="6" cy="1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2" y="2"/>
                </a:cxn>
                <a:cxn ang="0">
                  <a:pos x="0" y="10"/>
                </a:cxn>
                <a:cxn ang="0">
                  <a:pos x="4" y="10"/>
                </a:cxn>
                <a:cxn ang="0">
                  <a:pos x="6" y="2"/>
                </a:cxn>
                <a:cxn ang="0">
                  <a:pos x="4" y="4"/>
                </a:cxn>
                <a:cxn ang="0">
                  <a:pos x="4" y="0"/>
                </a:cxn>
                <a:cxn ang="0">
                  <a:pos x="2" y="2"/>
                </a:cxn>
                <a:cxn ang="0">
                  <a:pos x="4" y="0"/>
                </a:cxn>
              </a:cxnLst>
              <a:rect l="0" t="0" r="r" b="b"/>
              <a:pathLst>
                <a:path w="6" h="10">
                  <a:moveTo>
                    <a:pt x="4" y="0"/>
                  </a:moveTo>
                  <a:lnTo>
                    <a:pt x="2" y="2"/>
                  </a:lnTo>
                  <a:lnTo>
                    <a:pt x="0" y="10"/>
                  </a:lnTo>
                  <a:lnTo>
                    <a:pt x="4" y="10"/>
                  </a:lnTo>
                  <a:lnTo>
                    <a:pt x="6" y="2"/>
                  </a:lnTo>
                  <a:lnTo>
                    <a:pt x="4" y="4"/>
                  </a:lnTo>
                  <a:lnTo>
                    <a:pt x="4" y="0"/>
                  </a:lnTo>
                  <a:lnTo>
                    <a:pt x="2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072" name="Freeform 400"/>
            <p:cNvSpPr>
              <a:spLocks/>
            </p:cNvSpPr>
            <p:nvPr/>
          </p:nvSpPr>
          <p:spPr bwMode="auto">
            <a:xfrm>
              <a:off x="4146" y="2438"/>
              <a:ext cx="11" cy="12"/>
            </a:xfrm>
            <a:custGeom>
              <a:avLst/>
              <a:gdLst/>
              <a:ahLst/>
              <a:cxnLst>
                <a:cxn ang="0">
                  <a:pos x="7" y="12"/>
                </a:cxn>
                <a:cxn ang="0">
                  <a:pos x="9" y="10"/>
                </a:cxn>
                <a:cxn ang="0">
                  <a:pos x="7" y="8"/>
                </a:cxn>
                <a:cxn ang="0">
                  <a:pos x="7" y="6"/>
                </a:cxn>
                <a:cxn ang="0">
                  <a:pos x="4" y="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2" y="6"/>
                </a:cxn>
                <a:cxn ang="0">
                  <a:pos x="2" y="8"/>
                </a:cxn>
                <a:cxn ang="0">
                  <a:pos x="4" y="12"/>
                </a:cxn>
                <a:cxn ang="0">
                  <a:pos x="7" y="8"/>
                </a:cxn>
                <a:cxn ang="0">
                  <a:pos x="7" y="12"/>
                </a:cxn>
                <a:cxn ang="0">
                  <a:pos x="11" y="12"/>
                </a:cxn>
                <a:cxn ang="0">
                  <a:pos x="9" y="10"/>
                </a:cxn>
                <a:cxn ang="0">
                  <a:pos x="7" y="12"/>
                </a:cxn>
              </a:cxnLst>
              <a:rect l="0" t="0" r="r" b="b"/>
              <a:pathLst>
                <a:path w="11" h="12">
                  <a:moveTo>
                    <a:pt x="7" y="12"/>
                  </a:moveTo>
                  <a:lnTo>
                    <a:pt x="9" y="10"/>
                  </a:lnTo>
                  <a:lnTo>
                    <a:pt x="7" y="8"/>
                  </a:lnTo>
                  <a:lnTo>
                    <a:pt x="7" y="6"/>
                  </a:lnTo>
                  <a:lnTo>
                    <a:pt x="4" y="2"/>
                  </a:lnTo>
                  <a:lnTo>
                    <a:pt x="0" y="0"/>
                  </a:lnTo>
                  <a:lnTo>
                    <a:pt x="0" y="4"/>
                  </a:lnTo>
                  <a:lnTo>
                    <a:pt x="2" y="6"/>
                  </a:lnTo>
                  <a:lnTo>
                    <a:pt x="2" y="8"/>
                  </a:lnTo>
                  <a:lnTo>
                    <a:pt x="4" y="12"/>
                  </a:lnTo>
                  <a:lnTo>
                    <a:pt x="7" y="8"/>
                  </a:lnTo>
                  <a:lnTo>
                    <a:pt x="7" y="12"/>
                  </a:lnTo>
                  <a:lnTo>
                    <a:pt x="11" y="12"/>
                  </a:lnTo>
                  <a:lnTo>
                    <a:pt x="9" y="10"/>
                  </a:lnTo>
                  <a:lnTo>
                    <a:pt x="7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073" name="Freeform 401"/>
            <p:cNvSpPr>
              <a:spLocks/>
            </p:cNvSpPr>
            <p:nvPr/>
          </p:nvSpPr>
          <p:spPr bwMode="auto">
            <a:xfrm>
              <a:off x="4163" y="2440"/>
              <a:ext cx="6" cy="8"/>
            </a:xfrm>
            <a:custGeom>
              <a:avLst/>
              <a:gdLst/>
              <a:ahLst/>
              <a:cxnLst>
                <a:cxn ang="0">
                  <a:pos x="6" y="8"/>
                </a:cxn>
                <a:cxn ang="0">
                  <a:pos x="2" y="8"/>
                </a:cxn>
                <a:cxn ang="0">
                  <a:pos x="2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6" y="8"/>
                </a:cxn>
              </a:cxnLst>
              <a:rect l="0" t="0" r="r" b="b"/>
              <a:pathLst>
                <a:path w="6" h="8">
                  <a:moveTo>
                    <a:pt x="6" y="8"/>
                  </a:moveTo>
                  <a:lnTo>
                    <a:pt x="2" y="8"/>
                  </a:lnTo>
                  <a:lnTo>
                    <a:pt x="2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6" y="0"/>
                  </a:lnTo>
                  <a:lnTo>
                    <a:pt x="6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074" name="Freeform 402"/>
            <p:cNvSpPr>
              <a:spLocks/>
            </p:cNvSpPr>
            <p:nvPr/>
          </p:nvSpPr>
          <p:spPr bwMode="auto">
            <a:xfrm>
              <a:off x="4163" y="2446"/>
              <a:ext cx="8" cy="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4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8" y="2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0" y="2"/>
                </a:cxn>
              </a:cxnLst>
              <a:rect l="0" t="0" r="r" b="b"/>
              <a:pathLst>
                <a:path w="8" h="6">
                  <a:moveTo>
                    <a:pt x="0" y="2"/>
                  </a:moveTo>
                  <a:lnTo>
                    <a:pt x="2" y="4"/>
                  </a:lnTo>
                  <a:lnTo>
                    <a:pt x="4" y="4"/>
                  </a:lnTo>
                  <a:lnTo>
                    <a:pt x="4" y="6"/>
                  </a:lnTo>
                  <a:lnTo>
                    <a:pt x="8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075" name="Freeform 403"/>
            <p:cNvSpPr>
              <a:spLocks/>
            </p:cNvSpPr>
            <p:nvPr/>
          </p:nvSpPr>
          <p:spPr bwMode="auto">
            <a:xfrm>
              <a:off x="4161" y="2438"/>
              <a:ext cx="6" cy="1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2" y="0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2" y="8"/>
                </a:cxn>
                <a:cxn ang="0">
                  <a:pos x="2" y="10"/>
                </a:cxn>
                <a:cxn ang="0">
                  <a:pos x="6" y="10"/>
                </a:cxn>
                <a:cxn ang="0">
                  <a:pos x="6" y="8"/>
                </a:cxn>
                <a:cxn ang="0">
                  <a:pos x="4" y="6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4" y="0"/>
                </a:cxn>
              </a:cxnLst>
              <a:rect l="0" t="0" r="r" b="b"/>
              <a:pathLst>
                <a:path w="6" h="10">
                  <a:moveTo>
                    <a:pt x="4" y="0"/>
                  </a:moveTo>
                  <a:lnTo>
                    <a:pt x="2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8"/>
                  </a:lnTo>
                  <a:lnTo>
                    <a:pt x="2" y="10"/>
                  </a:lnTo>
                  <a:lnTo>
                    <a:pt x="6" y="10"/>
                  </a:lnTo>
                  <a:lnTo>
                    <a:pt x="6" y="8"/>
                  </a:lnTo>
                  <a:lnTo>
                    <a:pt x="4" y="6"/>
                  </a:lnTo>
                  <a:lnTo>
                    <a:pt x="6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2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076" name="Freeform 404"/>
            <p:cNvSpPr>
              <a:spLocks/>
            </p:cNvSpPr>
            <p:nvPr/>
          </p:nvSpPr>
          <p:spPr bwMode="auto">
            <a:xfrm>
              <a:off x="4165" y="2438"/>
              <a:ext cx="6" cy="10"/>
            </a:xfrm>
            <a:custGeom>
              <a:avLst/>
              <a:gdLst/>
              <a:ahLst/>
              <a:cxnLst>
                <a:cxn ang="0">
                  <a:pos x="6" y="10"/>
                </a:cxn>
                <a:cxn ang="0">
                  <a:pos x="6" y="4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2" y="6"/>
                </a:cxn>
                <a:cxn ang="0">
                  <a:pos x="2" y="10"/>
                </a:cxn>
                <a:cxn ang="0">
                  <a:pos x="2" y="8"/>
                </a:cxn>
                <a:cxn ang="0">
                  <a:pos x="6" y="10"/>
                </a:cxn>
              </a:cxnLst>
              <a:rect l="0" t="0" r="r" b="b"/>
              <a:pathLst>
                <a:path w="6" h="10">
                  <a:moveTo>
                    <a:pt x="6" y="10"/>
                  </a:moveTo>
                  <a:lnTo>
                    <a:pt x="6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2" y="6"/>
                  </a:lnTo>
                  <a:lnTo>
                    <a:pt x="2" y="10"/>
                  </a:lnTo>
                  <a:lnTo>
                    <a:pt x="2" y="8"/>
                  </a:lnTo>
                  <a:lnTo>
                    <a:pt x="6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077" name="Freeform 405"/>
            <p:cNvSpPr>
              <a:spLocks/>
            </p:cNvSpPr>
            <p:nvPr/>
          </p:nvSpPr>
          <p:spPr bwMode="auto">
            <a:xfrm>
              <a:off x="4181" y="2440"/>
              <a:ext cx="8" cy="10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8" y="8"/>
                </a:cxn>
                <a:cxn ang="0">
                  <a:pos x="6" y="10"/>
                </a:cxn>
                <a:cxn ang="0">
                  <a:pos x="2" y="10"/>
                </a:cxn>
                <a:cxn ang="0">
                  <a:pos x="2" y="8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6" y="0"/>
                </a:cxn>
                <a:cxn ang="0">
                  <a:pos x="6" y="4"/>
                </a:cxn>
                <a:cxn ang="0">
                  <a:pos x="8" y="4"/>
                </a:cxn>
              </a:cxnLst>
              <a:rect l="0" t="0" r="r" b="b"/>
              <a:pathLst>
                <a:path w="8" h="10">
                  <a:moveTo>
                    <a:pt x="8" y="4"/>
                  </a:moveTo>
                  <a:lnTo>
                    <a:pt x="8" y="8"/>
                  </a:lnTo>
                  <a:lnTo>
                    <a:pt x="6" y="10"/>
                  </a:lnTo>
                  <a:lnTo>
                    <a:pt x="2" y="10"/>
                  </a:lnTo>
                  <a:lnTo>
                    <a:pt x="2" y="8"/>
                  </a:lnTo>
                  <a:lnTo>
                    <a:pt x="0" y="4"/>
                  </a:lnTo>
                  <a:lnTo>
                    <a:pt x="0" y="2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4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078" name="Freeform 406"/>
            <p:cNvSpPr>
              <a:spLocks/>
            </p:cNvSpPr>
            <p:nvPr/>
          </p:nvSpPr>
          <p:spPr bwMode="auto">
            <a:xfrm>
              <a:off x="4181" y="2444"/>
              <a:ext cx="10" cy="8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8"/>
                </a:cxn>
                <a:cxn ang="0">
                  <a:pos x="4" y="8"/>
                </a:cxn>
                <a:cxn ang="0">
                  <a:pos x="8" y="6"/>
                </a:cxn>
                <a:cxn ang="0">
                  <a:pos x="10" y="4"/>
                </a:cxn>
                <a:cxn ang="0">
                  <a:pos x="10" y="0"/>
                </a:cxn>
                <a:cxn ang="0">
                  <a:pos x="6" y="2"/>
                </a:cxn>
                <a:cxn ang="0">
                  <a:pos x="4" y="4"/>
                </a:cxn>
                <a:cxn ang="0">
                  <a:pos x="2" y="4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8"/>
                </a:cxn>
                <a:cxn ang="0">
                  <a:pos x="0" y="6"/>
                </a:cxn>
              </a:cxnLst>
              <a:rect l="0" t="0" r="r" b="b"/>
              <a:pathLst>
                <a:path w="10" h="8">
                  <a:moveTo>
                    <a:pt x="0" y="6"/>
                  </a:moveTo>
                  <a:lnTo>
                    <a:pt x="0" y="8"/>
                  </a:lnTo>
                  <a:lnTo>
                    <a:pt x="4" y="8"/>
                  </a:lnTo>
                  <a:lnTo>
                    <a:pt x="8" y="6"/>
                  </a:lnTo>
                  <a:lnTo>
                    <a:pt x="10" y="4"/>
                  </a:lnTo>
                  <a:lnTo>
                    <a:pt x="10" y="0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4"/>
                  </a:lnTo>
                  <a:lnTo>
                    <a:pt x="4" y="6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079" name="Freeform 407"/>
            <p:cNvSpPr>
              <a:spLocks/>
            </p:cNvSpPr>
            <p:nvPr/>
          </p:nvSpPr>
          <p:spPr bwMode="auto">
            <a:xfrm>
              <a:off x="4179" y="2438"/>
              <a:ext cx="6" cy="12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2"/>
                </a:cxn>
                <a:cxn ang="0">
                  <a:pos x="0" y="6"/>
                </a:cxn>
                <a:cxn ang="0">
                  <a:pos x="2" y="10"/>
                </a:cxn>
                <a:cxn ang="0">
                  <a:pos x="2" y="12"/>
                </a:cxn>
                <a:cxn ang="0">
                  <a:pos x="6" y="12"/>
                </a:cxn>
                <a:cxn ang="0">
                  <a:pos x="6" y="8"/>
                </a:cxn>
                <a:cxn ang="0">
                  <a:pos x="4" y="6"/>
                </a:cxn>
                <a:cxn ang="0">
                  <a:pos x="6" y="4"/>
                </a:cxn>
                <a:cxn ang="0">
                  <a:pos x="4" y="0"/>
                </a:cxn>
              </a:cxnLst>
              <a:rect l="0" t="0" r="r" b="b"/>
              <a:pathLst>
                <a:path w="6" h="12">
                  <a:moveTo>
                    <a:pt x="4" y="0"/>
                  </a:moveTo>
                  <a:lnTo>
                    <a:pt x="0" y="2"/>
                  </a:lnTo>
                  <a:lnTo>
                    <a:pt x="0" y="6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6" y="12"/>
                  </a:lnTo>
                  <a:lnTo>
                    <a:pt x="6" y="8"/>
                  </a:lnTo>
                  <a:lnTo>
                    <a:pt x="4" y="6"/>
                  </a:lnTo>
                  <a:lnTo>
                    <a:pt x="6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080" name="Freeform 408"/>
            <p:cNvSpPr>
              <a:spLocks/>
            </p:cNvSpPr>
            <p:nvPr/>
          </p:nvSpPr>
          <p:spPr bwMode="auto">
            <a:xfrm>
              <a:off x="4183" y="2438"/>
              <a:ext cx="8" cy="8"/>
            </a:xfrm>
            <a:custGeom>
              <a:avLst/>
              <a:gdLst/>
              <a:ahLst/>
              <a:cxnLst>
                <a:cxn ang="0">
                  <a:pos x="8" y="6"/>
                </a:cxn>
                <a:cxn ang="0">
                  <a:pos x="6" y="6"/>
                </a:cxn>
                <a:cxn ang="0">
                  <a:pos x="6" y="2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2" y="4"/>
                </a:cxn>
                <a:cxn ang="0">
                  <a:pos x="2" y="6"/>
                </a:cxn>
                <a:cxn ang="0">
                  <a:pos x="4" y="8"/>
                </a:cxn>
                <a:cxn ang="0">
                  <a:pos x="8" y="6"/>
                </a:cxn>
                <a:cxn ang="0">
                  <a:pos x="6" y="6"/>
                </a:cxn>
                <a:cxn ang="0">
                  <a:pos x="8" y="6"/>
                </a:cxn>
              </a:cxnLst>
              <a:rect l="0" t="0" r="r" b="b"/>
              <a:pathLst>
                <a:path w="8" h="8">
                  <a:moveTo>
                    <a:pt x="8" y="6"/>
                  </a:moveTo>
                  <a:lnTo>
                    <a:pt x="6" y="6"/>
                  </a:lnTo>
                  <a:lnTo>
                    <a:pt x="6" y="2"/>
                  </a:lnTo>
                  <a:lnTo>
                    <a:pt x="4" y="0"/>
                  </a:lnTo>
                  <a:lnTo>
                    <a:pt x="0" y="0"/>
                  </a:lnTo>
                  <a:lnTo>
                    <a:pt x="2" y="4"/>
                  </a:lnTo>
                  <a:lnTo>
                    <a:pt x="2" y="6"/>
                  </a:lnTo>
                  <a:lnTo>
                    <a:pt x="4" y="8"/>
                  </a:lnTo>
                  <a:lnTo>
                    <a:pt x="8" y="6"/>
                  </a:lnTo>
                  <a:lnTo>
                    <a:pt x="6" y="6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082" name="Freeform 410"/>
            <p:cNvSpPr>
              <a:spLocks/>
            </p:cNvSpPr>
            <p:nvPr/>
          </p:nvSpPr>
          <p:spPr bwMode="auto">
            <a:xfrm>
              <a:off x="4195" y="2440"/>
              <a:ext cx="6" cy="8"/>
            </a:xfrm>
            <a:custGeom>
              <a:avLst/>
              <a:gdLst/>
              <a:ahLst/>
              <a:cxnLst>
                <a:cxn ang="0">
                  <a:pos x="6" y="2"/>
                </a:cxn>
                <a:cxn ang="0">
                  <a:pos x="6" y="8"/>
                </a:cxn>
                <a:cxn ang="0">
                  <a:pos x="2" y="8"/>
                </a:cxn>
                <a:cxn ang="0">
                  <a:pos x="2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6" y="2"/>
                </a:cxn>
              </a:cxnLst>
              <a:rect l="0" t="0" r="r" b="b"/>
              <a:pathLst>
                <a:path w="6" h="8">
                  <a:moveTo>
                    <a:pt x="6" y="2"/>
                  </a:moveTo>
                  <a:lnTo>
                    <a:pt x="6" y="8"/>
                  </a:lnTo>
                  <a:lnTo>
                    <a:pt x="2" y="8"/>
                  </a:lnTo>
                  <a:lnTo>
                    <a:pt x="2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083" name="Freeform 411"/>
            <p:cNvSpPr>
              <a:spLocks/>
            </p:cNvSpPr>
            <p:nvPr/>
          </p:nvSpPr>
          <p:spPr bwMode="auto">
            <a:xfrm>
              <a:off x="4195" y="2442"/>
              <a:ext cx="9" cy="8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2" y="8"/>
                </a:cxn>
                <a:cxn ang="0">
                  <a:pos x="6" y="8"/>
                </a:cxn>
                <a:cxn ang="0">
                  <a:pos x="9" y="6"/>
                </a:cxn>
                <a:cxn ang="0">
                  <a:pos x="9" y="2"/>
                </a:cxn>
                <a:cxn ang="0">
                  <a:pos x="6" y="0"/>
                </a:cxn>
                <a:cxn ang="0">
                  <a:pos x="4" y="2"/>
                </a:cxn>
                <a:cxn ang="0">
                  <a:pos x="4" y="4"/>
                </a:cxn>
                <a:cxn ang="0">
                  <a:pos x="2" y="4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8"/>
                </a:cxn>
                <a:cxn ang="0">
                  <a:pos x="2" y="8"/>
                </a:cxn>
                <a:cxn ang="0">
                  <a:pos x="0" y="6"/>
                </a:cxn>
              </a:cxnLst>
              <a:rect l="0" t="0" r="r" b="b"/>
              <a:pathLst>
                <a:path w="9" h="8">
                  <a:moveTo>
                    <a:pt x="0" y="6"/>
                  </a:moveTo>
                  <a:lnTo>
                    <a:pt x="2" y="8"/>
                  </a:lnTo>
                  <a:lnTo>
                    <a:pt x="6" y="8"/>
                  </a:lnTo>
                  <a:lnTo>
                    <a:pt x="9" y="6"/>
                  </a:lnTo>
                  <a:lnTo>
                    <a:pt x="9" y="2"/>
                  </a:lnTo>
                  <a:lnTo>
                    <a:pt x="6" y="0"/>
                  </a:lnTo>
                  <a:lnTo>
                    <a:pt x="4" y="2"/>
                  </a:lnTo>
                  <a:lnTo>
                    <a:pt x="4" y="4"/>
                  </a:lnTo>
                  <a:lnTo>
                    <a:pt x="2" y="4"/>
                  </a:lnTo>
                  <a:lnTo>
                    <a:pt x="4" y="6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8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084" name="Freeform 412"/>
            <p:cNvSpPr>
              <a:spLocks/>
            </p:cNvSpPr>
            <p:nvPr/>
          </p:nvSpPr>
          <p:spPr bwMode="auto">
            <a:xfrm>
              <a:off x="4193" y="2438"/>
              <a:ext cx="6" cy="1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2" y="0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2" y="10"/>
                </a:cxn>
                <a:cxn ang="0">
                  <a:pos x="6" y="10"/>
                </a:cxn>
                <a:cxn ang="0">
                  <a:pos x="6" y="8"/>
                </a:cxn>
                <a:cxn ang="0">
                  <a:pos x="4" y="6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4" y="0"/>
                </a:cxn>
              </a:cxnLst>
              <a:rect l="0" t="0" r="r" b="b"/>
              <a:pathLst>
                <a:path w="6" h="10">
                  <a:moveTo>
                    <a:pt x="4" y="0"/>
                  </a:moveTo>
                  <a:lnTo>
                    <a:pt x="2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10"/>
                  </a:lnTo>
                  <a:lnTo>
                    <a:pt x="6" y="10"/>
                  </a:lnTo>
                  <a:lnTo>
                    <a:pt x="6" y="8"/>
                  </a:lnTo>
                  <a:lnTo>
                    <a:pt x="4" y="6"/>
                  </a:lnTo>
                  <a:lnTo>
                    <a:pt x="4" y="0"/>
                  </a:lnTo>
                  <a:lnTo>
                    <a:pt x="2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085" name="Freeform 413"/>
            <p:cNvSpPr>
              <a:spLocks/>
            </p:cNvSpPr>
            <p:nvPr/>
          </p:nvSpPr>
          <p:spPr bwMode="auto">
            <a:xfrm>
              <a:off x="4197" y="2438"/>
              <a:ext cx="9" cy="6"/>
            </a:xfrm>
            <a:custGeom>
              <a:avLst/>
              <a:gdLst/>
              <a:ahLst/>
              <a:cxnLst>
                <a:cxn ang="0">
                  <a:pos x="7" y="6"/>
                </a:cxn>
                <a:cxn ang="0">
                  <a:pos x="7" y="4"/>
                </a:cxn>
                <a:cxn ang="0">
                  <a:pos x="4" y="2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6"/>
                </a:cxn>
                <a:cxn ang="0">
                  <a:pos x="4" y="6"/>
                </a:cxn>
                <a:cxn ang="0">
                  <a:pos x="4" y="4"/>
                </a:cxn>
                <a:cxn ang="0">
                  <a:pos x="7" y="6"/>
                </a:cxn>
                <a:cxn ang="0">
                  <a:pos x="9" y="4"/>
                </a:cxn>
                <a:cxn ang="0">
                  <a:pos x="7" y="4"/>
                </a:cxn>
                <a:cxn ang="0">
                  <a:pos x="7" y="6"/>
                </a:cxn>
              </a:cxnLst>
              <a:rect l="0" t="0" r="r" b="b"/>
              <a:pathLst>
                <a:path w="9" h="6">
                  <a:moveTo>
                    <a:pt x="7" y="6"/>
                  </a:moveTo>
                  <a:lnTo>
                    <a:pt x="7" y="4"/>
                  </a:lnTo>
                  <a:lnTo>
                    <a:pt x="4" y="2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6"/>
                  </a:lnTo>
                  <a:lnTo>
                    <a:pt x="4" y="6"/>
                  </a:lnTo>
                  <a:lnTo>
                    <a:pt x="4" y="4"/>
                  </a:lnTo>
                  <a:lnTo>
                    <a:pt x="7" y="6"/>
                  </a:lnTo>
                  <a:lnTo>
                    <a:pt x="9" y="4"/>
                  </a:lnTo>
                  <a:lnTo>
                    <a:pt x="7" y="4"/>
                  </a:lnTo>
                  <a:lnTo>
                    <a:pt x="7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086" name="Freeform 414"/>
            <p:cNvSpPr>
              <a:spLocks/>
            </p:cNvSpPr>
            <p:nvPr/>
          </p:nvSpPr>
          <p:spPr bwMode="auto">
            <a:xfrm>
              <a:off x="4212" y="2440"/>
              <a:ext cx="6" cy="8"/>
            </a:xfrm>
            <a:custGeom>
              <a:avLst/>
              <a:gdLst/>
              <a:ahLst/>
              <a:cxnLst>
                <a:cxn ang="0">
                  <a:pos x="6" y="8"/>
                </a:cxn>
                <a:cxn ang="0">
                  <a:pos x="2" y="8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6" y="4"/>
                </a:cxn>
                <a:cxn ang="0">
                  <a:pos x="6" y="8"/>
                </a:cxn>
              </a:cxnLst>
              <a:rect l="0" t="0" r="r" b="b"/>
              <a:pathLst>
                <a:path w="6" h="8">
                  <a:moveTo>
                    <a:pt x="6" y="8"/>
                  </a:moveTo>
                  <a:lnTo>
                    <a:pt x="2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4"/>
                  </a:lnTo>
                  <a:lnTo>
                    <a:pt x="6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087" name="Freeform 415"/>
            <p:cNvSpPr>
              <a:spLocks/>
            </p:cNvSpPr>
            <p:nvPr/>
          </p:nvSpPr>
          <p:spPr bwMode="auto">
            <a:xfrm>
              <a:off x="4210" y="2444"/>
              <a:ext cx="8" cy="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4"/>
                </a:cxn>
                <a:cxn ang="0">
                  <a:pos x="4" y="6"/>
                </a:cxn>
                <a:cxn ang="0">
                  <a:pos x="8" y="6"/>
                </a:cxn>
                <a:cxn ang="0">
                  <a:pos x="8" y="2"/>
                </a:cxn>
                <a:cxn ang="0">
                  <a:pos x="6" y="2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r" b="b"/>
              <a:pathLst>
                <a:path w="8" h="6">
                  <a:moveTo>
                    <a:pt x="0" y="0"/>
                  </a:moveTo>
                  <a:lnTo>
                    <a:pt x="2" y="4"/>
                  </a:lnTo>
                  <a:lnTo>
                    <a:pt x="4" y="6"/>
                  </a:lnTo>
                  <a:lnTo>
                    <a:pt x="8" y="6"/>
                  </a:lnTo>
                  <a:lnTo>
                    <a:pt x="8" y="2"/>
                  </a:lnTo>
                  <a:lnTo>
                    <a:pt x="6" y="2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088" name="Freeform 416"/>
            <p:cNvSpPr>
              <a:spLocks/>
            </p:cNvSpPr>
            <p:nvPr/>
          </p:nvSpPr>
          <p:spPr bwMode="auto">
            <a:xfrm>
              <a:off x="4210" y="2438"/>
              <a:ext cx="10" cy="1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10" y="12"/>
                </a:cxn>
                <a:cxn ang="0">
                  <a:pos x="10" y="6"/>
                </a:cxn>
                <a:cxn ang="0">
                  <a:pos x="8" y="2"/>
                </a:cxn>
                <a:cxn ang="0">
                  <a:pos x="2" y="0"/>
                </a:cxn>
                <a:cxn ang="0">
                  <a:pos x="0" y="6"/>
                </a:cxn>
                <a:cxn ang="0">
                  <a:pos x="4" y="6"/>
                </a:cxn>
                <a:cxn ang="0">
                  <a:pos x="4" y="4"/>
                </a:cxn>
                <a:cxn ang="0">
                  <a:pos x="6" y="6"/>
                </a:cxn>
                <a:cxn ang="0">
                  <a:pos x="6" y="10"/>
                </a:cxn>
                <a:cxn ang="0">
                  <a:pos x="8" y="8"/>
                </a:cxn>
                <a:cxn ang="0">
                  <a:pos x="8" y="12"/>
                </a:cxn>
                <a:cxn ang="0">
                  <a:pos x="10" y="12"/>
                </a:cxn>
                <a:cxn ang="0">
                  <a:pos x="8" y="12"/>
                </a:cxn>
              </a:cxnLst>
              <a:rect l="0" t="0" r="r" b="b"/>
              <a:pathLst>
                <a:path w="10" h="12">
                  <a:moveTo>
                    <a:pt x="8" y="12"/>
                  </a:moveTo>
                  <a:lnTo>
                    <a:pt x="10" y="12"/>
                  </a:lnTo>
                  <a:lnTo>
                    <a:pt x="10" y="6"/>
                  </a:lnTo>
                  <a:lnTo>
                    <a:pt x="8" y="2"/>
                  </a:lnTo>
                  <a:lnTo>
                    <a:pt x="2" y="0"/>
                  </a:lnTo>
                  <a:lnTo>
                    <a:pt x="0" y="6"/>
                  </a:lnTo>
                  <a:lnTo>
                    <a:pt x="4" y="6"/>
                  </a:lnTo>
                  <a:lnTo>
                    <a:pt x="4" y="4"/>
                  </a:lnTo>
                  <a:lnTo>
                    <a:pt x="6" y="6"/>
                  </a:lnTo>
                  <a:lnTo>
                    <a:pt x="6" y="10"/>
                  </a:lnTo>
                  <a:lnTo>
                    <a:pt x="8" y="8"/>
                  </a:lnTo>
                  <a:lnTo>
                    <a:pt x="8" y="12"/>
                  </a:lnTo>
                  <a:lnTo>
                    <a:pt x="10" y="12"/>
                  </a:lnTo>
                  <a:lnTo>
                    <a:pt x="8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089" name="Freeform 417"/>
            <p:cNvSpPr>
              <a:spLocks/>
            </p:cNvSpPr>
            <p:nvPr/>
          </p:nvSpPr>
          <p:spPr bwMode="auto">
            <a:xfrm>
              <a:off x="4226" y="2440"/>
              <a:ext cx="8" cy="8"/>
            </a:xfrm>
            <a:custGeom>
              <a:avLst/>
              <a:gdLst/>
              <a:ahLst/>
              <a:cxnLst>
                <a:cxn ang="0">
                  <a:pos x="8" y="8"/>
                </a:cxn>
                <a:cxn ang="0">
                  <a:pos x="2" y="8"/>
                </a:cxn>
                <a:cxn ang="0">
                  <a:pos x="2" y="6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6" y="2"/>
                </a:cxn>
                <a:cxn ang="0">
                  <a:pos x="8" y="4"/>
                </a:cxn>
                <a:cxn ang="0">
                  <a:pos x="8" y="8"/>
                </a:cxn>
              </a:cxnLst>
              <a:rect l="0" t="0" r="r" b="b"/>
              <a:pathLst>
                <a:path w="8" h="8">
                  <a:moveTo>
                    <a:pt x="8" y="8"/>
                  </a:moveTo>
                  <a:lnTo>
                    <a:pt x="2" y="8"/>
                  </a:lnTo>
                  <a:lnTo>
                    <a:pt x="2" y="6"/>
                  </a:lnTo>
                  <a:lnTo>
                    <a:pt x="0" y="4"/>
                  </a:lnTo>
                  <a:lnTo>
                    <a:pt x="2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8" y="4"/>
                  </a:lnTo>
                  <a:lnTo>
                    <a:pt x="8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090" name="Freeform 418"/>
            <p:cNvSpPr>
              <a:spLocks/>
            </p:cNvSpPr>
            <p:nvPr/>
          </p:nvSpPr>
          <p:spPr bwMode="auto">
            <a:xfrm>
              <a:off x="4224" y="2442"/>
              <a:ext cx="10" cy="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4"/>
                </a:cxn>
                <a:cxn ang="0">
                  <a:pos x="2" y="6"/>
                </a:cxn>
                <a:cxn ang="0">
                  <a:pos x="6" y="8"/>
                </a:cxn>
                <a:cxn ang="0">
                  <a:pos x="10" y="8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6" y="2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0" y="2"/>
                </a:cxn>
              </a:cxnLst>
              <a:rect l="0" t="0" r="r" b="b"/>
              <a:pathLst>
                <a:path w="10" h="8">
                  <a:moveTo>
                    <a:pt x="0" y="2"/>
                  </a:moveTo>
                  <a:lnTo>
                    <a:pt x="2" y="4"/>
                  </a:lnTo>
                  <a:lnTo>
                    <a:pt x="2" y="6"/>
                  </a:lnTo>
                  <a:lnTo>
                    <a:pt x="6" y="8"/>
                  </a:lnTo>
                  <a:lnTo>
                    <a:pt x="10" y="8"/>
                  </a:lnTo>
                  <a:lnTo>
                    <a:pt x="8" y="4"/>
                  </a:lnTo>
                  <a:lnTo>
                    <a:pt x="6" y="4"/>
                  </a:lnTo>
                  <a:lnTo>
                    <a:pt x="6" y="2"/>
                  </a:lnTo>
                  <a:lnTo>
                    <a:pt x="4" y="0"/>
                  </a:lnTo>
                  <a:lnTo>
                    <a:pt x="4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091" name="Freeform 419"/>
            <p:cNvSpPr>
              <a:spLocks/>
            </p:cNvSpPr>
            <p:nvPr/>
          </p:nvSpPr>
          <p:spPr bwMode="auto">
            <a:xfrm>
              <a:off x="4224" y="2438"/>
              <a:ext cx="12" cy="12"/>
            </a:xfrm>
            <a:custGeom>
              <a:avLst/>
              <a:gdLst/>
              <a:ahLst/>
              <a:cxnLst>
                <a:cxn ang="0">
                  <a:pos x="10" y="12"/>
                </a:cxn>
                <a:cxn ang="0">
                  <a:pos x="12" y="10"/>
                </a:cxn>
                <a:cxn ang="0">
                  <a:pos x="12" y="4"/>
                </a:cxn>
                <a:cxn ang="0">
                  <a:pos x="8" y="0"/>
                </a:cxn>
                <a:cxn ang="0">
                  <a:pos x="4" y="0"/>
                </a:cxn>
                <a:cxn ang="0">
                  <a:pos x="2" y="2"/>
                </a:cxn>
                <a:cxn ang="0">
                  <a:pos x="0" y="6"/>
                </a:cxn>
                <a:cxn ang="0">
                  <a:pos x="4" y="6"/>
                </a:cxn>
                <a:cxn ang="0">
                  <a:pos x="6" y="4"/>
                </a:cxn>
                <a:cxn ang="0">
                  <a:pos x="8" y="6"/>
                </a:cxn>
                <a:cxn ang="0">
                  <a:pos x="8" y="8"/>
                </a:cxn>
                <a:cxn ang="0">
                  <a:pos x="10" y="12"/>
                </a:cxn>
              </a:cxnLst>
              <a:rect l="0" t="0" r="r" b="b"/>
              <a:pathLst>
                <a:path w="12" h="12">
                  <a:moveTo>
                    <a:pt x="10" y="12"/>
                  </a:moveTo>
                  <a:lnTo>
                    <a:pt x="12" y="10"/>
                  </a:lnTo>
                  <a:lnTo>
                    <a:pt x="12" y="4"/>
                  </a:lnTo>
                  <a:lnTo>
                    <a:pt x="8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4" y="6"/>
                  </a:lnTo>
                  <a:lnTo>
                    <a:pt x="6" y="4"/>
                  </a:lnTo>
                  <a:lnTo>
                    <a:pt x="8" y="6"/>
                  </a:lnTo>
                  <a:lnTo>
                    <a:pt x="8" y="8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092" name="Freeform 420"/>
            <p:cNvSpPr>
              <a:spLocks/>
            </p:cNvSpPr>
            <p:nvPr/>
          </p:nvSpPr>
          <p:spPr bwMode="auto">
            <a:xfrm>
              <a:off x="4071" y="2440"/>
              <a:ext cx="6" cy="12"/>
            </a:xfrm>
            <a:custGeom>
              <a:avLst/>
              <a:gdLst/>
              <a:ahLst/>
              <a:cxnLst>
                <a:cxn ang="0">
                  <a:pos x="6" y="10"/>
                </a:cxn>
                <a:cxn ang="0">
                  <a:pos x="4" y="12"/>
                </a:cxn>
                <a:cxn ang="0">
                  <a:pos x="0" y="8"/>
                </a:cxn>
                <a:cxn ang="0">
                  <a:pos x="0" y="4"/>
                </a:cxn>
                <a:cxn ang="0">
                  <a:pos x="4" y="0"/>
                </a:cxn>
                <a:cxn ang="0">
                  <a:pos x="6" y="2"/>
                </a:cxn>
                <a:cxn ang="0">
                  <a:pos x="6" y="10"/>
                </a:cxn>
              </a:cxnLst>
              <a:rect l="0" t="0" r="r" b="b"/>
              <a:pathLst>
                <a:path w="6" h="12">
                  <a:moveTo>
                    <a:pt x="6" y="10"/>
                  </a:moveTo>
                  <a:lnTo>
                    <a:pt x="4" y="12"/>
                  </a:lnTo>
                  <a:lnTo>
                    <a:pt x="0" y="8"/>
                  </a:lnTo>
                  <a:lnTo>
                    <a:pt x="0" y="4"/>
                  </a:lnTo>
                  <a:lnTo>
                    <a:pt x="4" y="0"/>
                  </a:lnTo>
                  <a:lnTo>
                    <a:pt x="6" y="2"/>
                  </a:lnTo>
                  <a:lnTo>
                    <a:pt x="6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093" name="Freeform 421"/>
            <p:cNvSpPr>
              <a:spLocks/>
            </p:cNvSpPr>
            <p:nvPr/>
          </p:nvSpPr>
          <p:spPr bwMode="auto">
            <a:xfrm>
              <a:off x="4069" y="2448"/>
              <a:ext cx="8" cy="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6"/>
                </a:cxn>
                <a:cxn ang="0">
                  <a:pos x="8" y="4"/>
                </a:cxn>
                <a:cxn ang="0">
                  <a:pos x="8" y="0"/>
                </a:cxn>
                <a:cxn ang="0">
                  <a:pos x="6" y="2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r" b="b"/>
              <a:pathLst>
                <a:path w="8" h="6">
                  <a:moveTo>
                    <a:pt x="0" y="0"/>
                  </a:moveTo>
                  <a:lnTo>
                    <a:pt x="6" y="6"/>
                  </a:lnTo>
                  <a:lnTo>
                    <a:pt x="8" y="4"/>
                  </a:lnTo>
                  <a:lnTo>
                    <a:pt x="8" y="0"/>
                  </a:lnTo>
                  <a:lnTo>
                    <a:pt x="6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094" name="Freeform 422"/>
            <p:cNvSpPr>
              <a:spLocks/>
            </p:cNvSpPr>
            <p:nvPr/>
          </p:nvSpPr>
          <p:spPr bwMode="auto">
            <a:xfrm>
              <a:off x="4069" y="2438"/>
              <a:ext cx="10" cy="10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8" y="2"/>
                </a:cxn>
                <a:cxn ang="0">
                  <a:pos x="4" y="0"/>
                </a:cxn>
                <a:cxn ang="0">
                  <a:pos x="2" y="4"/>
                </a:cxn>
                <a:cxn ang="0">
                  <a:pos x="0" y="6"/>
                </a:cxn>
                <a:cxn ang="0">
                  <a:pos x="0" y="10"/>
                </a:cxn>
                <a:cxn ang="0">
                  <a:pos x="4" y="10"/>
                </a:cxn>
                <a:cxn ang="0">
                  <a:pos x="4" y="6"/>
                </a:cxn>
                <a:cxn ang="0">
                  <a:pos x="8" y="6"/>
                </a:cxn>
                <a:cxn ang="0">
                  <a:pos x="6" y="4"/>
                </a:cxn>
                <a:cxn ang="0">
                  <a:pos x="10" y="4"/>
                </a:cxn>
                <a:cxn ang="0">
                  <a:pos x="10" y="2"/>
                </a:cxn>
                <a:cxn ang="0">
                  <a:pos x="8" y="2"/>
                </a:cxn>
                <a:cxn ang="0">
                  <a:pos x="10" y="4"/>
                </a:cxn>
              </a:cxnLst>
              <a:rect l="0" t="0" r="r" b="b"/>
              <a:pathLst>
                <a:path w="10" h="10">
                  <a:moveTo>
                    <a:pt x="10" y="4"/>
                  </a:moveTo>
                  <a:lnTo>
                    <a:pt x="8" y="2"/>
                  </a:lnTo>
                  <a:lnTo>
                    <a:pt x="4" y="0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10"/>
                  </a:lnTo>
                  <a:lnTo>
                    <a:pt x="4" y="10"/>
                  </a:lnTo>
                  <a:lnTo>
                    <a:pt x="4" y="6"/>
                  </a:lnTo>
                  <a:lnTo>
                    <a:pt x="8" y="6"/>
                  </a:lnTo>
                  <a:lnTo>
                    <a:pt x="6" y="4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8" y="2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095" name="Freeform 423"/>
            <p:cNvSpPr>
              <a:spLocks/>
            </p:cNvSpPr>
            <p:nvPr/>
          </p:nvSpPr>
          <p:spPr bwMode="auto">
            <a:xfrm>
              <a:off x="4075" y="2442"/>
              <a:ext cx="4" cy="10"/>
            </a:xfrm>
            <a:custGeom>
              <a:avLst/>
              <a:gdLst/>
              <a:ahLst/>
              <a:cxnLst>
                <a:cxn ang="0">
                  <a:pos x="2" y="10"/>
                </a:cxn>
                <a:cxn ang="0">
                  <a:pos x="4" y="8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2" y="6"/>
                </a:cxn>
                <a:cxn ang="0">
                  <a:pos x="2" y="10"/>
                </a:cxn>
                <a:cxn ang="0">
                  <a:pos x="4" y="10"/>
                </a:cxn>
                <a:cxn ang="0">
                  <a:pos x="4" y="8"/>
                </a:cxn>
                <a:cxn ang="0">
                  <a:pos x="2" y="10"/>
                </a:cxn>
              </a:cxnLst>
              <a:rect l="0" t="0" r="r" b="b"/>
              <a:pathLst>
                <a:path w="4" h="10">
                  <a:moveTo>
                    <a:pt x="2" y="10"/>
                  </a:moveTo>
                  <a:lnTo>
                    <a:pt x="4" y="8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2" y="6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4" y="8"/>
                  </a:lnTo>
                  <a:lnTo>
                    <a:pt x="2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096" name="Freeform 424"/>
            <p:cNvSpPr>
              <a:spLocks/>
            </p:cNvSpPr>
            <p:nvPr/>
          </p:nvSpPr>
          <p:spPr bwMode="auto">
            <a:xfrm>
              <a:off x="4087" y="2442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4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097" name="Freeform 425"/>
            <p:cNvSpPr>
              <a:spLocks/>
            </p:cNvSpPr>
            <p:nvPr/>
          </p:nvSpPr>
          <p:spPr bwMode="auto">
            <a:xfrm>
              <a:off x="4087" y="2446"/>
              <a:ext cx="6" cy="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6" y="4"/>
                </a:cxn>
                <a:cxn ang="0">
                  <a:pos x="6" y="0"/>
                </a:cxn>
                <a:cxn ang="0">
                  <a:pos x="2" y="0"/>
                </a:cxn>
                <a:cxn ang="0">
                  <a:pos x="0" y="4"/>
                </a:cxn>
              </a:cxnLst>
              <a:rect l="0" t="0" r="r" b="b"/>
              <a:pathLst>
                <a:path w="6" h="4">
                  <a:moveTo>
                    <a:pt x="0" y="4"/>
                  </a:moveTo>
                  <a:lnTo>
                    <a:pt x="6" y="4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098" name="Freeform 426"/>
            <p:cNvSpPr>
              <a:spLocks/>
            </p:cNvSpPr>
            <p:nvPr/>
          </p:nvSpPr>
          <p:spPr bwMode="auto">
            <a:xfrm>
              <a:off x="4085" y="2440"/>
              <a:ext cx="4" cy="1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0" y="8"/>
                </a:cxn>
                <a:cxn ang="0">
                  <a:pos x="2" y="10"/>
                </a:cxn>
                <a:cxn ang="0">
                  <a:pos x="4" y="6"/>
                </a:cxn>
                <a:cxn ang="0">
                  <a:pos x="4" y="2"/>
                </a:cxn>
                <a:cxn ang="0">
                  <a:pos x="4" y="4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2" y="0"/>
                </a:cxn>
              </a:cxnLst>
              <a:rect l="0" t="0" r="r" b="b"/>
              <a:pathLst>
                <a:path w="4" h="10">
                  <a:moveTo>
                    <a:pt x="2" y="0"/>
                  </a:moveTo>
                  <a:lnTo>
                    <a:pt x="0" y="2"/>
                  </a:lnTo>
                  <a:lnTo>
                    <a:pt x="0" y="8"/>
                  </a:lnTo>
                  <a:lnTo>
                    <a:pt x="2" y="10"/>
                  </a:lnTo>
                  <a:lnTo>
                    <a:pt x="4" y="6"/>
                  </a:lnTo>
                  <a:lnTo>
                    <a:pt x="4" y="2"/>
                  </a:lnTo>
                  <a:lnTo>
                    <a:pt x="4" y="4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099" name="Freeform 427"/>
            <p:cNvSpPr>
              <a:spLocks/>
            </p:cNvSpPr>
            <p:nvPr/>
          </p:nvSpPr>
          <p:spPr bwMode="auto">
            <a:xfrm>
              <a:off x="4087" y="2440"/>
              <a:ext cx="8" cy="4"/>
            </a:xfrm>
            <a:custGeom>
              <a:avLst/>
              <a:gdLst/>
              <a:ahLst/>
              <a:cxnLst>
                <a:cxn ang="0">
                  <a:pos x="8" y="2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2" y="4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8" y="2"/>
                </a:cxn>
                <a:cxn ang="0">
                  <a:pos x="6" y="0"/>
                </a:cxn>
                <a:cxn ang="0">
                  <a:pos x="8" y="2"/>
                </a:cxn>
              </a:cxnLst>
              <a:rect l="0" t="0" r="r" b="b"/>
              <a:pathLst>
                <a:path w="8" h="4">
                  <a:moveTo>
                    <a:pt x="8" y="2"/>
                  </a:moveTo>
                  <a:lnTo>
                    <a:pt x="6" y="0"/>
                  </a:lnTo>
                  <a:lnTo>
                    <a:pt x="0" y="0"/>
                  </a:lnTo>
                  <a:lnTo>
                    <a:pt x="2" y="4"/>
                  </a:lnTo>
                  <a:lnTo>
                    <a:pt x="4" y="4"/>
                  </a:lnTo>
                  <a:lnTo>
                    <a:pt x="2" y="2"/>
                  </a:lnTo>
                  <a:lnTo>
                    <a:pt x="8" y="2"/>
                  </a:lnTo>
                  <a:lnTo>
                    <a:pt x="6" y="0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100" name="Freeform 428"/>
            <p:cNvSpPr>
              <a:spLocks/>
            </p:cNvSpPr>
            <p:nvPr/>
          </p:nvSpPr>
          <p:spPr bwMode="auto">
            <a:xfrm>
              <a:off x="4089" y="2442"/>
              <a:ext cx="15" cy="10"/>
            </a:xfrm>
            <a:custGeom>
              <a:avLst/>
              <a:gdLst/>
              <a:ahLst/>
              <a:cxnLst>
                <a:cxn ang="0">
                  <a:pos x="4" y="8"/>
                </a:cxn>
                <a:cxn ang="0">
                  <a:pos x="4" y="4"/>
                </a:cxn>
                <a:cxn ang="0">
                  <a:pos x="6" y="4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2" y="8"/>
                </a:cxn>
                <a:cxn ang="0">
                  <a:pos x="4" y="4"/>
                </a:cxn>
                <a:cxn ang="0">
                  <a:pos x="4" y="8"/>
                </a:cxn>
                <a:cxn ang="0">
                  <a:pos x="15" y="10"/>
                </a:cxn>
                <a:cxn ang="0">
                  <a:pos x="4" y="4"/>
                </a:cxn>
                <a:cxn ang="0">
                  <a:pos x="4" y="8"/>
                </a:cxn>
              </a:cxnLst>
              <a:rect l="0" t="0" r="r" b="b"/>
              <a:pathLst>
                <a:path w="15" h="10">
                  <a:moveTo>
                    <a:pt x="4" y="8"/>
                  </a:moveTo>
                  <a:lnTo>
                    <a:pt x="4" y="4"/>
                  </a:lnTo>
                  <a:lnTo>
                    <a:pt x="6" y="4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2" y="8"/>
                  </a:lnTo>
                  <a:lnTo>
                    <a:pt x="4" y="4"/>
                  </a:lnTo>
                  <a:lnTo>
                    <a:pt x="4" y="8"/>
                  </a:lnTo>
                  <a:lnTo>
                    <a:pt x="15" y="10"/>
                  </a:lnTo>
                  <a:lnTo>
                    <a:pt x="4" y="4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101" name="Freeform 429"/>
            <p:cNvSpPr>
              <a:spLocks/>
            </p:cNvSpPr>
            <p:nvPr/>
          </p:nvSpPr>
          <p:spPr bwMode="auto">
            <a:xfrm>
              <a:off x="4124" y="2442"/>
              <a:ext cx="8" cy="8"/>
            </a:xfrm>
            <a:custGeom>
              <a:avLst/>
              <a:gdLst/>
              <a:ahLst/>
              <a:cxnLst>
                <a:cxn ang="0">
                  <a:pos x="8" y="2"/>
                </a:cxn>
                <a:cxn ang="0">
                  <a:pos x="8" y="4"/>
                </a:cxn>
                <a:cxn ang="0">
                  <a:pos x="6" y="6"/>
                </a:cxn>
                <a:cxn ang="0">
                  <a:pos x="4" y="6"/>
                </a:cxn>
                <a:cxn ang="0">
                  <a:pos x="2" y="8"/>
                </a:cxn>
                <a:cxn ang="0">
                  <a:pos x="0" y="8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8" y="2"/>
                </a:cxn>
              </a:cxnLst>
              <a:rect l="0" t="0" r="r" b="b"/>
              <a:pathLst>
                <a:path w="8" h="8">
                  <a:moveTo>
                    <a:pt x="8" y="2"/>
                  </a:moveTo>
                  <a:lnTo>
                    <a:pt x="8" y="4"/>
                  </a:lnTo>
                  <a:lnTo>
                    <a:pt x="6" y="6"/>
                  </a:lnTo>
                  <a:lnTo>
                    <a:pt x="4" y="6"/>
                  </a:lnTo>
                  <a:lnTo>
                    <a:pt x="2" y="8"/>
                  </a:lnTo>
                  <a:lnTo>
                    <a:pt x="0" y="8"/>
                  </a:lnTo>
                  <a:lnTo>
                    <a:pt x="2" y="0"/>
                  </a:lnTo>
                  <a:lnTo>
                    <a:pt x="6" y="0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102" name="Freeform 430"/>
            <p:cNvSpPr>
              <a:spLocks/>
            </p:cNvSpPr>
            <p:nvPr/>
          </p:nvSpPr>
          <p:spPr bwMode="auto">
            <a:xfrm>
              <a:off x="4126" y="2442"/>
              <a:ext cx="8" cy="10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2" y="10"/>
                </a:cxn>
                <a:cxn ang="0">
                  <a:pos x="8" y="4"/>
                </a:cxn>
                <a:cxn ang="0">
                  <a:pos x="8" y="0"/>
                </a:cxn>
                <a:cxn ang="0">
                  <a:pos x="4" y="2"/>
                </a:cxn>
                <a:cxn ang="0">
                  <a:pos x="2" y="4"/>
                </a:cxn>
                <a:cxn ang="0">
                  <a:pos x="2" y="6"/>
                </a:cxn>
                <a:cxn ang="0">
                  <a:pos x="0" y="6"/>
                </a:cxn>
                <a:cxn ang="0">
                  <a:pos x="0" y="10"/>
                </a:cxn>
                <a:cxn ang="0">
                  <a:pos x="2" y="10"/>
                </a:cxn>
                <a:cxn ang="0">
                  <a:pos x="0" y="10"/>
                </a:cxn>
              </a:cxnLst>
              <a:rect l="0" t="0" r="r" b="b"/>
              <a:pathLst>
                <a:path w="8" h="10">
                  <a:moveTo>
                    <a:pt x="0" y="10"/>
                  </a:moveTo>
                  <a:lnTo>
                    <a:pt x="2" y="10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103" name="Freeform 431"/>
            <p:cNvSpPr>
              <a:spLocks/>
            </p:cNvSpPr>
            <p:nvPr/>
          </p:nvSpPr>
          <p:spPr bwMode="auto">
            <a:xfrm>
              <a:off x="4120" y="2448"/>
              <a:ext cx="6" cy="4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4" y="4"/>
                </a:cxn>
                <a:cxn ang="0">
                  <a:pos x="6" y="4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6" y="2"/>
                </a:cxn>
                <a:cxn ang="0">
                  <a:pos x="2" y="2"/>
                </a:cxn>
                <a:cxn ang="0">
                  <a:pos x="0" y="4"/>
                </a:cxn>
                <a:cxn ang="0">
                  <a:pos x="4" y="4"/>
                </a:cxn>
                <a:cxn ang="0">
                  <a:pos x="2" y="2"/>
                </a:cxn>
              </a:cxnLst>
              <a:rect l="0" t="0" r="r" b="b"/>
              <a:pathLst>
                <a:path w="6" h="4">
                  <a:moveTo>
                    <a:pt x="2" y="2"/>
                  </a:moveTo>
                  <a:lnTo>
                    <a:pt x="4" y="4"/>
                  </a:lnTo>
                  <a:lnTo>
                    <a:pt x="6" y="4"/>
                  </a:lnTo>
                  <a:lnTo>
                    <a:pt x="6" y="0"/>
                  </a:lnTo>
                  <a:lnTo>
                    <a:pt x="4" y="0"/>
                  </a:lnTo>
                  <a:lnTo>
                    <a:pt x="6" y="2"/>
                  </a:lnTo>
                  <a:lnTo>
                    <a:pt x="2" y="2"/>
                  </a:lnTo>
                  <a:lnTo>
                    <a:pt x="0" y="4"/>
                  </a:lnTo>
                  <a:lnTo>
                    <a:pt x="4" y="4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104" name="Freeform 432"/>
            <p:cNvSpPr>
              <a:spLocks/>
            </p:cNvSpPr>
            <p:nvPr/>
          </p:nvSpPr>
          <p:spPr bwMode="auto">
            <a:xfrm>
              <a:off x="4122" y="2440"/>
              <a:ext cx="6" cy="1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2" y="2"/>
                </a:cxn>
                <a:cxn ang="0">
                  <a:pos x="0" y="10"/>
                </a:cxn>
                <a:cxn ang="0">
                  <a:pos x="4" y="10"/>
                </a:cxn>
                <a:cxn ang="0">
                  <a:pos x="6" y="2"/>
                </a:cxn>
                <a:cxn ang="0">
                  <a:pos x="4" y="4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4" y="0"/>
                </a:cxn>
              </a:cxnLst>
              <a:rect l="0" t="0" r="r" b="b"/>
              <a:pathLst>
                <a:path w="6" h="10">
                  <a:moveTo>
                    <a:pt x="4" y="0"/>
                  </a:moveTo>
                  <a:lnTo>
                    <a:pt x="2" y="2"/>
                  </a:lnTo>
                  <a:lnTo>
                    <a:pt x="0" y="10"/>
                  </a:lnTo>
                  <a:lnTo>
                    <a:pt x="4" y="10"/>
                  </a:lnTo>
                  <a:lnTo>
                    <a:pt x="6" y="2"/>
                  </a:lnTo>
                  <a:lnTo>
                    <a:pt x="4" y="4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105" name="Freeform 433"/>
            <p:cNvSpPr>
              <a:spLocks/>
            </p:cNvSpPr>
            <p:nvPr/>
          </p:nvSpPr>
          <p:spPr bwMode="auto">
            <a:xfrm>
              <a:off x="4126" y="2440"/>
              <a:ext cx="8" cy="4"/>
            </a:xfrm>
            <a:custGeom>
              <a:avLst/>
              <a:gdLst/>
              <a:ahLst/>
              <a:cxnLst>
                <a:cxn ang="0">
                  <a:pos x="8" y="2"/>
                </a:cxn>
                <a:cxn ang="0">
                  <a:pos x="6" y="2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8" y="2"/>
                </a:cxn>
                <a:cxn ang="0">
                  <a:pos x="6" y="2"/>
                </a:cxn>
                <a:cxn ang="0">
                  <a:pos x="8" y="2"/>
                </a:cxn>
              </a:cxnLst>
              <a:rect l="0" t="0" r="r" b="b"/>
              <a:pathLst>
                <a:path w="8" h="4">
                  <a:moveTo>
                    <a:pt x="8" y="2"/>
                  </a:moveTo>
                  <a:lnTo>
                    <a:pt x="6" y="2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6" y="4"/>
                  </a:lnTo>
                  <a:lnTo>
                    <a:pt x="4" y="4"/>
                  </a:lnTo>
                  <a:lnTo>
                    <a:pt x="8" y="2"/>
                  </a:lnTo>
                  <a:lnTo>
                    <a:pt x="6" y="2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106" name="Freeform 434"/>
            <p:cNvSpPr>
              <a:spLocks/>
            </p:cNvSpPr>
            <p:nvPr/>
          </p:nvSpPr>
          <p:spPr bwMode="auto">
            <a:xfrm>
              <a:off x="4020" y="2444"/>
              <a:ext cx="6" cy="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6" y="2"/>
                </a:cxn>
                <a:cxn ang="0">
                  <a:pos x="6" y="4"/>
                </a:cxn>
                <a:cxn ang="0">
                  <a:pos x="2" y="8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4" y="0"/>
                </a:cxn>
              </a:cxnLst>
              <a:rect l="0" t="0" r="r" b="b"/>
              <a:pathLst>
                <a:path w="6" h="8">
                  <a:moveTo>
                    <a:pt x="4" y="0"/>
                  </a:moveTo>
                  <a:lnTo>
                    <a:pt x="6" y="2"/>
                  </a:lnTo>
                  <a:lnTo>
                    <a:pt x="6" y="4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107" name="Freeform 435"/>
            <p:cNvSpPr>
              <a:spLocks/>
            </p:cNvSpPr>
            <p:nvPr/>
          </p:nvSpPr>
          <p:spPr bwMode="auto">
            <a:xfrm>
              <a:off x="4022" y="2442"/>
              <a:ext cx="6" cy="12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2" y="12"/>
                </a:cxn>
                <a:cxn ang="0">
                  <a:pos x="4" y="10"/>
                </a:cxn>
                <a:cxn ang="0">
                  <a:pos x="6" y="6"/>
                </a:cxn>
                <a:cxn ang="0">
                  <a:pos x="6" y="4"/>
                </a:cxn>
                <a:cxn ang="0">
                  <a:pos x="4" y="0"/>
                </a:cxn>
                <a:cxn ang="0">
                  <a:pos x="2" y="2"/>
                </a:cxn>
                <a:cxn ang="0">
                  <a:pos x="2" y="6"/>
                </a:cxn>
                <a:cxn ang="0">
                  <a:pos x="0" y="8"/>
                </a:cxn>
                <a:cxn ang="0">
                  <a:pos x="2" y="8"/>
                </a:cxn>
                <a:cxn ang="0">
                  <a:pos x="0" y="12"/>
                </a:cxn>
                <a:cxn ang="0">
                  <a:pos x="2" y="12"/>
                </a:cxn>
                <a:cxn ang="0">
                  <a:pos x="0" y="12"/>
                </a:cxn>
              </a:cxnLst>
              <a:rect l="0" t="0" r="r" b="b"/>
              <a:pathLst>
                <a:path w="6" h="12">
                  <a:moveTo>
                    <a:pt x="0" y="12"/>
                  </a:moveTo>
                  <a:lnTo>
                    <a:pt x="2" y="12"/>
                  </a:lnTo>
                  <a:lnTo>
                    <a:pt x="4" y="10"/>
                  </a:lnTo>
                  <a:lnTo>
                    <a:pt x="6" y="6"/>
                  </a:lnTo>
                  <a:lnTo>
                    <a:pt x="6" y="4"/>
                  </a:lnTo>
                  <a:lnTo>
                    <a:pt x="4" y="0"/>
                  </a:lnTo>
                  <a:lnTo>
                    <a:pt x="2" y="2"/>
                  </a:lnTo>
                  <a:lnTo>
                    <a:pt x="2" y="6"/>
                  </a:lnTo>
                  <a:lnTo>
                    <a:pt x="0" y="8"/>
                  </a:lnTo>
                  <a:lnTo>
                    <a:pt x="2" y="8"/>
                  </a:lnTo>
                  <a:lnTo>
                    <a:pt x="0" y="12"/>
                  </a:lnTo>
                  <a:lnTo>
                    <a:pt x="2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108" name="Freeform 436"/>
            <p:cNvSpPr>
              <a:spLocks/>
            </p:cNvSpPr>
            <p:nvPr/>
          </p:nvSpPr>
          <p:spPr bwMode="auto">
            <a:xfrm>
              <a:off x="4018" y="2442"/>
              <a:ext cx="8" cy="12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2" y="0"/>
                </a:cxn>
                <a:cxn ang="0">
                  <a:pos x="0" y="4"/>
                </a:cxn>
                <a:cxn ang="0">
                  <a:pos x="0" y="8"/>
                </a:cxn>
                <a:cxn ang="0">
                  <a:pos x="4" y="12"/>
                </a:cxn>
                <a:cxn ang="0">
                  <a:pos x="6" y="8"/>
                </a:cxn>
                <a:cxn ang="0">
                  <a:pos x="4" y="6"/>
                </a:cxn>
                <a:cxn ang="0">
                  <a:pos x="4" y="2"/>
                </a:cxn>
                <a:cxn ang="0">
                  <a:pos x="6" y="2"/>
                </a:cxn>
                <a:cxn ang="0">
                  <a:pos x="8" y="0"/>
                </a:cxn>
              </a:cxnLst>
              <a:rect l="0" t="0" r="r" b="b"/>
              <a:pathLst>
                <a:path w="8" h="12">
                  <a:moveTo>
                    <a:pt x="8" y="0"/>
                  </a:moveTo>
                  <a:lnTo>
                    <a:pt x="2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4" y="12"/>
                  </a:lnTo>
                  <a:lnTo>
                    <a:pt x="6" y="8"/>
                  </a:lnTo>
                  <a:lnTo>
                    <a:pt x="4" y="6"/>
                  </a:lnTo>
                  <a:lnTo>
                    <a:pt x="4" y="2"/>
                  </a:lnTo>
                  <a:lnTo>
                    <a:pt x="6" y="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109" name="Freeform 437"/>
            <p:cNvSpPr>
              <a:spLocks/>
            </p:cNvSpPr>
            <p:nvPr/>
          </p:nvSpPr>
          <p:spPr bwMode="auto">
            <a:xfrm>
              <a:off x="4038" y="2444"/>
              <a:ext cx="6" cy="8"/>
            </a:xfrm>
            <a:custGeom>
              <a:avLst/>
              <a:gdLst/>
              <a:ahLst/>
              <a:cxnLst>
                <a:cxn ang="0">
                  <a:pos x="6" y="8"/>
                </a:cxn>
                <a:cxn ang="0">
                  <a:pos x="2" y="8"/>
                </a:cxn>
                <a:cxn ang="0">
                  <a:pos x="2" y="6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6" y="8"/>
                </a:cxn>
              </a:cxnLst>
              <a:rect l="0" t="0" r="r" b="b"/>
              <a:pathLst>
                <a:path w="6" h="8">
                  <a:moveTo>
                    <a:pt x="6" y="8"/>
                  </a:moveTo>
                  <a:lnTo>
                    <a:pt x="2" y="8"/>
                  </a:lnTo>
                  <a:lnTo>
                    <a:pt x="2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110" name="Freeform 438"/>
            <p:cNvSpPr>
              <a:spLocks/>
            </p:cNvSpPr>
            <p:nvPr/>
          </p:nvSpPr>
          <p:spPr bwMode="auto">
            <a:xfrm>
              <a:off x="4036" y="2446"/>
              <a:ext cx="8" cy="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4"/>
                </a:cxn>
                <a:cxn ang="0">
                  <a:pos x="2" y="6"/>
                </a:cxn>
                <a:cxn ang="0">
                  <a:pos x="4" y="8"/>
                </a:cxn>
                <a:cxn ang="0">
                  <a:pos x="8" y="8"/>
                </a:cxn>
                <a:cxn ang="0">
                  <a:pos x="6" y="4"/>
                </a:cxn>
                <a:cxn ang="0">
                  <a:pos x="6" y="2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0" y="2"/>
                </a:cxn>
              </a:cxnLst>
              <a:rect l="0" t="0" r="r" b="b"/>
              <a:pathLst>
                <a:path w="8" h="8">
                  <a:moveTo>
                    <a:pt x="0" y="2"/>
                  </a:moveTo>
                  <a:lnTo>
                    <a:pt x="2" y="4"/>
                  </a:lnTo>
                  <a:lnTo>
                    <a:pt x="2" y="6"/>
                  </a:lnTo>
                  <a:lnTo>
                    <a:pt x="4" y="8"/>
                  </a:lnTo>
                  <a:lnTo>
                    <a:pt x="8" y="8"/>
                  </a:lnTo>
                  <a:lnTo>
                    <a:pt x="6" y="4"/>
                  </a:lnTo>
                  <a:lnTo>
                    <a:pt x="6" y="2"/>
                  </a:lnTo>
                  <a:lnTo>
                    <a:pt x="4" y="0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111" name="Freeform 439"/>
            <p:cNvSpPr>
              <a:spLocks/>
            </p:cNvSpPr>
            <p:nvPr/>
          </p:nvSpPr>
          <p:spPr bwMode="auto">
            <a:xfrm>
              <a:off x="4036" y="2440"/>
              <a:ext cx="4" cy="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4"/>
                </a:cxn>
                <a:cxn ang="0">
                  <a:pos x="0" y="8"/>
                </a:cxn>
                <a:cxn ang="0">
                  <a:pos x="4" y="8"/>
                </a:cxn>
                <a:cxn ang="0">
                  <a:pos x="4" y="4"/>
                </a:cxn>
                <a:cxn ang="0">
                  <a:pos x="2" y="6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2" y="0"/>
                </a:cxn>
              </a:cxnLst>
              <a:rect l="0" t="0" r="r" b="b"/>
              <a:pathLst>
                <a:path w="4" h="8">
                  <a:moveTo>
                    <a:pt x="2" y="0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4" y="8"/>
                  </a:lnTo>
                  <a:lnTo>
                    <a:pt x="4" y="4"/>
                  </a:lnTo>
                  <a:lnTo>
                    <a:pt x="2" y="6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112" name="Freeform 440"/>
            <p:cNvSpPr>
              <a:spLocks/>
            </p:cNvSpPr>
            <p:nvPr/>
          </p:nvSpPr>
          <p:spPr bwMode="auto">
            <a:xfrm>
              <a:off x="4038" y="2440"/>
              <a:ext cx="8" cy="6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2" y="4"/>
                </a:cxn>
                <a:cxn ang="0">
                  <a:pos x="8" y="4"/>
                </a:cxn>
                <a:cxn ang="0">
                  <a:pos x="8" y="0"/>
                </a:cxn>
                <a:cxn ang="0">
                  <a:pos x="6" y="0"/>
                </a:cxn>
                <a:cxn ang="0">
                  <a:pos x="8" y="4"/>
                </a:cxn>
              </a:cxnLst>
              <a:rect l="0" t="0" r="r" b="b"/>
              <a:pathLst>
                <a:path w="8" h="6">
                  <a:moveTo>
                    <a:pt x="8" y="4"/>
                  </a:moveTo>
                  <a:lnTo>
                    <a:pt x="6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2" y="4"/>
                  </a:lnTo>
                  <a:lnTo>
                    <a:pt x="8" y="4"/>
                  </a:lnTo>
                  <a:lnTo>
                    <a:pt x="8" y="0"/>
                  </a:lnTo>
                  <a:lnTo>
                    <a:pt x="6" y="0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113" name="Freeform 441"/>
            <p:cNvSpPr>
              <a:spLocks/>
            </p:cNvSpPr>
            <p:nvPr/>
          </p:nvSpPr>
          <p:spPr bwMode="auto">
            <a:xfrm>
              <a:off x="4040" y="2444"/>
              <a:ext cx="6" cy="10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6" y="8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2" y="6"/>
                </a:cxn>
                <a:cxn ang="0">
                  <a:pos x="4" y="10"/>
                </a:cxn>
                <a:cxn ang="0">
                  <a:pos x="6" y="10"/>
                </a:cxn>
                <a:cxn ang="0">
                  <a:pos x="6" y="8"/>
                </a:cxn>
                <a:cxn ang="0">
                  <a:pos x="4" y="10"/>
                </a:cxn>
              </a:cxnLst>
              <a:rect l="0" t="0" r="r" b="b"/>
              <a:pathLst>
                <a:path w="6" h="10">
                  <a:moveTo>
                    <a:pt x="4" y="10"/>
                  </a:moveTo>
                  <a:lnTo>
                    <a:pt x="6" y="8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2" y="6"/>
                  </a:lnTo>
                  <a:lnTo>
                    <a:pt x="4" y="10"/>
                  </a:lnTo>
                  <a:lnTo>
                    <a:pt x="6" y="10"/>
                  </a:lnTo>
                  <a:lnTo>
                    <a:pt x="6" y="8"/>
                  </a:lnTo>
                  <a:lnTo>
                    <a:pt x="4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114" name="Freeform 442"/>
            <p:cNvSpPr>
              <a:spLocks/>
            </p:cNvSpPr>
            <p:nvPr/>
          </p:nvSpPr>
          <p:spPr bwMode="auto">
            <a:xfrm>
              <a:off x="4055" y="2444"/>
              <a:ext cx="6" cy="8"/>
            </a:xfrm>
            <a:custGeom>
              <a:avLst/>
              <a:gdLst/>
              <a:ahLst/>
              <a:cxnLst>
                <a:cxn ang="0">
                  <a:pos x="6" y="2"/>
                </a:cxn>
                <a:cxn ang="0">
                  <a:pos x="6" y="4"/>
                </a:cxn>
                <a:cxn ang="0">
                  <a:pos x="2" y="8"/>
                </a:cxn>
                <a:cxn ang="0">
                  <a:pos x="2" y="6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6" y="2"/>
                </a:cxn>
              </a:cxnLst>
              <a:rect l="0" t="0" r="r" b="b"/>
              <a:pathLst>
                <a:path w="6" h="8">
                  <a:moveTo>
                    <a:pt x="6" y="2"/>
                  </a:moveTo>
                  <a:lnTo>
                    <a:pt x="6" y="4"/>
                  </a:lnTo>
                  <a:lnTo>
                    <a:pt x="2" y="8"/>
                  </a:lnTo>
                  <a:lnTo>
                    <a:pt x="2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115" name="Freeform 443"/>
            <p:cNvSpPr>
              <a:spLocks/>
            </p:cNvSpPr>
            <p:nvPr/>
          </p:nvSpPr>
          <p:spPr bwMode="auto">
            <a:xfrm>
              <a:off x="4057" y="2444"/>
              <a:ext cx="6" cy="8"/>
            </a:xfrm>
            <a:custGeom>
              <a:avLst/>
              <a:gdLst/>
              <a:ahLst/>
              <a:cxnLst>
                <a:cxn ang="0">
                  <a:pos x="4" y="8"/>
                </a:cxn>
                <a:cxn ang="0">
                  <a:pos x="2" y="8"/>
                </a:cxn>
                <a:cxn ang="0">
                  <a:pos x="4" y="8"/>
                </a:cxn>
                <a:cxn ang="0">
                  <a:pos x="6" y="6"/>
                </a:cxn>
                <a:cxn ang="0">
                  <a:pos x="6" y="0"/>
                </a:cxn>
                <a:cxn ang="0">
                  <a:pos x="2" y="2"/>
                </a:cxn>
                <a:cxn ang="0">
                  <a:pos x="2" y="4"/>
                </a:cxn>
                <a:cxn ang="0">
                  <a:pos x="0" y="6"/>
                </a:cxn>
                <a:cxn ang="0">
                  <a:pos x="4" y="8"/>
                </a:cxn>
              </a:cxnLst>
              <a:rect l="0" t="0" r="r" b="b"/>
              <a:pathLst>
                <a:path w="6" h="8">
                  <a:moveTo>
                    <a:pt x="4" y="8"/>
                  </a:moveTo>
                  <a:lnTo>
                    <a:pt x="2" y="8"/>
                  </a:lnTo>
                  <a:lnTo>
                    <a:pt x="4" y="8"/>
                  </a:lnTo>
                  <a:lnTo>
                    <a:pt x="6" y="6"/>
                  </a:lnTo>
                  <a:lnTo>
                    <a:pt x="6" y="0"/>
                  </a:lnTo>
                  <a:lnTo>
                    <a:pt x="2" y="2"/>
                  </a:lnTo>
                  <a:lnTo>
                    <a:pt x="2" y="4"/>
                  </a:lnTo>
                  <a:lnTo>
                    <a:pt x="0" y="6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116" name="Freeform 444"/>
            <p:cNvSpPr>
              <a:spLocks/>
            </p:cNvSpPr>
            <p:nvPr/>
          </p:nvSpPr>
          <p:spPr bwMode="auto">
            <a:xfrm>
              <a:off x="4057" y="2450"/>
              <a:ext cx="4" cy="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4"/>
                </a:cxn>
                <a:cxn ang="0">
                  <a:pos x="4" y="2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6"/>
                </a:cxn>
                <a:cxn ang="0">
                  <a:pos x="2" y="4"/>
                </a:cxn>
                <a:cxn ang="0">
                  <a:pos x="0" y="2"/>
                </a:cxn>
              </a:cxnLst>
              <a:rect l="0" t="0" r="r" b="b"/>
              <a:pathLst>
                <a:path w="4" h="6">
                  <a:moveTo>
                    <a:pt x="0" y="2"/>
                  </a:moveTo>
                  <a:lnTo>
                    <a:pt x="2" y="4"/>
                  </a:lnTo>
                  <a:lnTo>
                    <a:pt x="4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6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117" name="Freeform 445"/>
            <p:cNvSpPr>
              <a:spLocks/>
            </p:cNvSpPr>
            <p:nvPr/>
          </p:nvSpPr>
          <p:spPr bwMode="auto">
            <a:xfrm>
              <a:off x="4053" y="2440"/>
              <a:ext cx="6" cy="1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2"/>
                </a:cxn>
                <a:cxn ang="0">
                  <a:pos x="0" y="6"/>
                </a:cxn>
                <a:cxn ang="0">
                  <a:pos x="0" y="8"/>
                </a:cxn>
                <a:cxn ang="0">
                  <a:pos x="2" y="12"/>
                </a:cxn>
                <a:cxn ang="0">
                  <a:pos x="6" y="12"/>
                </a:cxn>
                <a:cxn ang="0">
                  <a:pos x="6" y="10"/>
                </a:cxn>
                <a:cxn ang="0">
                  <a:pos x="4" y="6"/>
                </a:cxn>
                <a:cxn ang="0">
                  <a:pos x="4" y="4"/>
                </a:cxn>
                <a:cxn ang="0">
                  <a:pos x="2" y="6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0"/>
                </a:cxn>
              </a:cxnLst>
              <a:rect l="0" t="0" r="r" b="b"/>
              <a:pathLst>
                <a:path w="6" h="12">
                  <a:moveTo>
                    <a:pt x="2" y="0"/>
                  </a:moveTo>
                  <a:lnTo>
                    <a:pt x="2" y="2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12"/>
                  </a:lnTo>
                  <a:lnTo>
                    <a:pt x="6" y="12"/>
                  </a:lnTo>
                  <a:lnTo>
                    <a:pt x="6" y="10"/>
                  </a:lnTo>
                  <a:lnTo>
                    <a:pt x="4" y="6"/>
                  </a:lnTo>
                  <a:lnTo>
                    <a:pt x="4" y="4"/>
                  </a:lnTo>
                  <a:lnTo>
                    <a:pt x="2" y="6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118" name="Freeform 446"/>
            <p:cNvSpPr>
              <a:spLocks/>
            </p:cNvSpPr>
            <p:nvPr/>
          </p:nvSpPr>
          <p:spPr bwMode="auto">
            <a:xfrm>
              <a:off x="4055" y="2440"/>
              <a:ext cx="8" cy="6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6" y="4"/>
                </a:cxn>
                <a:cxn ang="0">
                  <a:pos x="4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2" y="4"/>
                </a:cxn>
                <a:cxn ang="0">
                  <a:pos x="2" y="6"/>
                </a:cxn>
                <a:cxn ang="0">
                  <a:pos x="4" y="6"/>
                </a:cxn>
                <a:cxn ang="0">
                  <a:pos x="8" y="4"/>
                </a:cxn>
              </a:cxnLst>
              <a:rect l="0" t="0" r="r" b="b"/>
              <a:pathLst>
                <a:path w="8" h="6">
                  <a:moveTo>
                    <a:pt x="8" y="4"/>
                  </a:moveTo>
                  <a:lnTo>
                    <a:pt x="6" y="4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6"/>
                  </a:lnTo>
                  <a:lnTo>
                    <a:pt x="2" y="4"/>
                  </a:lnTo>
                  <a:lnTo>
                    <a:pt x="2" y="6"/>
                  </a:lnTo>
                  <a:lnTo>
                    <a:pt x="4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119" name="Freeform 447"/>
            <p:cNvSpPr>
              <a:spLocks/>
            </p:cNvSpPr>
            <p:nvPr/>
          </p:nvSpPr>
          <p:spPr bwMode="auto">
            <a:xfrm>
              <a:off x="3445" y="2446"/>
              <a:ext cx="12" cy="10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2" y="6"/>
                </a:cxn>
                <a:cxn ang="0">
                  <a:pos x="10" y="8"/>
                </a:cxn>
                <a:cxn ang="0">
                  <a:pos x="4" y="8"/>
                </a:cxn>
                <a:cxn ang="0">
                  <a:pos x="4" y="10"/>
                </a:cxn>
                <a:cxn ang="0">
                  <a:pos x="2" y="8"/>
                </a:cxn>
                <a:cxn ang="0">
                  <a:pos x="2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2" y="0"/>
                </a:cxn>
              </a:cxnLst>
              <a:rect l="0" t="0" r="r" b="b"/>
              <a:pathLst>
                <a:path w="12" h="10">
                  <a:moveTo>
                    <a:pt x="12" y="0"/>
                  </a:moveTo>
                  <a:lnTo>
                    <a:pt x="12" y="6"/>
                  </a:lnTo>
                  <a:lnTo>
                    <a:pt x="10" y="8"/>
                  </a:lnTo>
                  <a:lnTo>
                    <a:pt x="4" y="8"/>
                  </a:lnTo>
                  <a:lnTo>
                    <a:pt x="4" y="10"/>
                  </a:lnTo>
                  <a:lnTo>
                    <a:pt x="2" y="8"/>
                  </a:lnTo>
                  <a:lnTo>
                    <a:pt x="2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120" name="Freeform 448"/>
            <p:cNvSpPr>
              <a:spLocks/>
            </p:cNvSpPr>
            <p:nvPr/>
          </p:nvSpPr>
          <p:spPr bwMode="auto">
            <a:xfrm>
              <a:off x="3453" y="2446"/>
              <a:ext cx="6" cy="12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6"/>
                </a:cxn>
                <a:cxn ang="0">
                  <a:pos x="6" y="2"/>
                </a:cxn>
                <a:cxn ang="0">
                  <a:pos x="4" y="0"/>
                </a:cxn>
                <a:cxn ang="0">
                  <a:pos x="2" y="2"/>
                </a:cxn>
                <a:cxn ang="0">
                  <a:pos x="2" y="6"/>
                </a:cxn>
                <a:cxn ang="0">
                  <a:pos x="0" y="8"/>
                </a:cxn>
                <a:cxn ang="0">
                  <a:pos x="0" y="12"/>
                </a:cxn>
                <a:cxn ang="0">
                  <a:pos x="2" y="12"/>
                </a:cxn>
                <a:cxn ang="0">
                  <a:pos x="2" y="10"/>
                </a:cxn>
                <a:cxn ang="0">
                  <a:pos x="0" y="12"/>
                </a:cxn>
              </a:cxnLst>
              <a:rect l="0" t="0" r="r" b="b"/>
              <a:pathLst>
                <a:path w="6" h="12">
                  <a:moveTo>
                    <a:pt x="0" y="12"/>
                  </a:moveTo>
                  <a:lnTo>
                    <a:pt x="6" y="6"/>
                  </a:lnTo>
                  <a:lnTo>
                    <a:pt x="6" y="2"/>
                  </a:lnTo>
                  <a:lnTo>
                    <a:pt x="4" y="0"/>
                  </a:lnTo>
                  <a:lnTo>
                    <a:pt x="2" y="2"/>
                  </a:lnTo>
                  <a:lnTo>
                    <a:pt x="2" y="6"/>
                  </a:lnTo>
                  <a:lnTo>
                    <a:pt x="0" y="8"/>
                  </a:lnTo>
                  <a:lnTo>
                    <a:pt x="0" y="12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121" name="Freeform 449"/>
            <p:cNvSpPr>
              <a:spLocks/>
            </p:cNvSpPr>
            <p:nvPr/>
          </p:nvSpPr>
          <p:spPr bwMode="auto">
            <a:xfrm>
              <a:off x="3447" y="2452"/>
              <a:ext cx="6" cy="8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4" y="4"/>
                </a:cxn>
                <a:cxn ang="0">
                  <a:pos x="6" y="4"/>
                </a:cxn>
                <a:cxn ang="0">
                  <a:pos x="6" y="6"/>
                </a:cxn>
                <a:cxn ang="0">
                  <a:pos x="6" y="2"/>
                </a:cxn>
                <a:cxn ang="0">
                  <a:pos x="4" y="0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0" y="6"/>
                </a:cxn>
                <a:cxn ang="0">
                  <a:pos x="2" y="8"/>
                </a:cxn>
                <a:cxn ang="0">
                  <a:pos x="4" y="4"/>
                </a:cxn>
                <a:cxn ang="0">
                  <a:pos x="0" y="6"/>
                </a:cxn>
              </a:cxnLst>
              <a:rect l="0" t="0" r="r" b="b"/>
              <a:pathLst>
                <a:path w="6" h="8">
                  <a:moveTo>
                    <a:pt x="0" y="6"/>
                  </a:moveTo>
                  <a:lnTo>
                    <a:pt x="4" y="4"/>
                  </a:lnTo>
                  <a:lnTo>
                    <a:pt x="6" y="4"/>
                  </a:lnTo>
                  <a:lnTo>
                    <a:pt x="6" y="6"/>
                  </a:lnTo>
                  <a:lnTo>
                    <a:pt x="6" y="2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0" y="6"/>
                  </a:lnTo>
                  <a:lnTo>
                    <a:pt x="2" y="8"/>
                  </a:lnTo>
                  <a:lnTo>
                    <a:pt x="4" y="4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122" name="Freeform 450"/>
            <p:cNvSpPr>
              <a:spLocks/>
            </p:cNvSpPr>
            <p:nvPr/>
          </p:nvSpPr>
          <p:spPr bwMode="auto">
            <a:xfrm>
              <a:off x="3442" y="2446"/>
              <a:ext cx="7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"/>
                </a:cxn>
                <a:cxn ang="0">
                  <a:pos x="3" y="8"/>
                </a:cxn>
                <a:cxn ang="0">
                  <a:pos x="3" y="10"/>
                </a:cxn>
                <a:cxn ang="0">
                  <a:pos x="5" y="12"/>
                </a:cxn>
                <a:cxn ang="0">
                  <a:pos x="7" y="8"/>
                </a:cxn>
                <a:cxn ang="0">
                  <a:pos x="7" y="6"/>
                </a:cxn>
                <a:cxn ang="0">
                  <a:pos x="5" y="4"/>
                </a:cxn>
                <a:cxn ang="0">
                  <a:pos x="5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7" h="12">
                  <a:moveTo>
                    <a:pt x="0" y="0"/>
                  </a:moveTo>
                  <a:lnTo>
                    <a:pt x="0" y="4"/>
                  </a:lnTo>
                  <a:lnTo>
                    <a:pt x="3" y="8"/>
                  </a:lnTo>
                  <a:lnTo>
                    <a:pt x="3" y="10"/>
                  </a:lnTo>
                  <a:lnTo>
                    <a:pt x="5" y="12"/>
                  </a:lnTo>
                  <a:lnTo>
                    <a:pt x="7" y="8"/>
                  </a:lnTo>
                  <a:lnTo>
                    <a:pt x="7" y="6"/>
                  </a:lnTo>
                  <a:lnTo>
                    <a:pt x="5" y="4"/>
                  </a:lnTo>
                  <a:lnTo>
                    <a:pt x="5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123" name="Freeform 451"/>
            <p:cNvSpPr>
              <a:spLocks/>
            </p:cNvSpPr>
            <p:nvPr/>
          </p:nvSpPr>
          <p:spPr bwMode="auto">
            <a:xfrm>
              <a:off x="3442" y="2444"/>
              <a:ext cx="15" cy="4"/>
            </a:xfrm>
            <a:custGeom>
              <a:avLst/>
              <a:gdLst/>
              <a:ahLst/>
              <a:cxnLst>
                <a:cxn ang="0">
                  <a:pos x="15" y="2"/>
                </a:cxn>
                <a:cxn ang="0">
                  <a:pos x="15" y="0"/>
                </a:cxn>
                <a:cxn ang="0">
                  <a:pos x="3" y="0"/>
                </a:cxn>
                <a:cxn ang="0">
                  <a:pos x="0" y="2"/>
                </a:cxn>
                <a:cxn ang="0">
                  <a:pos x="5" y="4"/>
                </a:cxn>
                <a:cxn ang="0">
                  <a:pos x="15" y="4"/>
                </a:cxn>
                <a:cxn ang="0">
                  <a:pos x="13" y="4"/>
                </a:cxn>
                <a:cxn ang="0">
                  <a:pos x="15" y="2"/>
                </a:cxn>
                <a:cxn ang="0">
                  <a:pos x="15" y="0"/>
                </a:cxn>
                <a:cxn ang="0">
                  <a:pos x="15" y="2"/>
                </a:cxn>
              </a:cxnLst>
              <a:rect l="0" t="0" r="r" b="b"/>
              <a:pathLst>
                <a:path w="15" h="4">
                  <a:moveTo>
                    <a:pt x="15" y="2"/>
                  </a:moveTo>
                  <a:lnTo>
                    <a:pt x="15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5" y="4"/>
                  </a:lnTo>
                  <a:lnTo>
                    <a:pt x="15" y="4"/>
                  </a:lnTo>
                  <a:lnTo>
                    <a:pt x="13" y="4"/>
                  </a:lnTo>
                  <a:lnTo>
                    <a:pt x="15" y="2"/>
                  </a:lnTo>
                  <a:lnTo>
                    <a:pt x="15" y="0"/>
                  </a:lnTo>
                  <a:lnTo>
                    <a:pt x="15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124" name="Freeform 452"/>
            <p:cNvSpPr>
              <a:spLocks/>
            </p:cNvSpPr>
            <p:nvPr/>
          </p:nvSpPr>
          <p:spPr bwMode="auto">
            <a:xfrm>
              <a:off x="3683" y="2444"/>
              <a:ext cx="10" cy="10"/>
            </a:xfrm>
            <a:custGeom>
              <a:avLst/>
              <a:gdLst/>
              <a:ahLst/>
              <a:cxnLst>
                <a:cxn ang="0">
                  <a:pos x="10" y="2"/>
                </a:cxn>
                <a:cxn ang="0">
                  <a:pos x="10" y="8"/>
                </a:cxn>
                <a:cxn ang="0">
                  <a:pos x="8" y="10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6" y="0"/>
                </a:cxn>
                <a:cxn ang="0">
                  <a:pos x="10" y="2"/>
                </a:cxn>
              </a:cxnLst>
              <a:rect l="0" t="0" r="r" b="b"/>
              <a:pathLst>
                <a:path w="10" h="10">
                  <a:moveTo>
                    <a:pt x="10" y="2"/>
                  </a:moveTo>
                  <a:lnTo>
                    <a:pt x="10" y="8"/>
                  </a:lnTo>
                  <a:lnTo>
                    <a:pt x="8" y="10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6" y="0"/>
                  </a:lnTo>
                  <a:lnTo>
                    <a:pt x="1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125" name="Freeform 453"/>
            <p:cNvSpPr>
              <a:spLocks/>
            </p:cNvSpPr>
            <p:nvPr/>
          </p:nvSpPr>
          <p:spPr bwMode="auto">
            <a:xfrm>
              <a:off x="3685" y="2444"/>
              <a:ext cx="10" cy="14"/>
            </a:xfrm>
            <a:custGeom>
              <a:avLst/>
              <a:gdLst/>
              <a:ahLst/>
              <a:cxnLst>
                <a:cxn ang="0">
                  <a:pos x="2" y="14"/>
                </a:cxn>
                <a:cxn ang="0">
                  <a:pos x="0" y="12"/>
                </a:cxn>
                <a:cxn ang="0">
                  <a:pos x="6" y="12"/>
                </a:cxn>
                <a:cxn ang="0">
                  <a:pos x="10" y="10"/>
                </a:cxn>
                <a:cxn ang="0">
                  <a:pos x="10" y="2"/>
                </a:cxn>
                <a:cxn ang="0">
                  <a:pos x="6" y="0"/>
                </a:cxn>
                <a:cxn ang="0">
                  <a:pos x="4" y="4"/>
                </a:cxn>
                <a:cxn ang="0">
                  <a:pos x="6" y="8"/>
                </a:cxn>
                <a:cxn ang="0">
                  <a:pos x="6" y="10"/>
                </a:cxn>
                <a:cxn ang="0">
                  <a:pos x="2" y="10"/>
                </a:cxn>
                <a:cxn ang="0">
                  <a:pos x="2" y="14"/>
                </a:cxn>
              </a:cxnLst>
              <a:rect l="0" t="0" r="r" b="b"/>
              <a:pathLst>
                <a:path w="10" h="14">
                  <a:moveTo>
                    <a:pt x="2" y="14"/>
                  </a:moveTo>
                  <a:lnTo>
                    <a:pt x="0" y="12"/>
                  </a:lnTo>
                  <a:lnTo>
                    <a:pt x="6" y="12"/>
                  </a:lnTo>
                  <a:lnTo>
                    <a:pt x="10" y="10"/>
                  </a:lnTo>
                  <a:lnTo>
                    <a:pt x="10" y="2"/>
                  </a:lnTo>
                  <a:lnTo>
                    <a:pt x="6" y="0"/>
                  </a:lnTo>
                  <a:lnTo>
                    <a:pt x="4" y="4"/>
                  </a:lnTo>
                  <a:lnTo>
                    <a:pt x="6" y="8"/>
                  </a:lnTo>
                  <a:lnTo>
                    <a:pt x="6" y="10"/>
                  </a:lnTo>
                  <a:lnTo>
                    <a:pt x="2" y="10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126" name="Freeform 454"/>
            <p:cNvSpPr>
              <a:spLocks/>
            </p:cNvSpPr>
            <p:nvPr/>
          </p:nvSpPr>
          <p:spPr bwMode="auto">
            <a:xfrm>
              <a:off x="3681" y="2454"/>
              <a:ext cx="6" cy="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4"/>
                </a:cxn>
                <a:cxn ang="0">
                  <a:pos x="6" y="4"/>
                </a:cxn>
                <a:cxn ang="0">
                  <a:pos x="6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2" y="4"/>
                </a:cxn>
                <a:cxn ang="0">
                  <a:pos x="0" y="2"/>
                </a:cxn>
              </a:cxnLst>
              <a:rect l="0" t="0" r="r" b="b"/>
              <a:pathLst>
                <a:path w="6" h="4">
                  <a:moveTo>
                    <a:pt x="0" y="2"/>
                  </a:moveTo>
                  <a:lnTo>
                    <a:pt x="2" y="4"/>
                  </a:lnTo>
                  <a:lnTo>
                    <a:pt x="6" y="4"/>
                  </a:lnTo>
                  <a:lnTo>
                    <a:pt x="6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127" name="Freeform 455"/>
            <p:cNvSpPr>
              <a:spLocks/>
            </p:cNvSpPr>
            <p:nvPr/>
          </p:nvSpPr>
          <p:spPr bwMode="auto">
            <a:xfrm>
              <a:off x="3681" y="2444"/>
              <a:ext cx="14" cy="12"/>
            </a:xfrm>
            <a:custGeom>
              <a:avLst/>
              <a:gdLst/>
              <a:ahLst/>
              <a:cxnLst>
                <a:cxn ang="0">
                  <a:pos x="14" y="2"/>
                </a:cxn>
                <a:cxn ang="0">
                  <a:pos x="12" y="0"/>
                </a:cxn>
                <a:cxn ang="0">
                  <a:pos x="4" y="0"/>
                </a:cxn>
                <a:cxn ang="0">
                  <a:pos x="2" y="2"/>
                </a:cxn>
                <a:cxn ang="0">
                  <a:pos x="0" y="6"/>
                </a:cxn>
                <a:cxn ang="0">
                  <a:pos x="0" y="12"/>
                </a:cxn>
                <a:cxn ang="0">
                  <a:pos x="4" y="10"/>
                </a:cxn>
                <a:cxn ang="0">
                  <a:pos x="4" y="4"/>
                </a:cxn>
                <a:cxn ang="0">
                  <a:pos x="6" y="4"/>
                </a:cxn>
                <a:cxn ang="0">
                  <a:pos x="6" y="2"/>
                </a:cxn>
                <a:cxn ang="0">
                  <a:pos x="8" y="2"/>
                </a:cxn>
                <a:cxn ang="0">
                  <a:pos x="10" y="4"/>
                </a:cxn>
                <a:cxn ang="0">
                  <a:pos x="10" y="0"/>
                </a:cxn>
                <a:cxn ang="0">
                  <a:pos x="14" y="2"/>
                </a:cxn>
                <a:cxn ang="0">
                  <a:pos x="14" y="0"/>
                </a:cxn>
                <a:cxn ang="0">
                  <a:pos x="12" y="0"/>
                </a:cxn>
                <a:cxn ang="0">
                  <a:pos x="14" y="2"/>
                </a:cxn>
              </a:cxnLst>
              <a:rect l="0" t="0" r="r" b="b"/>
              <a:pathLst>
                <a:path w="14" h="12">
                  <a:moveTo>
                    <a:pt x="14" y="2"/>
                  </a:moveTo>
                  <a:lnTo>
                    <a:pt x="12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12"/>
                  </a:lnTo>
                  <a:lnTo>
                    <a:pt x="4" y="10"/>
                  </a:lnTo>
                  <a:lnTo>
                    <a:pt x="4" y="4"/>
                  </a:lnTo>
                  <a:lnTo>
                    <a:pt x="6" y="4"/>
                  </a:lnTo>
                  <a:lnTo>
                    <a:pt x="6" y="2"/>
                  </a:lnTo>
                  <a:lnTo>
                    <a:pt x="8" y="2"/>
                  </a:lnTo>
                  <a:lnTo>
                    <a:pt x="10" y="4"/>
                  </a:lnTo>
                  <a:lnTo>
                    <a:pt x="10" y="0"/>
                  </a:lnTo>
                  <a:lnTo>
                    <a:pt x="14" y="2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4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128" name="Freeform 456"/>
            <p:cNvSpPr>
              <a:spLocks/>
            </p:cNvSpPr>
            <p:nvPr/>
          </p:nvSpPr>
          <p:spPr bwMode="auto">
            <a:xfrm>
              <a:off x="3861" y="2446"/>
              <a:ext cx="6" cy="8"/>
            </a:xfrm>
            <a:custGeom>
              <a:avLst/>
              <a:gdLst/>
              <a:ahLst/>
              <a:cxnLst>
                <a:cxn ang="0">
                  <a:pos x="6" y="2"/>
                </a:cxn>
                <a:cxn ang="0">
                  <a:pos x="6" y="6"/>
                </a:cxn>
                <a:cxn ang="0">
                  <a:pos x="4" y="8"/>
                </a:cxn>
                <a:cxn ang="0">
                  <a:pos x="2" y="8"/>
                </a:cxn>
                <a:cxn ang="0">
                  <a:pos x="2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6" y="2"/>
                </a:cxn>
              </a:cxnLst>
              <a:rect l="0" t="0" r="r" b="b"/>
              <a:pathLst>
                <a:path w="6" h="8">
                  <a:moveTo>
                    <a:pt x="6" y="2"/>
                  </a:moveTo>
                  <a:lnTo>
                    <a:pt x="6" y="6"/>
                  </a:lnTo>
                  <a:lnTo>
                    <a:pt x="4" y="8"/>
                  </a:lnTo>
                  <a:lnTo>
                    <a:pt x="2" y="8"/>
                  </a:lnTo>
                  <a:lnTo>
                    <a:pt x="2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6" y="0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129" name="Freeform 457"/>
            <p:cNvSpPr>
              <a:spLocks/>
            </p:cNvSpPr>
            <p:nvPr/>
          </p:nvSpPr>
          <p:spPr bwMode="auto">
            <a:xfrm>
              <a:off x="3861" y="2446"/>
              <a:ext cx="8" cy="1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2" y="10"/>
                </a:cxn>
                <a:cxn ang="0">
                  <a:pos x="6" y="8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6" y="0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2" y="6"/>
                </a:cxn>
                <a:cxn ang="0">
                  <a:pos x="4" y="6"/>
                </a:cxn>
                <a:cxn ang="0">
                  <a:pos x="0" y="8"/>
                </a:cxn>
                <a:cxn ang="0">
                  <a:pos x="2" y="10"/>
                </a:cxn>
                <a:cxn ang="0">
                  <a:pos x="0" y="8"/>
                </a:cxn>
              </a:cxnLst>
              <a:rect l="0" t="0" r="r" b="b"/>
              <a:pathLst>
                <a:path w="8" h="10">
                  <a:moveTo>
                    <a:pt x="0" y="8"/>
                  </a:moveTo>
                  <a:lnTo>
                    <a:pt x="2" y="10"/>
                  </a:lnTo>
                  <a:lnTo>
                    <a:pt x="6" y="8"/>
                  </a:lnTo>
                  <a:lnTo>
                    <a:pt x="8" y="6"/>
                  </a:lnTo>
                  <a:lnTo>
                    <a:pt x="8" y="4"/>
                  </a:lnTo>
                  <a:lnTo>
                    <a:pt x="6" y="0"/>
                  </a:lnTo>
                  <a:lnTo>
                    <a:pt x="4" y="4"/>
                  </a:lnTo>
                  <a:lnTo>
                    <a:pt x="4" y="6"/>
                  </a:lnTo>
                  <a:lnTo>
                    <a:pt x="2" y="6"/>
                  </a:lnTo>
                  <a:lnTo>
                    <a:pt x="4" y="6"/>
                  </a:lnTo>
                  <a:lnTo>
                    <a:pt x="0" y="8"/>
                  </a:lnTo>
                  <a:lnTo>
                    <a:pt x="2" y="1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130" name="Freeform 458"/>
            <p:cNvSpPr>
              <a:spLocks/>
            </p:cNvSpPr>
            <p:nvPr/>
          </p:nvSpPr>
          <p:spPr bwMode="auto">
            <a:xfrm>
              <a:off x="3859" y="2444"/>
              <a:ext cx="6" cy="1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2" y="0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2" y="10"/>
                </a:cxn>
                <a:cxn ang="0">
                  <a:pos x="6" y="8"/>
                </a:cxn>
                <a:cxn ang="0">
                  <a:pos x="4" y="6"/>
                </a:cxn>
                <a:cxn ang="0">
                  <a:pos x="4" y="4"/>
                </a:cxn>
                <a:cxn ang="0">
                  <a:pos x="6" y="2"/>
                </a:cxn>
                <a:cxn ang="0">
                  <a:pos x="4" y="4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4" y="0"/>
                </a:cxn>
              </a:cxnLst>
              <a:rect l="0" t="0" r="r" b="b"/>
              <a:pathLst>
                <a:path w="6" h="10">
                  <a:moveTo>
                    <a:pt x="4" y="0"/>
                  </a:moveTo>
                  <a:lnTo>
                    <a:pt x="2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10"/>
                  </a:lnTo>
                  <a:lnTo>
                    <a:pt x="6" y="8"/>
                  </a:lnTo>
                  <a:lnTo>
                    <a:pt x="4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4" y="4"/>
                  </a:lnTo>
                  <a:lnTo>
                    <a:pt x="4" y="0"/>
                  </a:lnTo>
                  <a:lnTo>
                    <a:pt x="2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131" name="Freeform 459"/>
            <p:cNvSpPr>
              <a:spLocks/>
            </p:cNvSpPr>
            <p:nvPr/>
          </p:nvSpPr>
          <p:spPr bwMode="auto">
            <a:xfrm>
              <a:off x="3863" y="2444"/>
              <a:ext cx="8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6" y="2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4" y="2"/>
                </a:cxn>
                <a:cxn ang="0">
                  <a:pos x="6" y="6"/>
                </a:cxn>
                <a:cxn ang="0">
                  <a:pos x="8" y="4"/>
                </a:cxn>
                <a:cxn ang="0">
                  <a:pos x="6" y="2"/>
                </a:cxn>
                <a:cxn ang="0">
                  <a:pos x="6" y="6"/>
                </a:cxn>
              </a:cxnLst>
              <a:rect l="0" t="0" r="r" b="b"/>
              <a:pathLst>
                <a:path w="8" h="6">
                  <a:moveTo>
                    <a:pt x="6" y="6"/>
                  </a:moveTo>
                  <a:lnTo>
                    <a:pt x="6" y="2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2" y="4"/>
                  </a:lnTo>
                  <a:lnTo>
                    <a:pt x="4" y="2"/>
                  </a:lnTo>
                  <a:lnTo>
                    <a:pt x="6" y="6"/>
                  </a:lnTo>
                  <a:lnTo>
                    <a:pt x="8" y="4"/>
                  </a:lnTo>
                  <a:lnTo>
                    <a:pt x="6" y="2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132" name="Freeform 460"/>
            <p:cNvSpPr>
              <a:spLocks/>
            </p:cNvSpPr>
            <p:nvPr/>
          </p:nvSpPr>
          <p:spPr bwMode="auto">
            <a:xfrm>
              <a:off x="3891" y="2446"/>
              <a:ext cx="9" cy="8"/>
            </a:xfrm>
            <a:custGeom>
              <a:avLst/>
              <a:gdLst/>
              <a:ahLst/>
              <a:cxnLst>
                <a:cxn ang="0">
                  <a:pos x="9" y="2"/>
                </a:cxn>
                <a:cxn ang="0">
                  <a:pos x="9" y="6"/>
                </a:cxn>
                <a:cxn ang="0">
                  <a:pos x="6" y="8"/>
                </a:cxn>
                <a:cxn ang="0">
                  <a:pos x="4" y="8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9" y="2"/>
                </a:cxn>
              </a:cxnLst>
              <a:rect l="0" t="0" r="r" b="b"/>
              <a:pathLst>
                <a:path w="9" h="8">
                  <a:moveTo>
                    <a:pt x="9" y="2"/>
                  </a:moveTo>
                  <a:lnTo>
                    <a:pt x="9" y="6"/>
                  </a:lnTo>
                  <a:lnTo>
                    <a:pt x="6" y="8"/>
                  </a:lnTo>
                  <a:lnTo>
                    <a:pt x="4" y="8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6" y="0"/>
                  </a:lnTo>
                  <a:lnTo>
                    <a:pt x="9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133" name="Freeform 461"/>
            <p:cNvSpPr>
              <a:spLocks/>
            </p:cNvSpPr>
            <p:nvPr/>
          </p:nvSpPr>
          <p:spPr bwMode="auto">
            <a:xfrm>
              <a:off x="3897" y="2448"/>
              <a:ext cx="5" cy="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3" y="8"/>
                </a:cxn>
                <a:cxn ang="0">
                  <a:pos x="5" y="6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3" y="8"/>
                </a:cxn>
                <a:cxn ang="0">
                  <a:pos x="0" y="8"/>
                </a:cxn>
              </a:cxnLst>
              <a:rect l="0" t="0" r="r" b="b"/>
              <a:pathLst>
                <a:path w="5" h="8">
                  <a:moveTo>
                    <a:pt x="0" y="8"/>
                  </a:moveTo>
                  <a:lnTo>
                    <a:pt x="3" y="8"/>
                  </a:lnTo>
                  <a:lnTo>
                    <a:pt x="5" y="6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3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134" name="Freeform 462"/>
            <p:cNvSpPr>
              <a:spLocks/>
            </p:cNvSpPr>
            <p:nvPr/>
          </p:nvSpPr>
          <p:spPr bwMode="auto">
            <a:xfrm>
              <a:off x="3889" y="2450"/>
              <a:ext cx="8" cy="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6"/>
                </a:cxn>
                <a:cxn ang="0">
                  <a:pos x="8" y="6"/>
                </a:cxn>
                <a:cxn ang="0">
                  <a:pos x="8" y="2"/>
                </a:cxn>
                <a:cxn ang="0">
                  <a:pos x="6" y="2"/>
                </a:cxn>
                <a:cxn ang="0">
                  <a:pos x="6" y="0"/>
                </a:cxn>
                <a:cxn ang="0">
                  <a:pos x="0" y="0"/>
                </a:cxn>
              </a:cxnLst>
              <a:rect l="0" t="0" r="r" b="b"/>
              <a:pathLst>
                <a:path w="8" h="6">
                  <a:moveTo>
                    <a:pt x="0" y="0"/>
                  </a:moveTo>
                  <a:lnTo>
                    <a:pt x="6" y="6"/>
                  </a:lnTo>
                  <a:lnTo>
                    <a:pt x="8" y="6"/>
                  </a:lnTo>
                  <a:lnTo>
                    <a:pt x="8" y="2"/>
                  </a:lnTo>
                  <a:lnTo>
                    <a:pt x="6" y="2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135" name="Freeform 463"/>
            <p:cNvSpPr>
              <a:spLocks/>
            </p:cNvSpPr>
            <p:nvPr/>
          </p:nvSpPr>
          <p:spPr bwMode="auto">
            <a:xfrm>
              <a:off x="3889" y="2444"/>
              <a:ext cx="6" cy="6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4" y="6"/>
                </a:cxn>
                <a:cxn ang="0">
                  <a:pos x="4" y="4"/>
                </a:cxn>
                <a:cxn ang="0">
                  <a:pos x="6" y="4"/>
                </a:cxn>
                <a:cxn ang="0">
                  <a:pos x="6" y="2"/>
                </a:cxn>
                <a:cxn ang="0">
                  <a:pos x="6" y="4"/>
                </a:cxn>
                <a:cxn ang="0">
                  <a:pos x="4" y="0"/>
                </a:cxn>
              </a:cxnLst>
              <a:rect l="0" t="0" r="r" b="b"/>
              <a:pathLst>
                <a:path w="6" h="6">
                  <a:moveTo>
                    <a:pt x="4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4" y="6"/>
                  </a:lnTo>
                  <a:lnTo>
                    <a:pt x="4" y="4"/>
                  </a:lnTo>
                  <a:lnTo>
                    <a:pt x="6" y="4"/>
                  </a:lnTo>
                  <a:lnTo>
                    <a:pt x="6" y="2"/>
                  </a:lnTo>
                  <a:lnTo>
                    <a:pt x="6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136" name="Freeform 464"/>
            <p:cNvSpPr>
              <a:spLocks/>
            </p:cNvSpPr>
            <p:nvPr/>
          </p:nvSpPr>
          <p:spPr bwMode="auto">
            <a:xfrm>
              <a:off x="3893" y="2444"/>
              <a:ext cx="9" cy="6"/>
            </a:xfrm>
            <a:custGeom>
              <a:avLst/>
              <a:gdLst/>
              <a:ahLst/>
              <a:cxnLst>
                <a:cxn ang="0">
                  <a:pos x="9" y="4"/>
                </a:cxn>
                <a:cxn ang="0">
                  <a:pos x="7" y="2"/>
                </a:cxn>
                <a:cxn ang="0">
                  <a:pos x="7" y="0"/>
                </a:cxn>
                <a:cxn ang="0">
                  <a:pos x="0" y="0"/>
                </a:cxn>
                <a:cxn ang="0">
                  <a:pos x="2" y="4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4"/>
                </a:cxn>
                <a:cxn ang="0">
                  <a:pos x="9" y="4"/>
                </a:cxn>
                <a:cxn ang="0">
                  <a:pos x="9" y="2"/>
                </a:cxn>
                <a:cxn ang="0">
                  <a:pos x="7" y="2"/>
                </a:cxn>
                <a:cxn ang="0">
                  <a:pos x="9" y="4"/>
                </a:cxn>
              </a:cxnLst>
              <a:rect l="0" t="0" r="r" b="b"/>
              <a:pathLst>
                <a:path w="9" h="6">
                  <a:moveTo>
                    <a:pt x="9" y="4"/>
                  </a:moveTo>
                  <a:lnTo>
                    <a:pt x="7" y="2"/>
                  </a:lnTo>
                  <a:lnTo>
                    <a:pt x="7" y="0"/>
                  </a:lnTo>
                  <a:lnTo>
                    <a:pt x="0" y="0"/>
                  </a:lnTo>
                  <a:lnTo>
                    <a:pt x="2" y="4"/>
                  </a:lnTo>
                  <a:lnTo>
                    <a:pt x="4" y="4"/>
                  </a:lnTo>
                  <a:lnTo>
                    <a:pt x="4" y="6"/>
                  </a:lnTo>
                  <a:lnTo>
                    <a:pt x="4" y="4"/>
                  </a:lnTo>
                  <a:lnTo>
                    <a:pt x="9" y="4"/>
                  </a:lnTo>
                  <a:lnTo>
                    <a:pt x="9" y="2"/>
                  </a:lnTo>
                  <a:lnTo>
                    <a:pt x="7" y="2"/>
                  </a:lnTo>
                  <a:lnTo>
                    <a:pt x="9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137" name="Freeform 465"/>
            <p:cNvSpPr>
              <a:spLocks/>
            </p:cNvSpPr>
            <p:nvPr/>
          </p:nvSpPr>
          <p:spPr bwMode="auto">
            <a:xfrm>
              <a:off x="3920" y="2444"/>
              <a:ext cx="8" cy="10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8" y="10"/>
                </a:cxn>
                <a:cxn ang="0">
                  <a:pos x="6" y="10"/>
                </a:cxn>
                <a:cxn ang="0">
                  <a:pos x="0" y="4"/>
                </a:cxn>
                <a:cxn ang="0">
                  <a:pos x="4" y="0"/>
                </a:cxn>
                <a:cxn ang="0">
                  <a:pos x="8" y="4"/>
                </a:cxn>
              </a:cxnLst>
              <a:rect l="0" t="0" r="r" b="b"/>
              <a:pathLst>
                <a:path w="8" h="10">
                  <a:moveTo>
                    <a:pt x="8" y="4"/>
                  </a:moveTo>
                  <a:lnTo>
                    <a:pt x="8" y="10"/>
                  </a:lnTo>
                  <a:lnTo>
                    <a:pt x="6" y="10"/>
                  </a:lnTo>
                  <a:lnTo>
                    <a:pt x="0" y="4"/>
                  </a:lnTo>
                  <a:lnTo>
                    <a:pt x="4" y="0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138" name="Freeform 466"/>
            <p:cNvSpPr>
              <a:spLocks/>
            </p:cNvSpPr>
            <p:nvPr/>
          </p:nvSpPr>
          <p:spPr bwMode="auto">
            <a:xfrm>
              <a:off x="3926" y="2448"/>
              <a:ext cx="4" cy="8"/>
            </a:xfrm>
            <a:custGeom>
              <a:avLst/>
              <a:gdLst/>
              <a:ahLst/>
              <a:cxnLst>
                <a:cxn ang="0">
                  <a:pos x="2" y="8"/>
                </a:cxn>
                <a:cxn ang="0">
                  <a:pos x="4" y="6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2" y="8"/>
                </a:cxn>
              </a:cxnLst>
              <a:rect l="0" t="0" r="r" b="b"/>
              <a:pathLst>
                <a:path w="4" h="8">
                  <a:moveTo>
                    <a:pt x="2" y="8"/>
                  </a:moveTo>
                  <a:lnTo>
                    <a:pt x="4" y="6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2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139" name="Freeform 467"/>
            <p:cNvSpPr>
              <a:spLocks/>
            </p:cNvSpPr>
            <p:nvPr/>
          </p:nvSpPr>
          <p:spPr bwMode="auto">
            <a:xfrm>
              <a:off x="3918" y="2448"/>
              <a:ext cx="10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2" y="4"/>
                </a:cxn>
                <a:cxn ang="0">
                  <a:pos x="6" y="8"/>
                </a:cxn>
                <a:cxn ang="0">
                  <a:pos x="10" y="8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6" y="2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0" y="0"/>
                </a:cxn>
              </a:cxnLst>
              <a:rect l="0" t="0" r="r" b="b"/>
              <a:pathLst>
                <a:path w="10" h="8">
                  <a:moveTo>
                    <a:pt x="0" y="0"/>
                  </a:moveTo>
                  <a:lnTo>
                    <a:pt x="2" y="2"/>
                  </a:lnTo>
                  <a:lnTo>
                    <a:pt x="2" y="4"/>
                  </a:lnTo>
                  <a:lnTo>
                    <a:pt x="6" y="8"/>
                  </a:lnTo>
                  <a:lnTo>
                    <a:pt x="10" y="8"/>
                  </a:lnTo>
                  <a:lnTo>
                    <a:pt x="8" y="4"/>
                  </a:lnTo>
                  <a:lnTo>
                    <a:pt x="6" y="4"/>
                  </a:lnTo>
                  <a:lnTo>
                    <a:pt x="6" y="2"/>
                  </a:lnTo>
                  <a:lnTo>
                    <a:pt x="4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140" name="Freeform 468"/>
            <p:cNvSpPr>
              <a:spLocks/>
            </p:cNvSpPr>
            <p:nvPr/>
          </p:nvSpPr>
          <p:spPr bwMode="auto">
            <a:xfrm>
              <a:off x="3918" y="2444"/>
              <a:ext cx="12" cy="4"/>
            </a:xfrm>
            <a:custGeom>
              <a:avLst/>
              <a:gdLst/>
              <a:ahLst/>
              <a:cxnLst>
                <a:cxn ang="0">
                  <a:pos x="12" y="4"/>
                </a:cxn>
                <a:cxn ang="0">
                  <a:pos x="10" y="0"/>
                </a:cxn>
                <a:cxn ang="0">
                  <a:pos x="2" y="0"/>
                </a:cxn>
                <a:cxn ang="0">
                  <a:pos x="0" y="4"/>
                </a:cxn>
                <a:cxn ang="0">
                  <a:pos x="8" y="4"/>
                </a:cxn>
                <a:cxn ang="0">
                  <a:pos x="12" y="4"/>
                </a:cxn>
              </a:cxnLst>
              <a:rect l="0" t="0" r="r" b="b"/>
              <a:pathLst>
                <a:path w="12" h="4">
                  <a:moveTo>
                    <a:pt x="12" y="4"/>
                  </a:moveTo>
                  <a:lnTo>
                    <a:pt x="10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8" y="4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141" name="Freeform 469"/>
            <p:cNvSpPr>
              <a:spLocks/>
            </p:cNvSpPr>
            <p:nvPr/>
          </p:nvSpPr>
          <p:spPr bwMode="auto">
            <a:xfrm>
              <a:off x="3846" y="2446"/>
              <a:ext cx="7" cy="8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5" y="2"/>
                </a:cxn>
                <a:cxn ang="0">
                  <a:pos x="7" y="2"/>
                </a:cxn>
                <a:cxn ang="0">
                  <a:pos x="7" y="6"/>
                </a:cxn>
                <a:cxn ang="0">
                  <a:pos x="5" y="8"/>
                </a:cxn>
              </a:cxnLst>
              <a:rect l="0" t="0" r="r" b="b"/>
              <a:pathLst>
                <a:path w="7" h="8">
                  <a:moveTo>
                    <a:pt x="5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5" y="2"/>
                  </a:lnTo>
                  <a:lnTo>
                    <a:pt x="7" y="2"/>
                  </a:lnTo>
                  <a:lnTo>
                    <a:pt x="7" y="6"/>
                  </a:lnTo>
                  <a:lnTo>
                    <a:pt x="5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142" name="Freeform 470"/>
            <p:cNvSpPr>
              <a:spLocks/>
            </p:cNvSpPr>
            <p:nvPr/>
          </p:nvSpPr>
          <p:spPr bwMode="auto">
            <a:xfrm>
              <a:off x="3846" y="2454"/>
              <a:ext cx="7" cy="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7" y="2"/>
                </a:cxn>
                <a:cxn ang="0">
                  <a:pos x="7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2" y="4"/>
                </a:cxn>
                <a:cxn ang="0">
                  <a:pos x="0" y="2"/>
                </a:cxn>
              </a:cxnLst>
              <a:rect l="0" t="0" r="r" b="b"/>
              <a:pathLst>
                <a:path w="7" h="4">
                  <a:moveTo>
                    <a:pt x="0" y="2"/>
                  </a:moveTo>
                  <a:lnTo>
                    <a:pt x="2" y="4"/>
                  </a:lnTo>
                  <a:lnTo>
                    <a:pt x="2" y="2"/>
                  </a:lnTo>
                  <a:lnTo>
                    <a:pt x="7" y="2"/>
                  </a:lnTo>
                  <a:lnTo>
                    <a:pt x="7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143" name="Freeform 471"/>
            <p:cNvSpPr>
              <a:spLocks/>
            </p:cNvSpPr>
            <p:nvPr/>
          </p:nvSpPr>
          <p:spPr bwMode="auto">
            <a:xfrm>
              <a:off x="3844" y="2444"/>
              <a:ext cx="4" cy="1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4" y="10"/>
                </a:cxn>
                <a:cxn ang="0">
                  <a:pos x="4" y="4"/>
                </a:cxn>
                <a:cxn ang="0">
                  <a:pos x="2" y="4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2" y="0"/>
                </a:cxn>
              </a:cxnLst>
              <a:rect l="0" t="0" r="r" b="b"/>
              <a:pathLst>
                <a:path w="4" h="12">
                  <a:moveTo>
                    <a:pt x="2" y="0"/>
                  </a:moveTo>
                  <a:lnTo>
                    <a:pt x="0" y="2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4" y="10"/>
                  </a:lnTo>
                  <a:lnTo>
                    <a:pt x="4" y="4"/>
                  </a:lnTo>
                  <a:lnTo>
                    <a:pt x="2" y="4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144" name="Freeform 472"/>
            <p:cNvSpPr>
              <a:spLocks/>
            </p:cNvSpPr>
            <p:nvPr/>
          </p:nvSpPr>
          <p:spPr bwMode="auto">
            <a:xfrm>
              <a:off x="3846" y="2444"/>
              <a:ext cx="9" cy="10"/>
            </a:xfrm>
            <a:custGeom>
              <a:avLst/>
              <a:gdLst/>
              <a:ahLst/>
              <a:cxnLst>
                <a:cxn ang="0">
                  <a:pos x="7" y="10"/>
                </a:cxn>
                <a:cxn ang="0">
                  <a:pos x="9" y="8"/>
                </a:cxn>
                <a:cxn ang="0">
                  <a:pos x="7" y="4"/>
                </a:cxn>
                <a:cxn ang="0">
                  <a:pos x="5" y="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2" y="6"/>
                </a:cxn>
                <a:cxn ang="0">
                  <a:pos x="5" y="6"/>
                </a:cxn>
                <a:cxn ang="0">
                  <a:pos x="5" y="10"/>
                </a:cxn>
                <a:cxn ang="0">
                  <a:pos x="2" y="10"/>
                </a:cxn>
                <a:cxn ang="0">
                  <a:pos x="5" y="8"/>
                </a:cxn>
                <a:cxn ang="0">
                  <a:pos x="2" y="10"/>
                </a:cxn>
                <a:cxn ang="0">
                  <a:pos x="7" y="10"/>
                </a:cxn>
              </a:cxnLst>
              <a:rect l="0" t="0" r="r" b="b"/>
              <a:pathLst>
                <a:path w="9" h="10">
                  <a:moveTo>
                    <a:pt x="7" y="10"/>
                  </a:moveTo>
                  <a:lnTo>
                    <a:pt x="9" y="8"/>
                  </a:lnTo>
                  <a:lnTo>
                    <a:pt x="7" y="4"/>
                  </a:lnTo>
                  <a:lnTo>
                    <a:pt x="5" y="2"/>
                  </a:lnTo>
                  <a:lnTo>
                    <a:pt x="0" y="0"/>
                  </a:lnTo>
                  <a:lnTo>
                    <a:pt x="0" y="4"/>
                  </a:lnTo>
                  <a:lnTo>
                    <a:pt x="2" y="6"/>
                  </a:lnTo>
                  <a:lnTo>
                    <a:pt x="5" y="6"/>
                  </a:lnTo>
                  <a:lnTo>
                    <a:pt x="5" y="10"/>
                  </a:lnTo>
                  <a:lnTo>
                    <a:pt x="2" y="10"/>
                  </a:lnTo>
                  <a:lnTo>
                    <a:pt x="5" y="8"/>
                  </a:lnTo>
                  <a:lnTo>
                    <a:pt x="2" y="10"/>
                  </a:lnTo>
                  <a:lnTo>
                    <a:pt x="7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145" name="Freeform 473"/>
            <p:cNvSpPr>
              <a:spLocks/>
            </p:cNvSpPr>
            <p:nvPr/>
          </p:nvSpPr>
          <p:spPr bwMode="auto">
            <a:xfrm>
              <a:off x="3877" y="2446"/>
              <a:ext cx="8" cy="1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8" y="2"/>
                </a:cxn>
                <a:cxn ang="0">
                  <a:pos x="8" y="8"/>
                </a:cxn>
                <a:cxn ang="0">
                  <a:pos x="6" y="8"/>
                </a:cxn>
                <a:cxn ang="0">
                  <a:pos x="4" y="10"/>
                </a:cxn>
                <a:cxn ang="0">
                  <a:pos x="2" y="8"/>
                </a:cxn>
                <a:cxn ang="0">
                  <a:pos x="2" y="6"/>
                </a:cxn>
                <a:cxn ang="0">
                  <a:pos x="0" y="4"/>
                </a:cxn>
                <a:cxn ang="0">
                  <a:pos x="4" y="0"/>
                </a:cxn>
                <a:cxn ang="0">
                  <a:pos x="6" y="0"/>
                </a:cxn>
              </a:cxnLst>
              <a:rect l="0" t="0" r="r" b="b"/>
              <a:pathLst>
                <a:path w="8" h="10">
                  <a:moveTo>
                    <a:pt x="6" y="0"/>
                  </a:moveTo>
                  <a:lnTo>
                    <a:pt x="8" y="2"/>
                  </a:lnTo>
                  <a:lnTo>
                    <a:pt x="8" y="8"/>
                  </a:lnTo>
                  <a:lnTo>
                    <a:pt x="6" y="8"/>
                  </a:lnTo>
                  <a:lnTo>
                    <a:pt x="4" y="10"/>
                  </a:lnTo>
                  <a:lnTo>
                    <a:pt x="2" y="8"/>
                  </a:lnTo>
                  <a:lnTo>
                    <a:pt x="2" y="6"/>
                  </a:lnTo>
                  <a:lnTo>
                    <a:pt x="0" y="4"/>
                  </a:lnTo>
                  <a:lnTo>
                    <a:pt x="4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146" name="Freeform 474"/>
            <p:cNvSpPr>
              <a:spLocks/>
            </p:cNvSpPr>
            <p:nvPr/>
          </p:nvSpPr>
          <p:spPr bwMode="auto">
            <a:xfrm>
              <a:off x="3881" y="2446"/>
              <a:ext cx="6" cy="10"/>
            </a:xfrm>
            <a:custGeom>
              <a:avLst/>
              <a:gdLst/>
              <a:ahLst/>
              <a:cxnLst>
                <a:cxn ang="0">
                  <a:pos x="2" y="10"/>
                </a:cxn>
                <a:cxn ang="0">
                  <a:pos x="6" y="8"/>
                </a:cxn>
                <a:cxn ang="0">
                  <a:pos x="6" y="2"/>
                </a:cxn>
                <a:cxn ang="0">
                  <a:pos x="4" y="0"/>
                </a:cxn>
                <a:cxn ang="0">
                  <a:pos x="2" y="2"/>
                </a:cxn>
                <a:cxn ang="0">
                  <a:pos x="2" y="6"/>
                </a:cxn>
                <a:cxn ang="0">
                  <a:pos x="0" y="8"/>
                </a:cxn>
                <a:cxn ang="0">
                  <a:pos x="2" y="10"/>
                </a:cxn>
              </a:cxnLst>
              <a:rect l="0" t="0" r="r" b="b"/>
              <a:pathLst>
                <a:path w="6" h="10">
                  <a:moveTo>
                    <a:pt x="2" y="10"/>
                  </a:moveTo>
                  <a:lnTo>
                    <a:pt x="6" y="8"/>
                  </a:lnTo>
                  <a:lnTo>
                    <a:pt x="6" y="2"/>
                  </a:lnTo>
                  <a:lnTo>
                    <a:pt x="4" y="0"/>
                  </a:lnTo>
                  <a:lnTo>
                    <a:pt x="2" y="2"/>
                  </a:lnTo>
                  <a:lnTo>
                    <a:pt x="2" y="6"/>
                  </a:lnTo>
                  <a:lnTo>
                    <a:pt x="0" y="8"/>
                  </a:lnTo>
                  <a:lnTo>
                    <a:pt x="2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147" name="Freeform 475"/>
            <p:cNvSpPr>
              <a:spLocks/>
            </p:cNvSpPr>
            <p:nvPr/>
          </p:nvSpPr>
          <p:spPr bwMode="auto">
            <a:xfrm>
              <a:off x="3875" y="2450"/>
              <a:ext cx="8" cy="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6" y="8"/>
                </a:cxn>
                <a:cxn ang="0">
                  <a:pos x="8" y="6"/>
                </a:cxn>
                <a:cxn ang="0">
                  <a:pos x="6" y="4"/>
                </a:cxn>
                <a:cxn ang="0">
                  <a:pos x="6" y="2"/>
                </a:cxn>
                <a:cxn ang="0">
                  <a:pos x="4" y="0"/>
                </a:cxn>
                <a:cxn ang="0">
                  <a:pos x="6" y="2"/>
                </a:cxn>
                <a:cxn ang="0">
                  <a:pos x="0" y="2"/>
                </a:cxn>
                <a:cxn ang="0">
                  <a:pos x="2" y="4"/>
                </a:cxn>
                <a:cxn ang="0">
                  <a:pos x="0" y="2"/>
                </a:cxn>
              </a:cxnLst>
              <a:rect l="0" t="0" r="r" b="b"/>
              <a:pathLst>
                <a:path w="8" h="8">
                  <a:moveTo>
                    <a:pt x="0" y="2"/>
                  </a:moveTo>
                  <a:lnTo>
                    <a:pt x="6" y="8"/>
                  </a:lnTo>
                  <a:lnTo>
                    <a:pt x="8" y="6"/>
                  </a:lnTo>
                  <a:lnTo>
                    <a:pt x="6" y="4"/>
                  </a:lnTo>
                  <a:lnTo>
                    <a:pt x="6" y="2"/>
                  </a:lnTo>
                  <a:lnTo>
                    <a:pt x="4" y="0"/>
                  </a:lnTo>
                  <a:lnTo>
                    <a:pt x="6" y="2"/>
                  </a:lnTo>
                  <a:lnTo>
                    <a:pt x="0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148" name="Freeform 476"/>
            <p:cNvSpPr>
              <a:spLocks/>
            </p:cNvSpPr>
            <p:nvPr/>
          </p:nvSpPr>
          <p:spPr bwMode="auto">
            <a:xfrm>
              <a:off x="3875" y="2444"/>
              <a:ext cx="10" cy="8"/>
            </a:xfrm>
            <a:custGeom>
              <a:avLst/>
              <a:gdLst/>
              <a:ahLst/>
              <a:cxnLst>
                <a:cxn ang="0">
                  <a:pos x="10" y="2"/>
                </a:cxn>
                <a:cxn ang="0">
                  <a:pos x="10" y="0"/>
                </a:cxn>
                <a:cxn ang="0">
                  <a:pos x="6" y="0"/>
                </a:cxn>
                <a:cxn ang="0">
                  <a:pos x="2" y="2"/>
                </a:cxn>
                <a:cxn ang="0">
                  <a:pos x="0" y="6"/>
                </a:cxn>
                <a:cxn ang="0">
                  <a:pos x="0" y="8"/>
                </a:cxn>
                <a:cxn ang="0">
                  <a:pos x="6" y="8"/>
                </a:cxn>
                <a:cxn ang="0">
                  <a:pos x="4" y="6"/>
                </a:cxn>
                <a:cxn ang="0">
                  <a:pos x="6" y="4"/>
                </a:cxn>
                <a:cxn ang="0">
                  <a:pos x="8" y="4"/>
                </a:cxn>
                <a:cxn ang="0">
                  <a:pos x="10" y="2"/>
                </a:cxn>
                <a:cxn ang="0">
                  <a:pos x="10" y="0"/>
                </a:cxn>
                <a:cxn ang="0">
                  <a:pos x="10" y="2"/>
                </a:cxn>
              </a:cxnLst>
              <a:rect l="0" t="0" r="r" b="b"/>
              <a:pathLst>
                <a:path w="10" h="8">
                  <a:moveTo>
                    <a:pt x="10" y="2"/>
                  </a:moveTo>
                  <a:lnTo>
                    <a:pt x="10" y="0"/>
                  </a:lnTo>
                  <a:lnTo>
                    <a:pt x="6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8"/>
                  </a:lnTo>
                  <a:lnTo>
                    <a:pt x="6" y="8"/>
                  </a:lnTo>
                  <a:lnTo>
                    <a:pt x="4" y="6"/>
                  </a:lnTo>
                  <a:lnTo>
                    <a:pt x="6" y="4"/>
                  </a:lnTo>
                  <a:lnTo>
                    <a:pt x="8" y="4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1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149" name="Freeform 477"/>
            <p:cNvSpPr>
              <a:spLocks/>
            </p:cNvSpPr>
            <p:nvPr/>
          </p:nvSpPr>
          <p:spPr bwMode="auto">
            <a:xfrm>
              <a:off x="3908" y="2446"/>
              <a:ext cx="6" cy="10"/>
            </a:xfrm>
            <a:custGeom>
              <a:avLst/>
              <a:gdLst/>
              <a:ahLst/>
              <a:cxnLst>
                <a:cxn ang="0">
                  <a:pos x="6" y="8"/>
                </a:cxn>
                <a:cxn ang="0">
                  <a:pos x="2" y="10"/>
                </a:cxn>
                <a:cxn ang="0">
                  <a:pos x="2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6" y="2"/>
                </a:cxn>
                <a:cxn ang="0">
                  <a:pos x="6" y="8"/>
                </a:cxn>
              </a:cxnLst>
              <a:rect l="0" t="0" r="r" b="b"/>
              <a:pathLst>
                <a:path w="6" h="10">
                  <a:moveTo>
                    <a:pt x="6" y="8"/>
                  </a:moveTo>
                  <a:lnTo>
                    <a:pt x="2" y="10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6" y="2"/>
                  </a:lnTo>
                  <a:lnTo>
                    <a:pt x="6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150" name="Freeform 478"/>
            <p:cNvSpPr>
              <a:spLocks/>
            </p:cNvSpPr>
            <p:nvPr/>
          </p:nvSpPr>
          <p:spPr bwMode="auto">
            <a:xfrm>
              <a:off x="3910" y="2452"/>
              <a:ext cx="4" cy="6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2" y="6"/>
                </a:cxn>
                <a:cxn ang="0">
                  <a:pos x="4" y="2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0" y="6"/>
                </a:cxn>
                <a:cxn ang="0">
                  <a:pos x="2" y="6"/>
                </a:cxn>
                <a:cxn ang="0">
                  <a:pos x="0" y="6"/>
                </a:cxn>
              </a:cxnLst>
              <a:rect l="0" t="0" r="r" b="b"/>
              <a:pathLst>
                <a:path w="4" h="6">
                  <a:moveTo>
                    <a:pt x="0" y="6"/>
                  </a:moveTo>
                  <a:lnTo>
                    <a:pt x="2" y="6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0" y="6"/>
                  </a:lnTo>
                  <a:lnTo>
                    <a:pt x="2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151" name="Freeform 479"/>
            <p:cNvSpPr>
              <a:spLocks/>
            </p:cNvSpPr>
            <p:nvPr/>
          </p:nvSpPr>
          <p:spPr bwMode="auto">
            <a:xfrm>
              <a:off x="3906" y="2448"/>
              <a:ext cx="6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"/>
                </a:cxn>
                <a:cxn ang="0">
                  <a:pos x="4" y="10"/>
                </a:cxn>
                <a:cxn ang="0">
                  <a:pos x="6" y="6"/>
                </a:cxn>
                <a:cxn ang="0">
                  <a:pos x="4" y="6"/>
                </a:cxn>
                <a:cxn ang="0">
                  <a:pos x="4" y="0"/>
                </a:cxn>
                <a:cxn ang="0">
                  <a:pos x="2" y="2"/>
                </a:cxn>
                <a:cxn ang="0">
                  <a:pos x="0" y="0"/>
                </a:cxn>
              </a:cxnLst>
              <a:rect l="0" t="0" r="r" b="b"/>
              <a:pathLst>
                <a:path w="6" h="10">
                  <a:moveTo>
                    <a:pt x="0" y="0"/>
                  </a:moveTo>
                  <a:lnTo>
                    <a:pt x="0" y="6"/>
                  </a:lnTo>
                  <a:lnTo>
                    <a:pt x="4" y="10"/>
                  </a:lnTo>
                  <a:lnTo>
                    <a:pt x="6" y="6"/>
                  </a:lnTo>
                  <a:lnTo>
                    <a:pt x="4" y="6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152" name="Freeform 480"/>
            <p:cNvSpPr>
              <a:spLocks/>
            </p:cNvSpPr>
            <p:nvPr/>
          </p:nvSpPr>
          <p:spPr bwMode="auto">
            <a:xfrm>
              <a:off x="3906" y="2444"/>
              <a:ext cx="10" cy="10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10" y="10"/>
                </a:cxn>
                <a:cxn ang="0">
                  <a:pos x="10" y="4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2" y="6"/>
                </a:cxn>
                <a:cxn ang="0">
                  <a:pos x="4" y="4"/>
                </a:cxn>
                <a:cxn ang="0">
                  <a:pos x="6" y="4"/>
                </a:cxn>
                <a:cxn ang="0">
                  <a:pos x="6" y="8"/>
                </a:cxn>
                <a:cxn ang="0">
                  <a:pos x="8" y="10"/>
                </a:cxn>
              </a:cxnLst>
              <a:rect l="0" t="0" r="r" b="b"/>
              <a:pathLst>
                <a:path w="10" h="10">
                  <a:moveTo>
                    <a:pt x="8" y="10"/>
                  </a:moveTo>
                  <a:lnTo>
                    <a:pt x="10" y="10"/>
                  </a:lnTo>
                  <a:lnTo>
                    <a:pt x="10" y="4"/>
                  </a:lnTo>
                  <a:lnTo>
                    <a:pt x="6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4"/>
                  </a:lnTo>
                  <a:lnTo>
                    <a:pt x="6" y="8"/>
                  </a:lnTo>
                  <a:lnTo>
                    <a:pt x="8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153" name="Freeform 481"/>
            <p:cNvSpPr>
              <a:spLocks/>
            </p:cNvSpPr>
            <p:nvPr/>
          </p:nvSpPr>
          <p:spPr bwMode="auto">
            <a:xfrm>
              <a:off x="3934" y="2446"/>
              <a:ext cx="8" cy="10"/>
            </a:xfrm>
            <a:custGeom>
              <a:avLst/>
              <a:gdLst/>
              <a:ahLst/>
              <a:cxnLst>
                <a:cxn ang="0">
                  <a:pos x="8" y="6"/>
                </a:cxn>
                <a:cxn ang="0">
                  <a:pos x="8" y="8"/>
                </a:cxn>
                <a:cxn ang="0">
                  <a:pos x="4" y="10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4" y="0"/>
                </a:cxn>
                <a:cxn ang="0">
                  <a:pos x="8" y="2"/>
                </a:cxn>
                <a:cxn ang="0">
                  <a:pos x="8" y="6"/>
                </a:cxn>
              </a:cxnLst>
              <a:rect l="0" t="0" r="r" b="b"/>
              <a:pathLst>
                <a:path w="8" h="10">
                  <a:moveTo>
                    <a:pt x="8" y="6"/>
                  </a:moveTo>
                  <a:lnTo>
                    <a:pt x="8" y="8"/>
                  </a:lnTo>
                  <a:lnTo>
                    <a:pt x="4" y="10"/>
                  </a:lnTo>
                  <a:lnTo>
                    <a:pt x="0" y="6"/>
                  </a:lnTo>
                  <a:lnTo>
                    <a:pt x="0" y="4"/>
                  </a:lnTo>
                  <a:lnTo>
                    <a:pt x="4" y="0"/>
                  </a:lnTo>
                  <a:lnTo>
                    <a:pt x="8" y="2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154" name="Freeform 482"/>
            <p:cNvSpPr>
              <a:spLocks/>
            </p:cNvSpPr>
            <p:nvPr/>
          </p:nvSpPr>
          <p:spPr bwMode="auto">
            <a:xfrm>
              <a:off x="3940" y="2452"/>
              <a:ext cx="4" cy="4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4" y="2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4"/>
                </a:cxn>
                <a:cxn ang="0">
                  <a:pos x="4" y="4"/>
                </a:cxn>
                <a:cxn ang="0">
                  <a:pos x="4" y="2"/>
                </a:cxn>
                <a:cxn ang="0">
                  <a:pos x="2" y="4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4" y="2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4" y="4"/>
                  </a:lnTo>
                  <a:lnTo>
                    <a:pt x="4" y="2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155" name="Freeform 483"/>
            <p:cNvSpPr>
              <a:spLocks/>
            </p:cNvSpPr>
            <p:nvPr/>
          </p:nvSpPr>
          <p:spPr bwMode="auto">
            <a:xfrm>
              <a:off x="3932" y="2448"/>
              <a:ext cx="10" cy="1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4"/>
                </a:cxn>
                <a:cxn ang="0">
                  <a:pos x="6" y="10"/>
                </a:cxn>
                <a:cxn ang="0">
                  <a:pos x="10" y="8"/>
                </a:cxn>
                <a:cxn ang="0">
                  <a:pos x="8" y="6"/>
                </a:cxn>
                <a:cxn ang="0">
                  <a:pos x="6" y="6"/>
                </a:cxn>
                <a:cxn ang="0">
                  <a:pos x="4" y="2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2"/>
                </a:cxn>
              </a:cxnLst>
              <a:rect l="0" t="0" r="r" b="b"/>
              <a:pathLst>
                <a:path w="10" h="10">
                  <a:moveTo>
                    <a:pt x="0" y="2"/>
                  </a:moveTo>
                  <a:lnTo>
                    <a:pt x="0" y="4"/>
                  </a:lnTo>
                  <a:lnTo>
                    <a:pt x="6" y="10"/>
                  </a:lnTo>
                  <a:lnTo>
                    <a:pt x="10" y="8"/>
                  </a:lnTo>
                  <a:lnTo>
                    <a:pt x="8" y="6"/>
                  </a:lnTo>
                  <a:lnTo>
                    <a:pt x="6" y="6"/>
                  </a:lnTo>
                  <a:lnTo>
                    <a:pt x="4" y="2"/>
                  </a:lnTo>
                  <a:lnTo>
                    <a:pt x="2" y="0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156" name="Freeform 484"/>
            <p:cNvSpPr>
              <a:spLocks/>
            </p:cNvSpPr>
            <p:nvPr/>
          </p:nvSpPr>
          <p:spPr bwMode="auto">
            <a:xfrm>
              <a:off x="3932" y="2444"/>
              <a:ext cx="12" cy="8"/>
            </a:xfrm>
            <a:custGeom>
              <a:avLst/>
              <a:gdLst/>
              <a:ahLst/>
              <a:cxnLst>
                <a:cxn ang="0">
                  <a:pos x="12" y="8"/>
                </a:cxn>
                <a:cxn ang="0">
                  <a:pos x="12" y="4"/>
                </a:cxn>
                <a:cxn ang="0">
                  <a:pos x="6" y="0"/>
                </a:cxn>
                <a:cxn ang="0">
                  <a:pos x="2" y="2"/>
                </a:cxn>
                <a:cxn ang="0">
                  <a:pos x="0" y="6"/>
                </a:cxn>
                <a:cxn ang="0">
                  <a:pos x="4" y="6"/>
                </a:cxn>
                <a:cxn ang="0">
                  <a:pos x="6" y="4"/>
                </a:cxn>
                <a:cxn ang="0">
                  <a:pos x="8" y="6"/>
                </a:cxn>
                <a:cxn ang="0">
                  <a:pos x="8" y="8"/>
                </a:cxn>
                <a:cxn ang="0">
                  <a:pos x="12" y="8"/>
                </a:cxn>
              </a:cxnLst>
              <a:rect l="0" t="0" r="r" b="b"/>
              <a:pathLst>
                <a:path w="12" h="8">
                  <a:moveTo>
                    <a:pt x="12" y="8"/>
                  </a:moveTo>
                  <a:lnTo>
                    <a:pt x="12" y="4"/>
                  </a:lnTo>
                  <a:lnTo>
                    <a:pt x="6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4" y="6"/>
                  </a:lnTo>
                  <a:lnTo>
                    <a:pt x="6" y="4"/>
                  </a:lnTo>
                  <a:lnTo>
                    <a:pt x="8" y="6"/>
                  </a:lnTo>
                  <a:lnTo>
                    <a:pt x="8" y="8"/>
                  </a:lnTo>
                  <a:lnTo>
                    <a:pt x="12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157" name="Freeform 485"/>
            <p:cNvSpPr>
              <a:spLocks/>
            </p:cNvSpPr>
            <p:nvPr/>
          </p:nvSpPr>
          <p:spPr bwMode="auto">
            <a:xfrm>
              <a:off x="3951" y="2446"/>
              <a:ext cx="4" cy="8"/>
            </a:xfrm>
            <a:custGeom>
              <a:avLst/>
              <a:gdLst/>
              <a:ahLst/>
              <a:cxnLst>
                <a:cxn ang="0">
                  <a:pos x="4" y="8"/>
                </a:cxn>
                <a:cxn ang="0">
                  <a:pos x="2" y="8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4" y="8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2" y="8"/>
                  </a:lnTo>
                  <a:lnTo>
                    <a:pt x="0" y="6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158" name="Freeform 486"/>
            <p:cNvSpPr>
              <a:spLocks/>
            </p:cNvSpPr>
            <p:nvPr/>
          </p:nvSpPr>
          <p:spPr bwMode="auto">
            <a:xfrm>
              <a:off x="3948" y="2448"/>
              <a:ext cx="9" cy="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4"/>
                </a:cxn>
                <a:cxn ang="0">
                  <a:pos x="5" y="8"/>
                </a:cxn>
                <a:cxn ang="0">
                  <a:pos x="9" y="8"/>
                </a:cxn>
                <a:cxn ang="0">
                  <a:pos x="7" y="4"/>
                </a:cxn>
                <a:cxn ang="0">
                  <a:pos x="5" y="2"/>
                </a:cxn>
                <a:cxn ang="0">
                  <a:pos x="5" y="0"/>
                </a:cxn>
                <a:cxn ang="0">
                  <a:pos x="5" y="2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2"/>
                </a:cxn>
              </a:cxnLst>
              <a:rect l="0" t="0" r="r" b="b"/>
              <a:pathLst>
                <a:path w="9" h="8">
                  <a:moveTo>
                    <a:pt x="0" y="2"/>
                  </a:moveTo>
                  <a:lnTo>
                    <a:pt x="0" y="4"/>
                  </a:lnTo>
                  <a:lnTo>
                    <a:pt x="5" y="8"/>
                  </a:lnTo>
                  <a:lnTo>
                    <a:pt x="9" y="8"/>
                  </a:lnTo>
                  <a:lnTo>
                    <a:pt x="7" y="4"/>
                  </a:lnTo>
                  <a:lnTo>
                    <a:pt x="5" y="2"/>
                  </a:lnTo>
                  <a:lnTo>
                    <a:pt x="5" y="0"/>
                  </a:lnTo>
                  <a:lnTo>
                    <a:pt x="5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159" name="Freeform 487"/>
            <p:cNvSpPr>
              <a:spLocks/>
            </p:cNvSpPr>
            <p:nvPr/>
          </p:nvSpPr>
          <p:spPr bwMode="auto">
            <a:xfrm>
              <a:off x="3948" y="2444"/>
              <a:ext cx="9" cy="6"/>
            </a:xfrm>
            <a:custGeom>
              <a:avLst/>
              <a:gdLst/>
              <a:ahLst/>
              <a:cxnLst>
                <a:cxn ang="0">
                  <a:pos x="9" y="2"/>
                </a:cxn>
                <a:cxn ang="0">
                  <a:pos x="7" y="0"/>
                </a:cxn>
                <a:cxn ang="0">
                  <a:pos x="3" y="0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5" y="6"/>
                </a:cxn>
                <a:cxn ang="0">
                  <a:pos x="5" y="4"/>
                </a:cxn>
                <a:cxn ang="0">
                  <a:pos x="7" y="4"/>
                </a:cxn>
                <a:cxn ang="0">
                  <a:pos x="5" y="2"/>
                </a:cxn>
                <a:cxn ang="0">
                  <a:pos x="9" y="2"/>
                </a:cxn>
                <a:cxn ang="0">
                  <a:pos x="9" y="0"/>
                </a:cxn>
                <a:cxn ang="0">
                  <a:pos x="7" y="0"/>
                </a:cxn>
                <a:cxn ang="0">
                  <a:pos x="9" y="2"/>
                </a:cxn>
              </a:cxnLst>
              <a:rect l="0" t="0" r="r" b="b"/>
              <a:pathLst>
                <a:path w="9" h="6">
                  <a:moveTo>
                    <a:pt x="9" y="2"/>
                  </a:moveTo>
                  <a:lnTo>
                    <a:pt x="7" y="0"/>
                  </a:lnTo>
                  <a:lnTo>
                    <a:pt x="3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5" y="6"/>
                  </a:lnTo>
                  <a:lnTo>
                    <a:pt x="5" y="4"/>
                  </a:lnTo>
                  <a:lnTo>
                    <a:pt x="7" y="4"/>
                  </a:lnTo>
                  <a:lnTo>
                    <a:pt x="5" y="2"/>
                  </a:lnTo>
                  <a:lnTo>
                    <a:pt x="9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9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160" name="Freeform 488"/>
            <p:cNvSpPr>
              <a:spLocks/>
            </p:cNvSpPr>
            <p:nvPr/>
          </p:nvSpPr>
          <p:spPr bwMode="auto">
            <a:xfrm>
              <a:off x="3953" y="2446"/>
              <a:ext cx="4" cy="10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2" y="6"/>
                </a:cxn>
                <a:cxn ang="0">
                  <a:pos x="4" y="10"/>
                </a:cxn>
                <a:cxn ang="0">
                  <a:pos x="4" y="8"/>
                </a:cxn>
                <a:cxn ang="0">
                  <a:pos x="4" y="10"/>
                </a:cxn>
              </a:cxnLst>
              <a:rect l="0" t="0" r="r" b="b"/>
              <a:pathLst>
                <a:path w="4" h="10">
                  <a:moveTo>
                    <a:pt x="4" y="1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2" y="6"/>
                  </a:lnTo>
                  <a:lnTo>
                    <a:pt x="4" y="10"/>
                  </a:lnTo>
                  <a:lnTo>
                    <a:pt x="4" y="8"/>
                  </a:lnTo>
                  <a:lnTo>
                    <a:pt x="4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161" name="Freeform 489"/>
            <p:cNvSpPr>
              <a:spLocks/>
            </p:cNvSpPr>
            <p:nvPr/>
          </p:nvSpPr>
          <p:spPr bwMode="auto">
            <a:xfrm>
              <a:off x="3800" y="2448"/>
              <a:ext cx="8" cy="10"/>
            </a:xfrm>
            <a:custGeom>
              <a:avLst/>
              <a:gdLst/>
              <a:ahLst/>
              <a:cxnLst>
                <a:cxn ang="0">
                  <a:pos x="6" y="10"/>
                </a:cxn>
                <a:cxn ang="0">
                  <a:pos x="4" y="10"/>
                </a:cxn>
                <a:cxn ang="0">
                  <a:pos x="2" y="8"/>
                </a:cxn>
                <a:cxn ang="0">
                  <a:pos x="2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6" y="2"/>
                </a:cxn>
                <a:cxn ang="0">
                  <a:pos x="8" y="6"/>
                </a:cxn>
                <a:cxn ang="0">
                  <a:pos x="8" y="8"/>
                </a:cxn>
                <a:cxn ang="0">
                  <a:pos x="6" y="10"/>
                </a:cxn>
              </a:cxnLst>
              <a:rect l="0" t="0" r="r" b="b"/>
              <a:pathLst>
                <a:path w="8" h="10">
                  <a:moveTo>
                    <a:pt x="6" y="10"/>
                  </a:moveTo>
                  <a:lnTo>
                    <a:pt x="4" y="10"/>
                  </a:lnTo>
                  <a:lnTo>
                    <a:pt x="2" y="8"/>
                  </a:lnTo>
                  <a:lnTo>
                    <a:pt x="2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4" y="2"/>
                  </a:lnTo>
                  <a:lnTo>
                    <a:pt x="6" y="0"/>
                  </a:lnTo>
                  <a:lnTo>
                    <a:pt x="6" y="2"/>
                  </a:lnTo>
                  <a:lnTo>
                    <a:pt x="8" y="6"/>
                  </a:lnTo>
                  <a:lnTo>
                    <a:pt x="8" y="8"/>
                  </a:lnTo>
                  <a:lnTo>
                    <a:pt x="6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162" name="Freeform 490"/>
            <p:cNvSpPr>
              <a:spLocks/>
            </p:cNvSpPr>
            <p:nvPr/>
          </p:nvSpPr>
          <p:spPr bwMode="auto">
            <a:xfrm>
              <a:off x="3797" y="2452"/>
              <a:ext cx="9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3" y="2"/>
                </a:cxn>
                <a:cxn ang="0">
                  <a:pos x="3" y="4"/>
                </a:cxn>
                <a:cxn ang="0">
                  <a:pos x="5" y="8"/>
                </a:cxn>
                <a:cxn ang="0">
                  <a:pos x="9" y="8"/>
                </a:cxn>
                <a:cxn ang="0">
                  <a:pos x="9" y="4"/>
                </a:cxn>
                <a:cxn ang="0">
                  <a:pos x="7" y="4"/>
                </a:cxn>
                <a:cxn ang="0">
                  <a:pos x="7" y="2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9" h="8">
                  <a:moveTo>
                    <a:pt x="0" y="0"/>
                  </a:moveTo>
                  <a:lnTo>
                    <a:pt x="0" y="2"/>
                  </a:lnTo>
                  <a:lnTo>
                    <a:pt x="3" y="2"/>
                  </a:lnTo>
                  <a:lnTo>
                    <a:pt x="3" y="4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7" y="4"/>
                  </a:lnTo>
                  <a:lnTo>
                    <a:pt x="7" y="2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163" name="Freeform 491"/>
            <p:cNvSpPr>
              <a:spLocks/>
            </p:cNvSpPr>
            <p:nvPr/>
          </p:nvSpPr>
          <p:spPr bwMode="auto">
            <a:xfrm>
              <a:off x="3797" y="2446"/>
              <a:ext cx="11" cy="6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7" y="2"/>
                </a:cxn>
                <a:cxn ang="0">
                  <a:pos x="5" y="2"/>
                </a:cxn>
                <a:cxn ang="0">
                  <a:pos x="0" y="6"/>
                </a:cxn>
                <a:cxn ang="0">
                  <a:pos x="7" y="6"/>
                </a:cxn>
                <a:cxn ang="0">
                  <a:pos x="11" y="4"/>
                </a:cxn>
                <a:cxn ang="0">
                  <a:pos x="7" y="4"/>
                </a:cxn>
                <a:cxn ang="0">
                  <a:pos x="9" y="0"/>
                </a:cxn>
                <a:cxn ang="0">
                  <a:pos x="7" y="0"/>
                </a:cxn>
                <a:cxn ang="0">
                  <a:pos x="7" y="2"/>
                </a:cxn>
                <a:cxn ang="0">
                  <a:pos x="9" y="0"/>
                </a:cxn>
              </a:cxnLst>
              <a:rect l="0" t="0" r="r" b="b"/>
              <a:pathLst>
                <a:path w="11" h="6">
                  <a:moveTo>
                    <a:pt x="9" y="0"/>
                  </a:moveTo>
                  <a:lnTo>
                    <a:pt x="7" y="2"/>
                  </a:lnTo>
                  <a:lnTo>
                    <a:pt x="5" y="2"/>
                  </a:lnTo>
                  <a:lnTo>
                    <a:pt x="0" y="6"/>
                  </a:lnTo>
                  <a:lnTo>
                    <a:pt x="7" y="6"/>
                  </a:lnTo>
                  <a:lnTo>
                    <a:pt x="11" y="4"/>
                  </a:lnTo>
                  <a:lnTo>
                    <a:pt x="7" y="4"/>
                  </a:lnTo>
                  <a:lnTo>
                    <a:pt x="9" y="0"/>
                  </a:lnTo>
                  <a:lnTo>
                    <a:pt x="7" y="0"/>
                  </a:lnTo>
                  <a:lnTo>
                    <a:pt x="7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164" name="Freeform 492"/>
            <p:cNvSpPr>
              <a:spLocks/>
            </p:cNvSpPr>
            <p:nvPr/>
          </p:nvSpPr>
          <p:spPr bwMode="auto">
            <a:xfrm>
              <a:off x="3804" y="2446"/>
              <a:ext cx="4" cy="14"/>
            </a:xfrm>
            <a:custGeom>
              <a:avLst/>
              <a:gdLst/>
              <a:ahLst/>
              <a:cxnLst>
                <a:cxn ang="0">
                  <a:pos x="2" y="14"/>
                </a:cxn>
                <a:cxn ang="0">
                  <a:pos x="4" y="12"/>
                </a:cxn>
                <a:cxn ang="0">
                  <a:pos x="4" y="4"/>
                </a:cxn>
                <a:cxn ang="0">
                  <a:pos x="2" y="0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2" y="8"/>
                </a:cxn>
                <a:cxn ang="0">
                  <a:pos x="0" y="10"/>
                </a:cxn>
                <a:cxn ang="0">
                  <a:pos x="2" y="10"/>
                </a:cxn>
                <a:cxn ang="0">
                  <a:pos x="2" y="14"/>
                </a:cxn>
                <a:cxn ang="0">
                  <a:pos x="4" y="12"/>
                </a:cxn>
                <a:cxn ang="0">
                  <a:pos x="2" y="14"/>
                </a:cxn>
              </a:cxnLst>
              <a:rect l="0" t="0" r="r" b="b"/>
              <a:pathLst>
                <a:path w="4" h="14">
                  <a:moveTo>
                    <a:pt x="2" y="14"/>
                  </a:moveTo>
                  <a:lnTo>
                    <a:pt x="4" y="12"/>
                  </a:lnTo>
                  <a:lnTo>
                    <a:pt x="4" y="4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8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2" y="14"/>
                  </a:lnTo>
                  <a:lnTo>
                    <a:pt x="4" y="12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165" name="Freeform 493"/>
            <p:cNvSpPr>
              <a:spLocks/>
            </p:cNvSpPr>
            <p:nvPr/>
          </p:nvSpPr>
          <p:spPr bwMode="auto">
            <a:xfrm>
              <a:off x="3595" y="2450"/>
              <a:ext cx="7" cy="10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5" y="10"/>
                </a:cxn>
                <a:cxn ang="0">
                  <a:pos x="3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7" y="4"/>
                </a:cxn>
                <a:cxn ang="0">
                  <a:pos x="7" y="6"/>
                </a:cxn>
                <a:cxn ang="0">
                  <a:pos x="5" y="8"/>
                </a:cxn>
              </a:cxnLst>
              <a:rect l="0" t="0" r="r" b="b"/>
              <a:pathLst>
                <a:path w="7" h="10">
                  <a:moveTo>
                    <a:pt x="5" y="8"/>
                  </a:moveTo>
                  <a:lnTo>
                    <a:pt x="5" y="10"/>
                  </a:lnTo>
                  <a:lnTo>
                    <a:pt x="3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4"/>
                  </a:lnTo>
                  <a:lnTo>
                    <a:pt x="7" y="6"/>
                  </a:lnTo>
                  <a:lnTo>
                    <a:pt x="5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166" name="Freeform 494"/>
            <p:cNvSpPr>
              <a:spLocks/>
            </p:cNvSpPr>
            <p:nvPr/>
          </p:nvSpPr>
          <p:spPr bwMode="auto">
            <a:xfrm>
              <a:off x="3593" y="2456"/>
              <a:ext cx="9" cy="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4"/>
                </a:cxn>
                <a:cxn ang="0">
                  <a:pos x="5" y="4"/>
                </a:cxn>
                <a:cxn ang="0">
                  <a:pos x="7" y="6"/>
                </a:cxn>
                <a:cxn ang="0">
                  <a:pos x="9" y="4"/>
                </a:cxn>
                <a:cxn ang="0">
                  <a:pos x="7" y="0"/>
                </a:cxn>
                <a:cxn ang="0">
                  <a:pos x="2" y="0"/>
                </a:cxn>
                <a:cxn ang="0">
                  <a:pos x="5" y="2"/>
                </a:cxn>
                <a:cxn ang="0">
                  <a:pos x="0" y="2"/>
                </a:cxn>
              </a:cxnLst>
              <a:rect l="0" t="0" r="r" b="b"/>
              <a:pathLst>
                <a:path w="9" h="6">
                  <a:moveTo>
                    <a:pt x="0" y="2"/>
                  </a:moveTo>
                  <a:lnTo>
                    <a:pt x="2" y="4"/>
                  </a:lnTo>
                  <a:lnTo>
                    <a:pt x="5" y="4"/>
                  </a:lnTo>
                  <a:lnTo>
                    <a:pt x="7" y="6"/>
                  </a:lnTo>
                  <a:lnTo>
                    <a:pt x="9" y="4"/>
                  </a:lnTo>
                  <a:lnTo>
                    <a:pt x="7" y="0"/>
                  </a:lnTo>
                  <a:lnTo>
                    <a:pt x="2" y="0"/>
                  </a:lnTo>
                  <a:lnTo>
                    <a:pt x="5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167" name="Freeform 495"/>
            <p:cNvSpPr>
              <a:spLocks/>
            </p:cNvSpPr>
            <p:nvPr/>
          </p:nvSpPr>
          <p:spPr bwMode="auto">
            <a:xfrm>
              <a:off x="3593" y="2448"/>
              <a:ext cx="7" cy="10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2" y="0"/>
                </a:cxn>
                <a:cxn ang="0">
                  <a:pos x="0" y="4"/>
                </a:cxn>
                <a:cxn ang="0">
                  <a:pos x="0" y="10"/>
                </a:cxn>
                <a:cxn ang="0">
                  <a:pos x="5" y="10"/>
                </a:cxn>
                <a:cxn ang="0">
                  <a:pos x="5" y="4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7" y="0"/>
                </a:cxn>
              </a:cxnLst>
              <a:rect l="0" t="0" r="r" b="b"/>
              <a:pathLst>
                <a:path w="7" h="10">
                  <a:moveTo>
                    <a:pt x="7" y="0"/>
                  </a:moveTo>
                  <a:lnTo>
                    <a:pt x="2" y="0"/>
                  </a:lnTo>
                  <a:lnTo>
                    <a:pt x="0" y="4"/>
                  </a:lnTo>
                  <a:lnTo>
                    <a:pt x="0" y="10"/>
                  </a:lnTo>
                  <a:lnTo>
                    <a:pt x="5" y="10"/>
                  </a:lnTo>
                  <a:lnTo>
                    <a:pt x="5" y="4"/>
                  </a:lnTo>
                  <a:lnTo>
                    <a:pt x="7" y="0"/>
                  </a:lnTo>
                  <a:lnTo>
                    <a:pt x="5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168" name="Freeform 496"/>
            <p:cNvSpPr>
              <a:spLocks/>
            </p:cNvSpPr>
            <p:nvPr/>
          </p:nvSpPr>
          <p:spPr bwMode="auto">
            <a:xfrm>
              <a:off x="3598" y="2448"/>
              <a:ext cx="6" cy="12"/>
            </a:xfrm>
            <a:custGeom>
              <a:avLst/>
              <a:gdLst/>
              <a:ahLst/>
              <a:cxnLst>
                <a:cxn ang="0">
                  <a:pos x="4" y="12"/>
                </a:cxn>
                <a:cxn ang="0">
                  <a:pos x="6" y="8"/>
                </a:cxn>
                <a:cxn ang="0">
                  <a:pos x="6" y="6"/>
                </a:cxn>
                <a:cxn ang="0">
                  <a:pos x="4" y="2"/>
                </a:cxn>
                <a:cxn ang="0">
                  <a:pos x="2" y="0"/>
                </a:cxn>
                <a:cxn ang="0">
                  <a:pos x="0" y="4"/>
                </a:cxn>
                <a:cxn ang="0">
                  <a:pos x="2" y="6"/>
                </a:cxn>
                <a:cxn ang="0">
                  <a:pos x="2" y="8"/>
                </a:cxn>
                <a:cxn ang="0">
                  <a:pos x="0" y="10"/>
                </a:cxn>
                <a:cxn ang="0">
                  <a:pos x="2" y="8"/>
                </a:cxn>
                <a:cxn ang="0">
                  <a:pos x="4" y="12"/>
                </a:cxn>
              </a:cxnLst>
              <a:rect l="0" t="0" r="r" b="b"/>
              <a:pathLst>
                <a:path w="6" h="12">
                  <a:moveTo>
                    <a:pt x="4" y="12"/>
                  </a:moveTo>
                  <a:lnTo>
                    <a:pt x="6" y="8"/>
                  </a:lnTo>
                  <a:lnTo>
                    <a:pt x="6" y="6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4"/>
                  </a:lnTo>
                  <a:lnTo>
                    <a:pt x="2" y="6"/>
                  </a:lnTo>
                  <a:lnTo>
                    <a:pt x="2" y="8"/>
                  </a:lnTo>
                  <a:lnTo>
                    <a:pt x="0" y="10"/>
                  </a:lnTo>
                  <a:lnTo>
                    <a:pt x="2" y="8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169" name="Freeform 497"/>
            <p:cNvSpPr>
              <a:spLocks/>
            </p:cNvSpPr>
            <p:nvPr/>
          </p:nvSpPr>
          <p:spPr bwMode="auto">
            <a:xfrm>
              <a:off x="3814" y="2450"/>
              <a:ext cx="6" cy="8"/>
            </a:xfrm>
            <a:custGeom>
              <a:avLst/>
              <a:gdLst/>
              <a:ahLst/>
              <a:cxnLst>
                <a:cxn ang="0">
                  <a:pos x="6" y="2"/>
                </a:cxn>
                <a:cxn ang="0">
                  <a:pos x="6" y="6"/>
                </a:cxn>
                <a:cxn ang="0">
                  <a:pos x="4" y="8"/>
                </a:cxn>
                <a:cxn ang="0">
                  <a:pos x="2" y="8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6" y="2"/>
                </a:cxn>
              </a:cxnLst>
              <a:rect l="0" t="0" r="r" b="b"/>
              <a:pathLst>
                <a:path w="6" h="8">
                  <a:moveTo>
                    <a:pt x="6" y="2"/>
                  </a:moveTo>
                  <a:lnTo>
                    <a:pt x="6" y="6"/>
                  </a:lnTo>
                  <a:lnTo>
                    <a:pt x="4" y="8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2"/>
                  </a:lnTo>
                  <a:lnTo>
                    <a:pt x="2" y="2"/>
                  </a:lnTo>
                  <a:lnTo>
                    <a:pt x="4" y="0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170" name="Freeform 498"/>
            <p:cNvSpPr>
              <a:spLocks/>
            </p:cNvSpPr>
            <p:nvPr/>
          </p:nvSpPr>
          <p:spPr bwMode="auto">
            <a:xfrm>
              <a:off x="3814" y="2452"/>
              <a:ext cx="8" cy="8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8"/>
                </a:cxn>
                <a:cxn ang="0">
                  <a:pos x="6" y="8"/>
                </a:cxn>
                <a:cxn ang="0">
                  <a:pos x="8" y="6"/>
                </a:cxn>
                <a:cxn ang="0">
                  <a:pos x="8" y="0"/>
                </a:cxn>
                <a:cxn ang="0">
                  <a:pos x="4" y="0"/>
                </a:cxn>
                <a:cxn ang="0">
                  <a:pos x="4" y="4"/>
                </a:cxn>
                <a:cxn ang="0">
                  <a:pos x="2" y="4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8"/>
                </a:cxn>
                <a:cxn ang="0">
                  <a:pos x="0" y="6"/>
                </a:cxn>
              </a:cxnLst>
              <a:rect l="0" t="0" r="r" b="b"/>
              <a:pathLst>
                <a:path w="8" h="8">
                  <a:moveTo>
                    <a:pt x="0" y="6"/>
                  </a:moveTo>
                  <a:lnTo>
                    <a:pt x="0" y="8"/>
                  </a:lnTo>
                  <a:lnTo>
                    <a:pt x="6" y="8"/>
                  </a:lnTo>
                  <a:lnTo>
                    <a:pt x="8" y="6"/>
                  </a:lnTo>
                  <a:lnTo>
                    <a:pt x="8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2" y="4"/>
                  </a:lnTo>
                  <a:lnTo>
                    <a:pt x="4" y="6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171" name="Freeform 499"/>
            <p:cNvSpPr>
              <a:spLocks/>
            </p:cNvSpPr>
            <p:nvPr/>
          </p:nvSpPr>
          <p:spPr bwMode="auto">
            <a:xfrm>
              <a:off x="3812" y="2450"/>
              <a:ext cx="6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6" y="8"/>
                </a:cxn>
                <a:cxn ang="0">
                  <a:pos x="6" y="6"/>
                </a:cxn>
                <a:cxn ang="0">
                  <a:pos x="4" y="4"/>
                </a:cxn>
                <a:cxn ang="0">
                  <a:pos x="4" y="2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6" h="8">
                  <a:moveTo>
                    <a:pt x="0" y="0"/>
                  </a:moveTo>
                  <a:lnTo>
                    <a:pt x="0" y="8"/>
                  </a:lnTo>
                  <a:lnTo>
                    <a:pt x="6" y="8"/>
                  </a:lnTo>
                  <a:lnTo>
                    <a:pt x="6" y="6"/>
                  </a:lnTo>
                  <a:lnTo>
                    <a:pt x="4" y="4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172" name="Freeform 500"/>
            <p:cNvSpPr>
              <a:spLocks/>
            </p:cNvSpPr>
            <p:nvPr/>
          </p:nvSpPr>
          <p:spPr bwMode="auto">
            <a:xfrm>
              <a:off x="3812" y="2448"/>
              <a:ext cx="10" cy="6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8" y="0"/>
                </a:cxn>
                <a:cxn ang="0">
                  <a:pos x="4" y="0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2" y="6"/>
                </a:cxn>
                <a:cxn ang="0">
                  <a:pos x="4" y="6"/>
                </a:cxn>
                <a:cxn ang="0">
                  <a:pos x="6" y="4"/>
                </a:cxn>
                <a:cxn ang="0">
                  <a:pos x="10" y="4"/>
                </a:cxn>
              </a:cxnLst>
              <a:rect l="0" t="0" r="r" b="b"/>
              <a:pathLst>
                <a:path w="10" h="6">
                  <a:moveTo>
                    <a:pt x="10" y="4"/>
                  </a:moveTo>
                  <a:lnTo>
                    <a:pt x="8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2" y="6"/>
                  </a:lnTo>
                  <a:lnTo>
                    <a:pt x="4" y="6"/>
                  </a:lnTo>
                  <a:lnTo>
                    <a:pt x="6" y="4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173" name="Freeform 501"/>
            <p:cNvSpPr>
              <a:spLocks/>
            </p:cNvSpPr>
            <p:nvPr/>
          </p:nvSpPr>
          <p:spPr bwMode="auto">
            <a:xfrm>
              <a:off x="3830" y="2450"/>
              <a:ext cx="6" cy="8"/>
            </a:xfrm>
            <a:custGeom>
              <a:avLst/>
              <a:gdLst/>
              <a:ahLst/>
              <a:cxnLst>
                <a:cxn ang="0">
                  <a:pos x="6" y="4"/>
                </a:cxn>
                <a:cxn ang="0">
                  <a:pos x="6" y="6"/>
                </a:cxn>
                <a:cxn ang="0">
                  <a:pos x="4" y="8"/>
                </a:cxn>
                <a:cxn ang="0">
                  <a:pos x="2" y="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6" y="4"/>
                </a:cxn>
              </a:cxnLst>
              <a:rect l="0" t="0" r="r" b="b"/>
              <a:pathLst>
                <a:path w="6" h="8">
                  <a:moveTo>
                    <a:pt x="6" y="4"/>
                  </a:moveTo>
                  <a:lnTo>
                    <a:pt x="6" y="6"/>
                  </a:lnTo>
                  <a:lnTo>
                    <a:pt x="4" y="8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174" name="Freeform 502"/>
            <p:cNvSpPr>
              <a:spLocks/>
            </p:cNvSpPr>
            <p:nvPr/>
          </p:nvSpPr>
          <p:spPr bwMode="auto">
            <a:xfrm>
              <a:off x="3834" y="2454"/>
              <a:ext cx="4" cy="6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2" y="6"/>
                </a:cxn>
                <a:cxn ang="0">
                  <a:pos x="4" y="4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2" y="6"/>
                </a:cxn>
                <a:cxn ang="0">
                  <a:pos x="0" y="6"/>
                </a:cxn>
              </a:cxnLst>
              <a:rect l="0" t="0" r="r" b="b"/>
              <a:pathLst>
                <a:path w="4" h="6">
                  <a:moveTo>
                    <a:pt x="0" y="6"/>
                  </a:moveTo>
                  <a:lnTo>
                    <a:pt x="2" y="6"/>
                  </a:lnTo>
                  <a:lnTo>
                    <a:pt x="4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2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175" name="Freeform 503"/>
            <p:cNvSpPr>
              <a:spLocks/>
            </p:cNvSpPr>
            <p:nvPr/>
          </p:nvSpPr>
          <p:spPr bwMode="auto">
            <a:xfrm>
              <a:off x="3828" y="2452"/>
              <a:ext cx="6" cy="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6" y="8"/>
                </a:cxn>
                <a:cxn ang="0">
                  <a:pos x="6" y="2"/>
                </a:cxn>
                <a:cxn ang="0">
                  <a:pos x="4" y="2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0" y="2"/>
                </a:cxn>
              </a:cxnLst>
              <a:rect l="0" t="0" r="r" b="b"/>
              <a:pathLst>
                <a:path w="6" h="8">
                  <a:moveTo>
                    <a:pt x="0" y="2"/>
                  </a:moveTo>
                  <a:lnTo>
                    <a:pt x="6" y="8"/>
                  </a:lnTo>
                  <a:lnTo>
                    <a:pt x="6" y="2"/>
                  </a:lnTo>
                  <a:lnTo>
                    <a:pt x="4" y="2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176" name="Freeform 504"/>
            <p:cNvSpPr>
              <a:spLocks/>
            </p:cNvSpPr>
            <p:nvPr/>
          </p:nvSpPr>
          <p:spPr bwMode="auto">
            <a:xfrm>
              <a:off x="3828" y="2448"/>
              <a:ext cx="10" cy="6"/>
            </a:xfrm>
            <a:custGeom>
              <a:avLst/>
              <a:gdLst/>
              <a:ahLst/>
              <a:cxnLst>
                <a:cxn ang="0">
                  <a:pos x="10" y="6"/>
                </a:cxn>
                <a:cxn ang="0">
                  <a:pos x="10" y="0"/>
                </a:cxn>
                <a:cxn ang="0">
                  <a:pos x="4" y="0"/>
                </a:cxn>
                <a:cxn ang="0">
                  <a:pos x="2" y="2"/>
                </a:cxn>
                <a:cxn ang="0">
                  <a:pos x="0" y="6"/>
                </a:cxn>
                <a:cxn ang="0">
                  <a:pos x="2" y="6"/>
                </a:cxn>
                <a:cxn ang="0">
                  <a:pos x="4" y="4"/>
                </a:cxn>
                <a:cxn ang="0">
                  <a:pos x="6" y="4"/>
                </a:cxn>
                <a:cxn ang="0">
                  <a:pos x="6" y="6"/>
                </a:cxn>
                <a:cxn ang="0">
                  <a:pos x="6" y="4"/>
                </a:cxn>
                <a:cxn ang="0">
                  <a:pos x="6" y="6"/>
                </a:cxn>
                <a:cxn ang="0">
                  <a:pos x="10" y="6"/>
                </a:cxn>
              </a:cxnLst>
              <a:rect l="0" t="0" r="r" b="b"/>
              <a:pathLst>
                <a:path w="10" h="6">
                  <a:moveTo>
                    <a:pt x="10" y="6"/>
                  </a:moveTo>
                  <a:lnTo>
                    <a:pt x="10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4"/>
                  </a:lnTo>
                  <a:lnTo>
                    <a:pt x="6" y="6"/>
                  </a:lnTo>
                  <a:lnTo>
                    <a:pt x="6" y="4"/>
                  </a:lnTo>
                  <a:lnTo>
                    <a:pt x="6" y="6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177" name="Freeform 505"/>
            <p:cNvSpPr>
              <a:spLocks/>
            </p:cNvSpPr>
            <p:nvPr/>
          </p:nvSpPr>
          <p:spPr bwMode="auto">
            <a:xfrm>
              <a:off x="3579" y="2450"/>
              <a:ext cx="8" cy="10"/>
            </a:xfrm>
            <a:custGeom>
              <a:avLst/>
              <a:gdLst/>
              <a:ahLst/>
              <a:cxnLst>
                <a:cxn ang="0">
                  <a:pos x="8" y="8"/>
                </a:cxn>
                <a:cxn ang="0">
                  <a:pos x="8" y="10"/>
                </a:cxn>
                <a:cxn ang="0">
                  <a:pos x="4" y="10"/>
                </a:cxn>
                <a:cxn ang="0">
                  <a:pos x="2" y="8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4" y="0"/>
                </a:cxn>
                <a:cxn ang="0">
                  <a:pos x="6" y="2"/>
                </a:cxn>
                <a:cxn ang="0">
                  <a:pos x="6" y="4"/>
                </a:cxn>
                <a:cxn ang="0">
                  <a:pos x="8" y="4"/>
                </a:cxn>
                <a:cxn ang="0">
                  <a:pos x="8" y="8"/>
                </a:cxn>
              </a:cxnLst>
              <a:rect l="0" t="0" r="r" b="b"/>
              <a:pathLst>
                <a:path w="8" h="10">
                  <a:moveTo>
                    <a:pt x="8" y="8"/>
                  </a:moveTo>
                  <a:lnTo>
                    <a:pt x="8" y="10"/>
                  </a:lnTo>
                  <a:lnTo>
                    <a:pt x="4" y="10"/>
                  </a:lnTo>
                  <a:lnTo>
                    <a:pt x="2" y="8"/>
                  </a:lnTo>
                  <a:lnTo>
                    <a:pt x="2" y="4"/>
                  </a:lnTo>
                  <a:lnTo>
                    <a:pt x="0" y="4"/>
                  </a:lnTo>
                  <a:lnTo>
                    <a:pt x="4" y="0"/>
                  </a:lnTo>
                  <a:lnTo>
                    <a:pt x="6" y="2"/>
                  </a:lnTo>
                  <a:lnTo>
                    <a:pt x="6" y="4"/>
                  </a:lnTo>
                  <a:lnTo>
                    <a:pt x="8" y="4"/>
                  </a:lnTo>
                  <a:lnTo>
                    <a:pt x="8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178" name="Freeform 506"/>
            <p:cNvSpPr>
              <a:spLocks/>
            </p:cNvSpPr>
            <p:nvPr/>
          </p:nvSpPr>
          <p:spPr bwMode="auto">
            <a:xfrm>
              <a:off x="3583" y="2456"/>
              <a:ext cx="6" cy="6"/>
            </a:xfrm>
            <a:custGeom>
              <a:avLst/>
              <a:gdLst/>
              <a:ahLst/>
              <a:cxnLst>
                <a:cxn ang="0">
                  <a:pos x="2" y="6"/>
                </a:cxn>
                <a:cxn ang="0">
                  <a:pos x="4" y="6"/>
                </a:cxn>
                <a:cxn ang="0">
                  <a:pos x="6" y="4"/>
                </a:cxn>
                <a:cxn ang="0">
                  <a:pos x="6" y="0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2" y="6"/>
                </a:cxn>
              </a:cxnLst>
              <a:rect l="0" t="0" r="r" b="b"/>
              <a:pathLst>
                <a:path w="6" h="6">
                  <a:moveTo>
                    <a:pt x="2" y="6"/>
                  </a:moveTo>
                  <a:lnTo>
                    <a:pt x="4" y="6"/>
                  </a:lnTo>
                  <a:lnTo>
                    <a:pt x="6" y="4"/>
                  </a:lnTo>
                  <a:lnTo>
                    <a:pt x="6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179" name="Freeform 507"/>
            <p:cNvSpPr>
              <a:spLocks/>
            </p:cNvSpPr>
            <p:nvPr/>
          </p:nvSpPr>
          <p:spPr bwMode="auto">
            <a:xfrm>
              <a:off x="3579" y="2456"/>
              <a:ext cx="6" cy="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6"/>
                </a:cxn>
                <a:cxn ang="0">
                  <a:pos x="6" y="6"/>
                </a:cxn>
                <a:cxn ang="0">
                  <a:pos x="4" y="2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2"/>
                </a:cxn>
              </a:cxnLst>
              <a:rect l="0" t="0" r="r" b="b"/>
              <a:pathLst>
                <a:path w="6" h="6">
                  <a:moveTo>
                    <a:pt x="0" y="2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2" y="6"/>
                  </a:lnTo>
                  <a:lnTo>
                    <a:pt x="6" y="6"/>
                  </a:lnTo>
                  <a:lnTo>
                    <a:pt x="4" y="2"/>
                  </a:lnTo>
                  <a:lnTo>
                    <a:pt x="2" y="0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180" name="Freeform 508"/>
            <p:cNvSpPr>
              <a:spLocks/>
            </p:cNvSpPr>
            <p:nvPr/>
          </p:nvSpPr>
          <p:spPr bwMode="auto">
            <a:xfrm>
              <a:off x="3577" y="2452"/>
              <a:ext cx="6" cy="6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6"/>
                </a:cxn>
                <a:cxn ang="0">
                  <a:pos x="6" y="6"/>
                </a:cxn>
                <a:cxn ang="0">
                  <a:pos x="6" y="2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2" y="4"/>
                </a:cxn>
                <a:cxn ang="0">
                  <a:pos x="2" y="0"/>
                </a:cxn>
              </a:cxnLst>
              <a:rect l="0" t="0" r="r" b="b"/>
              <a:pathLst>
                <a:path w="6" h="6">
                  <a:moveTo>
                    <a:pt x="2" y="0"/>
                  </a:moveTo>
                  <a:lnTo>
                    <a:pt x="2" y="6"/>
                  </a:lnTo>
                  <a:lnTo>
                    <a:pt x="6" y="6"/>
                  </a:lnTo>
                  <a:lnTo>
                    <a:pt x="6" y="2"/>
                  </a:lnTo>
                  <a:lnTo>
                    <a:pt x="4" y="0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181" name="Freeform 509"/>
            <p:cNvSpPr>
              <a:spLocks/>
            </p:cNvSpPr>
            <p:nvPr/>
          </p:nvSpPr>
          <p:spPr bwMode="auto">
            <a:xfrm>
              <a:off x="3579" y="2448"/>
              <a:ext cx="4" cy="6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4"/>
                </a:cxn>
                <a:cxn ang="0">
                  <a:pos x="2" y="6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4" y="0"/>
                </a:cxn>
              </a:cxnLst>
              <a:rect l="0" t="0" r="r" b="b"/>
              <a:pathLst>
                <a:path w="4" h="6">
                  <a:moveTo>
                    <a:pt x="4" y="0"/>
                  </a:moveTo>
                  <a:lnTo>
                    <a:pt x="0" y="4"/>
                  </a:lnTo>
                  <a:lnTo>
                    <a:pt x="2" y="6"/>
                  </a:lnTo>
                  <a:lnTo>
                    <a:pt x="4" y="4"/>
                  </a:lnTo>
                  <a:lnTo>
                    <a:pt x="4" y="6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182" name="Freeform 510"/>
            <p:cNvSpPr>
              <a:spLocks/>
            </p:cNvSpPr>
            <p:nvPr/>
          </p:nvSpPr>
          <p:spPr bwMode="auto">
            <a:xfrm>
              <a:off x="3583" y="2448"/>
              <a:ext cx="6" cy="10"/>
            </a:xfrm>
            <a:custGeom>
              <a:avLst/>
              <a:gdLst/>
              <a:ahLst/>
              <a:cxnLst>
                <a:cxn ang="0">
                  <a:pos x="6" y="8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2" y="8"/>
                </a:cxn>
                <a:cxn ang="0">
                  <a:pos x="2" y="10"/>
                </a:cxn>
                <a:cxn ang="0">
                  <a:pos x="6" y="8"/>
                </a:cxn>
              </a:cxnLst>
              <a:rect l="0" t="0" r="r" b="b"/>
              <a:pathLst>
                <a:path w="6" h="10">
                  <a:moveTo>
                    <a:pt x="6" y="8"/>
                  </a:moveTo>
                  <a:lnTo>
                    <a:pt x="6" y="6"/>
                  </a:lnTo>
                  <a:lnTo>
                    <a:pt x="0" y="0"/>
                  </a:lnTo>
                  <a:lnTo>
                    <a:pt x="0" y="6"/>
                  </a:lnTo>
                  <a:lnTo>
                    <a:pt x="2" y="8"/>
                  </a:lnTo>
                  <a:lnTo>
                    <a:pt x="2" y="10"/>
                  </a:lnTo>
                  <a:lnTo>
                    <a:pt x="6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183" name="Freeform 511"/>
            <p:cNvSpPr>
              <a:spLocks/>
            </p:cNvSpPr>
            <p:nvPr/>
          </p:nvSpPr>
          <p:spPr bwMode="auto">
            <a:xfrm>
              <a:off x="3775" y="2450"/>
              <a:ext cx="6" cy="10"/>
            </a:xfrm>
            <a:custGeom>
              <a:avLst/>
              <a:gdLst/>
              <a:ahLst/>
              <a:cxnLst>
                <a:cxn ang="0">
                  <a:pos x="6" y="4"/>
                </a:cxn>
                <a:cxn ang="0">
                  <a:pos x="6" y="8"/>
                </a:cxn>
                <a:cxn ang="0">
                  <a:pos x="4" y="10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6" y="2"/>
                </a:cxn>
                <a:cxn ang="0">
                  <a:pos x="6" y="4"/>
                </a:cxn>
              </a:cxnLst>
              <a:rect l="0" t="0" r="r" b="b"/>
              <a:pathLst>
                <a:path w="6" h="10">
                  <a:moveTo>
                    <a:pt x="6" y="4"/>
                  </a:moveTo>
                  <a:lnTo>
                    <a:pt x="6" y="8"/>
                  </a:lnTo>
                  <a:lnTo>
                    <a:pt x="4" y="10"/>
                  </a:lnTo>
                  <a:lnTo>
                    <a:pt x="0" y="6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6" y="2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184" name="Freeform 512"/>
            <p:cNvSpPr>
              <a:spLocks/>
            </p:cNvSpPr>
            <p:nvPr/>
          </p:nvSpPr>
          <p:spPr bwMode="auto">
            <a:xfrm>
              <a:off x="3775" y="2454"/>
              <a:ext cx="8" cy="8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4" y="8"/>
                </a:cxn>
                <a:cxn ang="0">
                  <a:pos x="8" y="4"/>
                </a:cxn>
                <a:cxn ang="0">
                  <a:pos x="8" y="0"/>
                </a:cxn>
                <a:cxn ang="0">
                  <a:pos x="4" y="0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4" y="4"/>
                </a:cxn>
                <a:cxn ang="0">
                  <a:pos x="0" y="6"/>
                </a:cxn>
              </a:cxnLst>
              <a:rect l="0" t="0" r="r" b="b"/>
              <a:pathLst>
                <a:path w="8" h="8">
                  <a:moveTo>
                    <a:pt x="0" y="6"/>
                  </a:moveTo>
                  <a:lnTo>
                    <a:pt x="4" y="8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2" y="2"/>
                  </a:lnTo>
                  <a:lnTo>
                    <a:pt x="4" y="4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185" name="Freeform 513"/>
            <p:cNvSpPr>
              <a:spLocks/>
            </p:cNvSpPr>
            <p:nvPr/>
          </p:nvSpPr>
          <p:spPr bwMode="auto">
            <a:xfrm>
              <a:off x="3773" y="2448"/>
              <a:ext cx="6" cy="12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4" y="0"/>
                </a:cxn>
                <a:cxn ang="0">
                  <a:pos x="2" y="4"/>
                </a:cxn>
                <a:cxn ang="0">
                  <a:pos x="0" y="6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6" y="10"/>
                </a:cxn>
                <a:cxn ang="0">
                  <a:pos x="4" y="8"/>
                </a:cxn>
                <a:cxn ang="0">
                  <a:pos x="4" y="6"/>
                </a:cxn>
                <a:cxn ang="0">
                  <a:pos x="6" y="4"/>
                </a:cxn>
                <a:cxn ang="0">
                  <a:pos x="4" y="2"/>
                </a:cxn>
              </a:cxnLst>
              <a:rect l="0" t="0" r="r" b="b"/>
              <a:pathLst>
                <a:path w="6" h="12">
                  <a:moveTo>
                    <a:pt x="4" y="2"/>
                  </a:moveTo>
                  <a:lnTo>
                    <a:pt x="4" y="0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6" y="10"/>
                  </a:lnTo>
                  <a:lnTo>
                    <a:pt x="4" y="8"/>
                  </a:lnTo>
                  <a:lnTo>
                    <a:pt x="4" y="6"/>
                  </a:lnTo>
                  <a:lnTo>
                    <a:pt x="6" y="4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186" name="Freeform 514"/>
            <p:cNvSpPr>
              <a:spLocks/>
            </p:cNvSpPr>
            <p:nvPr/>
          </p:nvSpPr>
          <p:spPr bwMode="auto">
            <a:xfrm>
              <a:off x="3777" y="2448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6" y="4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2" y="4"/>
                </a:cxn>
                <a:cxn ang="0">
                  <a:pos x="2" y="6"/>
                </a:cxn>
                <a:cxn ang="0">
                  <a:pos x="4" y="6"/>
                </a:cxn>
                <a:cxn ang="0">
                  <a:pos x="2" y="6"/>
                </a:cxn>
                <a:cxn ang="0">
                  <a:pos x="6" y="6"/>
                </a:cxn>
                <a:cxn ang="0">
                  <a:pos x="6" y="4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6" y="4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2" y="6"/>
                  </a:lnTo>
                  <a:lnTo>
                    <a:pt x="4" y="6"/>
                  </a:lnTo>
                  <a:lnTo>
                    <a:pt x="2" y="6"/>
                  </a:lnTo>
                  <a:lnTo>
                    <a:pt x="6" y="6"/>
                  </a:lnTo>
                  <a:lnTo>
                    <a:pt x="6" y="4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187" name="Freeform 515"/>
            <p:cNvSpPr>
              <a:spLocks/>
            </p:cNvSpPr>
            <p:nvPr/>
          </p:nvSpPr>
          <p:spPr bwMode="auto">
            <a:xfrm>
              <a:off x="3789" y="2450"/>
              <a:ext cx="4" cy="8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4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4" y="4"/>
                </a:cxn>
              </a:cxnLst>
              <a:rect l="0" t="0" r="r" b="b"/>
              <a:pathLst>
                <a:path w="4" h="8">
                  <a:moveTo>
                    <a:pt x="4" y="4"/>
                  </a:moveTo>
                  <a:lnTo>
                    <a:pt x="4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2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188" name="Freeform 516"/>
            <p:cNvSpPr>
              <a:spLocks/>
            </p:cNvSpPr>
            <p:nvPr/>
          </p:nvSpPr>
          <p:spPr bwMode="auto">
            <a:xfrm>
              <a:off x="3791" y="2454"/>
              <a:ext cx="6" cy="6"/>
            </a:xfrm>
            <a:custGeom>
              <a:avLst/>
              <a:gdLst/>
              <a:ahLst/>
              <a:cxnLst>
                <a:cxn ang="0">
                  <a:pos x="2" y="6"/>
                </a:cxn>
                <a:cxn ang="0">
                  <a:pos x="6" y="4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6"/>
                </a:cxn>
                <a:cxn ang="0">
                  <a:pos x="6" y="6"/>
                </a:cxn>
                <a:cxn ang="0">
                  <a:pos x="6" y="4"/>
                </a:cxn>
                <a:cxn ang="0">
                  <a:pos x="2" y="6"/>
                </a:cxn>
              </a:cxnLst>
              <a:rect l="0" t="0" r="r" b="b"/>
              <a:pathLst>
                <a:path w="6" h="6">
                  <a:moveTo>
                    <a:pt x="2" y="6"/>
                  </a:moveTo>
                  <a:lnTo>
                    <a:pt x="6" y="4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2" y="2"/>
                  </a:lnTo>
                  <a:lnTo>
                    <a:pt x="2" y="6"/>
                  </a:lnTo>
                  <a:lnTo>
                    <a:pt x="6" y="6"/>
                  </a:lnTo>
                  <a:lnTo>
                    <a:pt x="6" y="4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189" name="Freeform 517"/>
            <p:cNvSpPr>
              <a:spLocks/>
            </p:cNvSpPr>
            <p:nvPr/>
          </p:nvSpPr>
          <p:spPr bwMode="auto">
            <a:xfrm>
              <a:off x="3787" y="2456"/>
              <a:ext cx="6" cy="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4"/>
                </a:cxn>
                <a:cxn ang="0">
                  <a:pos x="6" y="4"/>
                </a:cxn>
                <a:cxn ang="0">
                  <a:pos x="6" y="0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0" y="2"/>
                </a:cxn>
              </a:cxnLst>
              <a:rect l="0" t="0" r="r" b="b"/>
              <a:pathLst>
                <a:path w="6" h="4">
                  <a:moveTo>
                    <a:pt x="0" y="2"/>
                  </a:moveTo>
                  <a:lnTo>
                    <a:pt x="2" y="4"/>
                  </a:lnTo>
                  <a:lnTo>
                    <a:pt x="6" y="4"/>
                  </a:lnTo>
                  <a:lnTo>
                    <a:pt x="6" y="0"/>
                  </a:lnTo>
                  <a:lnTo>
                    <a:pt x="2" y="0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190" name="Freeform 518"/>
            <p:cNvSpPr>
              <a:spLocks/>
            </p:cNvSpPr>
            <p:nvPr/>
          </p:nvSpPr>
          <p:spPr bwMode="auto">
            <a:xfrm>
              <a:off x="3787" y="2448"/>
              <a:ext cx="4" cy="1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0" y="10"/>
                </a:cxn>
                <a:cxn ang="0">
                  <a:pos x="4" y="10"/>
                </a:cxn>
                <a:cxn ang="0">
                  <a:pos x="4" y="2"/>
                </a:cxn>
                <a:cxn ang="0">
                  <a:pos x="2" y="4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2" y="0"/>
                </a:cxn>
              </a:cxnLst>
              <a:rect l="0" t="0" r="r" b="b"/>
              <a:pathLst>
                <a:path w="4" h="10">
                  <a:moveTo>
                    <a:pt x="2" y="0"/>
                  </a:moveTo>
                  <a:lnTo>
                    <a:pt x="0" y="2"/>
                  </a:lnTo>
                  <a:lnTo>
                    <a:pt x="0" y="10"/>
                  </a:lnTo>
                  <a:lnTo>
                    <a:pt x="4" y="10"/>
                  </a:lnTo>
                  <a:lnTo>
                    <a:pt x="4" y="2"/>
                  </a:lnTo>
                  <a:lnTo>
                    <a:pt x="2" y="4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191" name="Freeform 519"/>
            <p:cNvSpPr>
              <a:spLocks/>
            </p:cNvSpPr>
            <p:nvPr/>
          </p:nvSpPr>
          <p:spPr bwMode="auto">
            <a:xfrm>
              <a:off x="3789" y="2448"/>
              <a:ext cx="8" cy="8"/>
            </a:xfrm>
            <a:custGeom>
              <a:avLst/>
              <a:gdLst/>
              <a:ahLst/>
              <a:cxnLst>
                <a:cxn ang="0">
                  <a:pos x="8" y="6"/>
                </a:cxn>
                <a:cxn ang="0">
                  <a:pos x="6" y="8"/>
                </a:cxn>
                <a:cxn ang="0">
                  <a:pos x="6" y="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6"/>
                </a:cxn>
                <a:cxn ang="0">
                  <a:pos x="8" y="6"/>
                </a:cxn>
              </a:cxnLst>
              <a:rect l="0" t="0" r="r" b="b"/>
              <a:pathLst>
                <a:path w="8" h="8">
                  <a:moveTo>
                    <a:pt x="8" y="6"/>
                  </a:moveTo>
                  <a:lnTo>
                    <a:pt x="6" y="8"/>
                  </a:lnTo>
                  <a:lnTo>
                    <a:pt x="6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6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192" name="Freeform 520"/>
            <p:cNvSpPr>
              <a:spLocks/>
            </p:cNvSpPr>
            <p:nvPr/>
          </p:nvSpPr>
          <p:spPr bwMode="auto">
            <a:xfrm>
              <a:off x="3524" y="2452"/>
              <a:ext cx="6" cy="10"/>
            </a:xfrm>
            <a:custGeom>
              <a:avLst/>
              <a:gdLst/>
              <a:ahLst/>
              <a:cxnLst>
                <a:cxn ang="0">
                  <a:pos x="6" y="2"/>
                </a:cxn>
                <a:cxn ang="0">
                  <a:pos x="6" y="6"/>
                </a:cxn>
                <a:cxn ang="0">
                  <a:pos x="2" y="10"/>
                </a:cxn>
                <a:cxn ang="0">
                  <a:pos x="0" y="8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6" y="2"/>
                </a:cxn>
              </a:cxnLst>
              <a:rect l="0" t="0" r="r" b="b"/>
              <a:pathLst>
                <a:path w="6" h="10">
                  <a:moveTo>
                    <a:pt x="6" y="2"/>
                  </a:moveTo>
                  <a:lnTo>
                    <a:pt x="6" y="6"/>
                  </a:lnTo>
                  <a:lnTo>
                    <a:pt x="2" y="10"/>
                  </a:lnTo>
                  <a:lnTo>
                    <a:pt x="0" y="8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193" name="Freeform 521"/>
            <p:cNvSpPr>
              <a:spLocks/>
            </p:cNvSpPr>
            <p:nvPr/>
          </p:nvSpPr>
          <p:spPr bwMode="auto">
            <a:xfrm>
              <a:off x="3526" y="2454"/>
              <a:ext cx="6" cy="12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2" y="10"/>
                </a:cxn>
                <a:cxn ang="0">
                  <a:pos x="6" y="6"/>
                </a:cxn>
                <a:cxn ang="0">
                  <a:pos x="6" y="0"/>
                </a:cxn>
                <a:cxn ang="0">
                  <a:pos x="2" y="0"/>
                </a:cxn>
                <a:cxn ang="0">
                  <a:pos x="2" y="4"/>
                </a:cxn>
                <a:cxn ang="0">
                  <a:pos x="0" y="6"/>
                </a:cxn>
                <a:cxn ang="0">
                  <a:pos x="2" y="8"/>
                </a:cxn>
                <a:cxn ang="0">
                  <a:pos x="0" y="10"/>
                </a:cxn>
                <a:cxn ang="0">
                  <a:pos x="0" y="12"/>
                </a:cxn>
                <a:cxn ang="0">
                  <a:pos x="2" y="10"/>
                </a:cxn>
                <a:cxn ang="0">
                  <a:pos x="0" y="10"/>
                </a:cxn>
              </a:cxnLst>
              <a:rect l="0" t="0" r="r" b="b"/>
              <a:pathLst>
                <a:path w="6" h="12">
                  <a:moveTo>
                    <a:pt x="0" y="10"/>
                  </a:moveTo>
                  <a:lnTo>
                    <a:pt x="2" y="10"/>
                  </a:lnTo>
                  <a:lnTo>
                    <a:pt x="6" y="6"/>
                  </a:lnTo>
                  <a:lnTo>
                    <a:pt x="6" y="0"/>
                  </a:lnTo>
                  <a:lnTo>
                    <a:pt x="2" y="0"/>
                  </a:lnTo>
                  <a:lnTo>
                    <a:pt x="2" y="4"/>
                  </a:lnTo>
                  <a:lnTo>
                    <a:pt x="0" y="6"/>
                  </a:lnTo>
                  <a:lnTo>
                    <a:pt x="2" y="8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194" name="Freeform 522"/>
            <p:cNvSpPr>
              <a:spLocks/>
            </p:cNvSpPr>
            <p:nvPr/>
          </p:nvSpPr>
          <p:spPr bwMode="auto">
            <a:xfrm>
              <a:off x="3522" y="2454"/>
              <a:ext cx="6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"/>
                </a:cxn>
                <a:cxn ang="0">
                  <a:pos x="4" y="10"/>
                </a:cxn>
                <a:cxn ang="0">
                  <a:pos x="6" y="8"/>
                </a:cxn>
                <a:cxn ang="0">
                  <a:pos x="4" y="6"/>
                </a:cxn>
                <a:cxn ang="0">
                  <a:pos x="4" y="0"/>
                </a:cxn>
                <a:cxn ang="0">
                  <a:pos x="2" y="2"/>
                </a:cxn>
                <a:cxn ang="0">
                  <a:pos x="0" y="0"/>
                </a:cxn>
              </a:cxnLst>
              <a:rect l="0" t="0" r="r" b="b"/>
              <a:pathLst>
                <a:path w="6" h="10">
                  <a:moveTo>
                    <a:pt x="0" y="0"/>
                  </a:moveTo>
                  <a:lnTo>
                    <a:pt x="0" y="6"/>
                  </a:lnTo>
                  <a:lnTo>
                    <a:pt x="4" y="10"/>
                  </a:lnTo>
                  <a:lnTo>
                    <a:pt x="6" y="8"/>
                  </a:lnTo>
                  <a:lnTo>
                    <a:pt x="4" y="6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195" name="Freeform 523"/>
            <p:cNvSpPr>
              <a:spLocks/>
            </p:cNvSpPr>
            <p:nvPr/>
          </p:nvSpPr>
          <p:spPr bwMode="auto">
            <a:xfrm>
              <a:off x="3522" y="2450"/>
              <a:ext cx="10" cy="6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8" y="0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2" y="6"/>
                </a:cxn>
                <a:cxn ang="0">
                  <a:pos x="4" y="4"/>
                </a:cxn>
                <a:cxn ang="0">
                  <a:pos x="10" y="4"/>
                </a:cxn>
              </a:cxnLst>
              <a:rect l="0" t="0" r="r" b="b"/>
              <a:pathLst>
                <a:path w="10" h="6">
                  <a:moveTo>
                    <a:pt x="10" y="4"/>
                  </a:moveTo>
                  <a:lnTo>
                    <a:pt x="8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2" y="6"/>
                  </a:lnTo>
                  <a:lnTo>
                    <a:pt x="4" y="4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196" name="Freeform 524"/>
            <p:cNvSpPr>
              <a:spLocks/>
            </p:cNvSpPr>
            <p:nvPr/>
          </p:nvSpPr>
          <p:spPr bwMode="auto">
            <a:xfrm>
              <a:off x="3567" y="2452"/>
              <a:ext cx="6" cy="10"/>
            </a:xfrm>
            <a:custGeom>
              <a:avLst/>
              <a:gdLst/>
              <a:ahLst/>
              <a:cxnLst>
                <a:cxn ang="0">
                  <a:pos x="6" y="2"/>
                </a:cxn>
                <a:cxn ang="0">
                  <a:pos x="6" y="8"/>
                </a:cxn>
                <a:cxn ang="0">
                  <a:pos x="4" y="10"/>
                </a:cxn>
                <a:cxn ang="0">
                  <a:pos x="0" y="10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6" y="2"/>
                </a:cxn>
              </a:cxnLst>
              <a:rect l="0" t="0" r="r" b="b"/>
              <a:pathLst>
                <a:path w="6" h="10">
                  <a:moveTo>
                    <a:pt x="6" y="2"/>
                  </a:moveTo>
                  <a:lnTo>
                    <a:pt x="6" y="8"/>
                  </a:lnTo>
                  <a:lnTo>
                    <a:pt x="4" y="1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197" name="Freeform 525"/>
            <p:cNvSpPr>
              <a:spLocks/>
            </p:cNvSpPr>
            <p:nvPr/>
          </p:nvSpPr>
          <p:spPr bwMode="auto">
            <a:xfrm>
              <a:off x="3571" y="2454"/>
              <a:ext cx="4" cy="10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4" y="8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0" y="10"/>
                </a:cxn>
              </a:cxnLst>
              <a:rect l="0" t="0" r="r" b="b"/>
              <a:pathLst>
                <a:path w="4" h="10">
                  <a:moveTo>
                    <a:pt x="0" y="10"/>
                  </a:moveTo>
                  <a:lnTo>
                    <a:pt x="4" y="8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198" name="Freeform 526"/>
            <p:cNvSpPr>
              <a:spLocks/>
            </p:cNvSpPr>
            <p:nvPr/>
          </p:nvSpPr>
          <p:spPr bwMode="auto">
            <a:xfrm>
              <a:off x="3565" y="2458"/>
              <a:ext cx="6" cy="6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2" y="6"/>
                </a:cxn>
                <a:cxn ang="0">
                  <a:pos x="6" y="6"/>
                </a:cxn>
                <a:cxn ang="0">
                  <a:pos x="6" y="0"/>
                </a:cxn>
                <a:cxn ang="0">
                  <a:pos x="2" y="0"/>
                </a:cxn>
                <a:cxn ang="0">
                  <a:pos x="6" y="4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2" y="6"/>
                </a:cxn>
                <a:cxn ang="0">
                  <a:pos x="0" y="4"/>
                </a:cxn>
              </a:cxnLst>
              <a:rect l="0" t="0" r="r" b="b"/>
              <a:pathLst>
                <a:path w="6" h="6">
                  <a:moveTo>
                    <a:pt x="0" y="4"/>
                  </a:moveTo>
                  <a:lnTo>
                    <a:pt x="2" y="6"/>
                  </a:lnTo>
                  <a:lnTo>
                    <a:pt x="6" y="6"/>
                  </a:lnTo>
                  <a:lnTo>
                    <a:pt x="6" y="0"/>
                  </a:lnTo>
                  <a:lnTo>
                    <a:pt x="2" y="0"/>
                  </a:lnTo>
                  <a:lnTo>
                    <a:pt x="6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6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199" name="Freeform 527"/>
            <p:cNvSpPr>
              <a:spLocks/>
            </p:cNvSpPr>
            <p:nvPr/>
          </p:nvSpPr>
          <p:spPr bwMode="auto">
            <a:xfrm>
              <a:off x="3565" y="2450"/>
              <a:ext cx="6" cy="1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0" y="12"/>
                </a:cxn>
                <a:cxn ang="0">
                  <a:pos x="6" y="12"/>
                </a:cxn>
                <a:cxn ang="0">
                  <a:pos x="6" y="2"/>
                </a:cxn>
                <a:cxn ang="0">
                  <a:pos x="2" y="4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0"/>
                </a:cxn>
              </a:cxnLst>
              <a:rect l="0" t="0" r="r" b="b"/>
              <a:pathLst>
                <a:path w="6" h="12">
                  <a:moveTo>
                    <a:pt x="2" y="0"/>
                  </a:moveTo>
                  <a:lnTo>
                    <a:pt x="0" y="2"/>
                  </a:lnTo>
                  <a:lnTo>
                    <a:pt x="0" y="12"/>
                  </a:lnTo>
                  <a:lnTo>
                    <a:pt x="6" y="12"/>
                  </a:lnTo>
                  <a:lnTo>
                    <a:pt x="6" y="2"/>
                  </a:lnTo>
                  <a:lnTo>
                    <a:pt x="2" y="4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200" name="Freeform 528"/>
            <p:cNvSpPr>
              <a:spLocks/>
            </p:cNvSpPr>
            <p:nvPr/>
          </p:nvSpPr>
          <p:spPr bwMode="auto">
            <a:xfrm>
              <a:off x="3567" y="2450"/>
              <a:ext cx="8" cy="4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8" y="4"/>
                </a:cxn>
              </a:cxnLst>
              <a:rect l="0" t="0" r="r" b="b"/>
              <a:pathLst>
                <a:path w="8" h="4">
                  <a:moveTo>
                    <a:pt x="8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201" name="Freeform 529"/>
            <p:cNvSpPr>
              <a:spLocks/>
            </p:cNvSpPr>
            <p:nvPr/>
          </p:nvSpPr>
          <p:spPr bwMode="auto">
            <a:xfrm>
              <a:off x="3608" y="2452"/>
              <a:ext cx="8" cy="8"/>
            </a:xfrm>
            <a:custGeom>
              <a:avLst/>
              <a:gdLst/>
              <a:ahLst/>
              <a:cxnLst>
                <a:cxn ang="0">
                  <a:pos x="8" y="6"/>
                </a:cxn>
                <a:cxn ang="0">
                  <a:pos x="8" y="8"/>
                </a:cxn>
                <a:cxn ang="0">
                  <a:pos x="4" y="8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6" y="2"/>
                </a:cxn>
                <a:cxn ang="0">
                  <a:pos x="8" y="2"/>
                </a:cxn>
                <a:cxn ang="0">
                  <a:pos x="8" y="6"/>
                </a:cxn>
              </a:cxnLst>
              <a:rect l="0" t="0" r="r" b="b"/>
              <a:pathLst>
                <a:path w="8" h="8">
                  <a:moveTo>
                    <a:pt x="8" y="6"/>
                  </a:moveTo>
                  <a:lnTo>
                    <a:pt x="8" y="8"/>
                  </a:lnTo>
                  <a:lnTo>
                    <a:pt x="4" y="8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2"/>
                  </a:lnTo>
                  <a:lnTo>
                    <a:pt x="8" y="2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202" name="Freeform 530"/>
            <p:cNvSpPr>
              <a:spLocks/>
            </p:cNvSpPr>
            <p:nvPr/>
          </p:nvSpPr>
          <p:spPr bwMode="auto">
            <a:xfrm>
              <a:off x="3612" y="2458"/>
              <a:ext cx="6" cy="4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6" y="2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4" y="4"/>
                </a:cxn>
                <a:cxn ang="0">
                  <a:pos x="6" y="4"/>
                </a:cxn>
                <a:cxn ang="0">
                  <a:pos x="6" y="2"/>
                </a:cxn>
                <a:cxn ang="0">
                  <a:pos x="4" y="4"/>
                </a:cxn>
              </a:cxnLst>
              <a:rect l="0" t="0" r="r" b="b"/>
              <a:pathLst>
                <a:path w="6" h="4">
                  <a:moveTo>
                    <a:pt x="4" y="4"/>
                  </a:moveTo>
                  <a:lnTo>
                    <a:pt x="6" y="2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4"/>
                  </a:lnTo>
                  <a:lnTo>
                    <a:pt x="6" y="4"/>
                  </a:lnTo>
                  <a:lnTo>
                    <a:pt x="6" y="2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203" name="Freeform 531"/>
            <p:cNvSpPr>
              <a:spLocks/>
            </p:cNvSpPr>
            <p:nvPr/>
          </p:nvSpPr>
          <p:spPr bwMode="auto">
            <a:xfrm>
              <a:off x="3606" y="2454"/>
              <a:ext cx="10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2" y="6"/>
                </a:cxn>
                <a:cxn ang="0">
                  <a:pos x="6" y="8"/>
                </a:cxn>
                <a:cxn ang="0">
                  <a:pos x="10" y="8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6" y="2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r" b="b"/>
              <a:pathLst>
                <a:path w="10" h="8">
                  <a:moveTo>
                    <a:pt x="0" y="0"/>
                  </a:moveTo>
                  <a:lnTo>
                    <a:pt x="0" y="2"/>
                  </a:lnTo>
                  <a:lnTo>
                    <a:pt x="2" y="6"/>
                  </a:lnTo>
                  <a:lnTo>
                    <a:pt x="6" y="8"/>
                  </a:lnTo>
                  <a:lnTo>
                    <a:pt x="10" y="8"/>
                  </a:lnTo>
                  <a:lnTo>
                    <a:pt x="8" y="4"/>
                  </a:lnTo>
                  <a:lnTo>
                    <a:pt x="6" y="4"/>
                  </a:lnTo>
                  <a:lnTo>
                    <a:pt x="6" y="2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204" name="Freeform 532"/>
            <p:cNvSpPr>
              <a:spLocks/>
            </p:cNvSpPr>
            <p:nvPr/>
          </p:nvSpPr>
          <p:spPr bwMode="auto">
            <a:xfrm>
              <a:off x="3606" y="2450"/>
              <a:ext cx="12" cy="8"/>
            </a:xfrm>
            <a:custGeom>
              <a:avLst/>
              <a:gdLst/>
              <a:ahLst/>
              <a:cxnLst>
                <a:cxn ang="0">
                  <a:pos x="12" y="8"/>
                </a:cxn>
                <a:cxn ang="0">
                  <a:pos x="12" y="4"/>
                </a:cxn>
                <a:cxn ang="0">
                  <a:pos x="8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0" y="4"/>
                </a:cxn>
                <a:cxn ang="0">
                  <a:pos x="8" y="4"/>
                </a:cxn>
                <a:cxn ang="0">
                  <a:pos x="8" y="6"/>
                </a:cxn>
                <a:cxn ang="0">
                  <a:pos x="6" y="8"/>
                </a:cxn>
                <a:cxn ang="0">
                  <a:pos x="8" y="6"/>
                </a:cxn>
                <a:cxn ang="0">
                  <a:pos x="6" y="6"/>
                </a:cxn>
                <a:cxn ang="0">
                  <a:pos x="6" y="8"/>
                </a:cxn>
                <a:cxn ang="0">
                  <a:pos x="12" y="8"/>
                </a:cxn>
              </a:cxnLst>
              <a:rect l="0" t="0" r="r" b="b"/>
              <a:pathLst>
                <a:path w="12" h="8">
                  <a:moveTo>
                    <a:pt x="12" y="8"/>
                  </a:moveTo>
                  <a:lnTo>
                    <a:pt x="12" y="4"/>
                  </a:lnTo>
                  <a:lnTo>
                    <a:pt x="8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8" y="4"/>
                  </a:lnTo>
                  <a:lnTo>
                    <a:pt x="8" y="6"/>
                  </a:lnTo>
                  <a:lnTo>
                    <a:pt x="6" y="8"/>
                  </a:lnTo>
                  <a:lnTo>
                    <a:pt x="8" y="6"/>
                  </a:lnTo>
                  <a:lnTo>
                    <a:pt x="6" y="6"/>
                  </a:lnTo>
                  <a:lnTo>
                    <a:pt x="6" y="8"/>
                  </a:lnTo>
                  <a:lnTo>
                    <a:pt x="12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205" name="Freeform 533"/>
            <p:cNvSpPr>
              <a:spLocks/>
            </p:cNvSpPr>
            <p:nvPr/>
          </p:nvSpPr>
          <p:spPr bwMode="auto">
            <a:xfrm>
              <a:off x="3624" y="2452"/>
              <a:ext cx="6" cy="10"/>
            </a:xfrm>
            <a:custGeom>
              <a:avLst/>
              <a:gdLst/>
              <a:ahLst/>
              <a:cxnLst>
                <a:cxn ang="0">
                  <a:pos x="6" y="4"/>
                </a:cxn>
                <a:cxn ang="0">
                  <a:pos x="4" y="10"/>
                </a:cxn>
                <a:cxn ang="0">
                  <a:pos x="2" y="10"/>
                </a:cxn>
                <a:cxn ang="0">
                  <a:pos x="0" y="8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6" y="2"/>
                </a:cxn>
                <a:cxn ang="0">
                  <a:pos x="6" y="4"/>
                </a:cxn>
              </a:cxnLst>
              <a:rect l="0" t="0" r="r" b="b"/>
              <a:pathLst>
                <a:path w="6" h="10">
                  <a:moveTo>
                    <a:pt x="6" y="4"/>
                  </a:moveTo>
                  <a:lnTo>
                    <a:pt x="4" y="10"/>
                  </a:lnTo>
                  <a:lnTo>
                    <a:pt x="2" y="10"/>
                  </a:lnTo>
                  <a:lnTo>
                    <a:pt x="0" y="8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2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206" name="Freeform 534"/>
            <p:cNvSpPr>
              <a:spLocks/>
            </p:cNvSpPr>
            <p:nvPr/>
          </p:nvSpPr>
          <p:spPr bwMode="auto">
            <a:xfrm>
              <a:off x="3626" y="2456"/>
              <a:ext cx="6" cy="8"/>
            </a:xfrm>
            <a:custGeom>
              <a:avLst/>
              <a:gdLst/>
              <a:ahLst/>
              <a:cxnLst>
                <a:cxn ang="0">
                  <a:pos x="2" y="8"/>
                </a:cxn>
                <a:cxn ang="0">
                  <a:pos x="4" y="8"/>
                </a:cxn>
                <a:cxn ang="0">
                  <a:pos x="6" y="0"/>
                </a:cxn>
                <a:cxn ang="0">
                  <a:pos x="2" y="0"/>
                </a:cxn>
                <a:cxn ang="0">
                  <a:pos x="0" y="6"/>
                </a:cxn>
                <a:cxn ang="0">
                  <a:pos x="2" y="4"/>
                </a:cxn>
                <a:cxn ang="0">
                  <a:pos x="2" y="8"/>
                </a:cxn>
                <a:cxn ang="0">
                  <a:pos x="4" y="8"/>
                </a:cxn>
                <a:cxn ang="0">
                  <a:pos x="2" y="8"/>
                </a:cxn>
              </a:cxnLst>
              <a:rect l="0" t="0" r="r" b="b"/>
              <a:pathLst>
                <a:path w="6" h="8">
                  <a:moveTo>
                    <a:pt x="2" y="8"/>
                  </a:moveTo>
                  <a:lnTo>
                    <a:pt x="4" y="8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6"/>
                  </a:lnTo>
                  <a:lnTo>
                    <a:pt x="2" y="4"/>
                  </a:lnTo>
                  <a:lnTo>
                    <a:pt x="2" y="8"/>
                  </a:lnTo>
                  <a:lnTo>
                    <a:pt x="4" y="8"/>
                  </a:lnTo>
                  <a:lnTo>
                    <a:pt x="2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207" name="Freeform 535"/>
            <p:cNvSpPr>
              <a:spLocks/>
            </p:cNvSpPr>
            <p:nvPr/>
          </p:nvSpPr>
          <p:spPr bwMode="auto">
            <a:xfrm>
              <a:off x="3622" y="2454"/>
              <a:ext cx="6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"/>
                </a:cxn>
                <a:cxn ang="0">
                  <a:pos x="2" y="10"/>
                </a:cxn>
                <a:cxn ang="0">
                  <a:pos x="6" y="10"/>
                </a:cxn>
                <a:cxn ang="0">
                  <a:pos x="6" y="6"/>
                </a:cxn>
                <a:cxn ang="0">
                  <a:pos x="4" y="6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r" b="b"/>
              <a:pathLst>
                <a:path w="6" h="10">
                  <a:moveTo>
                    <a:pt x="0" y="0"/>
                  </a:moveTo>
                  <a:lnTo>
                    <a:pt x="0" y="6"/>
                  </a:lnTo>
                  <a:lnTo>
                    <a:pt x="2" y="10"/>
                  </a:lnTo>
                  <a:lnTo>
                    <a:pt x="6" y="10"/>
                  </a:lnTo>
                  <a:lnTo>
                    <a:pt x="6" y="6"/>
                  </a:lnTo>
                  <a:lnTo>
                    <a:pt x="4" y="6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208" name="Freeform 536"/>
            <p:cNvSpPr>
              <a:spLocks/>
            </p:cNvSpPr>
            <p:nvPr/>
          </p:nvSpPr>
          <p:spPr bwMode="auto">
            <a:xfrm>
              <a:off x="3622" y="2450"/>
              <a:ext cx="10" cy="6"/>
            </a:xfrm>
            <a:custGeom>
              <a:avLst/>
              <a:gdLst/>
              <a:ahLst/>
              <a:cxnLst>
                <a:cxn ang="0">
                  <a:pos x="10" y="6"/>
                </a:cxn>
                <a:cxn ang="0">
                  <a:pos x="10" y="4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6" y="4"/>
                </a:cxn>
                <a:cxn ang="0">
                  <a:pos x="6" y="6"/>
                </a:cxn>
                <a:cxn ang="0">
                  <a:pos x="10" y="6"/>
                </a:cxn>
              </a:cxnLst>
              <a:rect l="0" t="0" r="r" b="b"/>
              <a:pathLst>
                <a:path w="10" h="6">
                  <a:moveTo>
                    <a:pt x="10" y="6"/>
                  </a:moveTo>
                  <a:lnTo>
                    <a:pt x="10" y="4"/>
                  </a:lnTo>
                  <a:lnTo>
                    <a:pt x="6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6" y="4"/>
                  </a:lnTo>
                  <a:lnTo>
                    <a:pt x="6" y="6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209" name="Freeform 537"/>
            <p:cNvSpPr>
              <a:spLocks/>
            </p:cNvSpPr>
            <p:nvPr/>
          </p:nvSpPr>
          <p:spPr bwMode="auto">
            <a:xfrm>
              <a:off x="3761" y="2452"/>
              <a:ext cx="6" cy="8"/>
            </a:xfrm>
            <a:custGeom>
              <a:avLst/>
              <a:gdLst/>
              <a:ahLst/>
              <a:cxnLst>
                <a:cxn ang="0">
                  <a:pos x="6" y="2"/>
                </a:cxn>
                <a:cxn ang="0">
                  <a:pos x="6" y="6"/>
                </a:cxn>
                <a:cxn ang="0">
                  <a:pos x="4" y="8"/>
                </a:cxn>
                <a:cxn ang="0">
                  <a:pos x="2" y="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6" y="2"/>
                </a:cxn>
              </a:cxnLst>
              <a:rect l="0" t="0" r="r" b="b"/>
              <a:pathLst>
                <a:path w="6" h="8">
                  <a:moveTo>
                    <a:pt x="6" y="2"/>
                  </a:moveTo>
                  <a:lnTo>
                    <a:pt x="6" y="6"/>
                  </a:lnTo>
                  <a:lnTo>
                    <a:pt x="4" y="8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4" y="0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210" name="Freeform 538"/>
            <p:cNvSpPr>
              <a:spLocks/>
            </p:cNvSpPr>
            <p:nvPr/>
          </p:nvSpPr>
          <p:spPr bwMode="auto">
            <a:xfrm>
              <a:off x="3761" y="2454"/>
              <a:ext cx="8" cy="8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4" y="8"/>
                </a:cxn>
                <a:cxn ang="0">
                  <a:pos x="6" y="6"/>
                </a:cxn>
                <a:cxn ang="0">
                  <a:pos x="8" y="2"/>
                </a:cxn>
                <a:cxn ang="0">
                  <a:pos x="8" y="0"/>
                </a:cxn>
                <a:cxn ang="0">
                  <a:pos x="4" y="0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2" y="4"/>
                </a:cxn>
                <a:cxn ang="0">
                  <a:pos x="0" y="6"/>
                </a:cxn>
              </a:cxnLst>
              <a:rect l="0" t="0" r="r" b="b"/>
              <a:pathLst>
                <a:path w="8" h="8">
                  <a:moveTo>
                    <a:pt x="0" y="6"/>
                  </a:moveTo>
                  <a:lnTo>
                    <a:pt x="4" y="8"/>
                  </a:lnTo>
                  <a:lnTo>
                    <a:pt x="6" y="6"/>
                  </a:lnTo>
                  <a:lnTo>
                    <a:pt x="8" y="2"/>
                  </a:lnTo>
                  <a:lnTo>
                    <a:pt x="8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2" y="2"/>
                  </a:lnTo>
                  <a:lnTo>
                    <a:pt x="2" y="4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211" name="Freeform 539"/>
            <p:cNvSpPr>
              <a:spLocks/>
            </p:cNvSpPr>
            <p:nvPr/>
          </p:nvSpPr>
          <p:spPr bwMode="auto">
            <a:xfrm>
              <a:off x="3759" y="2450"/>
              <a:ext cx="4" cy="1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2" y="8"/>
                </a:cxn>
                <a:cxn ang="0">
                  <a:pos x="2" y="10"/>
                </a:cxn>
                <a:cxn ang="0">
                  <a:pos x="4" y="8"/>
                </a:cxn>
                <a:cxn ang="0">
                  <a:pos x="4" y="4"/>
                </a:cxn>
                <a:cxn ang="0">
                  <a:pos x="2" y="0"/>
                </a:cxn>
              </a:cxnLst>
              <a:rect l="0" t="0" r="r" b="b"/>
              <a:pathLst>
                <a:path w="4" h="10">
                  <a:moveTo>
                    <a:pt x="2" y="0"/>
                  </a:moveTo>
                  <a:lnTo>
                    <a:pt x="0" y="4"/>
                  </a:lnTo>
                  <a:lnTo>
                    <a:pt x="0" y="6"/>
                  </a:lnTo>
                  <a:lnTo>
                    <a:pt x="2" y="8"/>
                  </a:lnTo>
                  <a:lnTo>
                    <a:pt x="2" y="10"/>
                  </a:lnTo>
                  <a:lnTo>
                    <a:pt x="4" y="8"/>
                  </a:lnTo>
                  <a:lnTo>
                    <a:pt x="4" y="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212" name="Freeform 540"/>
            <p:cNvSpPr>
              <a:spLocks/>
            </p:cNvSpPr>
            <p:nvPr/>
          </p:nvSpPr>
          <p:spPr bwMode="auto">
            <a:xfrm>
              <a:off x="3761" y="2450"/>
              <a:ext cx="8" cy="4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2" y="4"/>
                </a:cxn>
                <a:cxn ang="0">
                  <a:pos x="8" y="4"/>
                </a:cxn>
              </a:cxnLst>
              <a:rect l="0" t="0" r="r" b="b"/>
              <a:pathLst>
                <a:path w="8" h="4">
                  <a:moveTo>
                    <a:pt x="8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4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213" name="Freeform 541"/>
            <p:cNvSpPr>
              <a:spLocks/>
            </p:cNvSpPr>
            <p:nvPr/>
          </p:nvSpPr>
          <p:spPr bwMode="auto">
            <a:xfrm>
              <a:off x="3259" y="2452"/>
              <a:ext cx="8" cy="10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8" y="10"/>
                </a:cxn>
                <a:cxn ang="0">
                  <a:pos x="4" y="10"/>
                </a:cxn>
                <a:cxn ang="0">
                  <a:pos x="2" y="8"/>
                </a:cxn>
                <a:cxn ang="0">
                  <a:pos x="2" y="6"/>
                </a:cxn>
                <a:cxn ang="0">
                  <a:pos x="0" y="4"/>
                </a:cxn>
                <a:cxn ang="0">
                  <a:pos x="4" y="0"/>
                </a:cxn>
                <a:cxn ang="0">
                  <a:pos x="8" y="2"/>
                </a:cxn>
                <a:cxn ang="0">
                  <a:pos x="8" y="4"/>
                </a:cxn>
              </a:cxnLst>
              <a:rect l="0" t="0" r="r" b="b"/>
              <a:pathLst>
                <a:path w="8" h="10">
                  <a:moveTo>
                    <a:pt x="8" y="4"/>
                  </a:moveTo>
                  <a:lnTo>
                    <a:pt x="8" y="10"/>
                  </a:lnTo>
                  <a:lnTo>
                    <a:pt x="4" y="10"/>
                  </a:lnTo>
                  <a:lnTo>
                    <a:pt x="2" y="8"/>
                  </a:lnTo>
                  <a:lnTo>
                    <a:pt x="2" y="6"/>
                  </a:lnTo>
                  <a:lnTo>
                    <a:pt x="0" y="4"/>
                  </a:lnTo>
                  <a:lnTo>
                    <a:pt x="4" y="0"/>
                  </a:lnTo>
                  <a:lnTo>
                    <a:pt x="8" y="2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214" name="Freeform 542"/>
            <p:cNvSpPr>
              <a:spLocks/>
            </p:cNvSpPr>
            <p:nvPr/>
          </p:nvSpPr>
          <p:spPr bwMode="auto">
            <a:xfrm>
              <a:off x="3265" y="2456"/>
              <a:ext cx="4" cy="10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4" y="6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10"/>
                </a:cxn>
                <a:cxn ang="0">
                  <a:pos x="2" y="8"/>
                </a:cxn>
                <a:cxn ang="0">
                  <a:pos x="0" y="10"/>
                </a:cxn>
              </a:cxnLst>
              <a:rect l="0" t="0" r="r" b="b"/>
              <a:pathLst>
                <a:path w="4" h="10">
                  <a:moveTo>
                    <a:pt x="0" y="10"/>
                  </a:moveTo>
                  <a:lnTo>
                    <a:pt x="4" y="6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2" y="8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215" name="Freeform 543"/>
            <p:cNvSpPr>
              <a:spLocks/>
            </p:cNvSpPr>
            <p:nvPr/>
          </p:nvSpPr>
          <p:spPr bwMode="auto">
            <a:xfrm>
              <a:off x="3257" y="2454"/>
              <a:ext cx="8" cy="1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4"/>
                </a:cxn>
                <a:cxn ang="0">
                  <a:pos x="2" y="8"/>
                </a:cxn>
                <a:cxn ang="0">
                  <a:pos x="4" y="10"/>
                </a:cxn>
                <a:cxn ang="0">
                  <a:pos x="8" y="12"/>
                </a:cxn>
                <a:cxn ang="0">
                  <a:pos x="8" y="6"/>
                </a:cxn>
                <a:cxn ang="0">
                  <a:pos x="6" y="6"/>
                </a:cxn>
                <a:cxn ang="0">
                  <a:pos x="6" y="4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0" y="2"/>
                </a:cxn>
              </a:cxnLst>
              <a:rect l="0" t="0" r="r" b="b"/>
              <a:pathLst>
                <a:path w="8" h="12">
                  <a:moveTo>
                    <a:pt x="0" y="2"/>
                  </a:moveTo>
                  <a:lnTo>
                    <a:pt x="2" y="4"/>
                  </a:lnTo>
                  <a:lnTo>
                    <a:pt x="2" y="8"/>
                  </a:lnTo>
                  <a:lnTo>
                    <a:pt x="4" y="10"/>
                  </a:lnTo>
                  <a:lnTo>
                    <a:pt x="8" y="12"/>
                  </a:lnTo>
                  <a:lnTo>
                    <a:pt x="8" y="6"/>
                  </a:lnTo>
                  <a:lnTo>
                    <a:pt x="6" y="6"/>
                  </a:lnTo>
                  <a:lnTo>
                    <a:pt x="6" y="4"/>
                  </a:lnTo>
                  <a:lnTo>
                    <a:pt x="4" y="0"/>
                  </a:lnTo>
                  <a:lnTo>
                    <a:pt x="4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216" name="Freeform 544"/>
            <p:cNvSpPr>
              <a:spLocks/>
            </p:cNvSpPr>
            <p:nvPr/>
          </p:nvSpPr>
          <p:spPr bwMode="auto">
            <a:xfrm>
              <a:off x="3257" y="2450"/>
              <a:ext cx="12" cy="6"/>
            </a:xfrm>
            <a:custGeom>
              <a:avLst/>
              <a:gdLst/>
              <a:ahLst/>
              <a:cxnLst>
                <a:cxn ang="0">
                  <a:pos x="12" y="6"/>
                </a:cxn>
                <a:cxn ang="0">
                  <a:pos x="10" y="2"/>
                </a:cxn>
                <a:cxn ang="0">
                  <a:pos x="6" y="0"/>
                </a:cxn>
                <a:cxn ang="0">
                  <a:pos x="2" y="2"/>
                </a:cxn>
                <a:cxn ang="0">
                  <a:pos x="0" y="6"/>
                </a:cxn>
                <a:cxn ang="0">
                  <a:pos x="4" y="6"/>
                </a:cxn>
                <a:cxn ang="0">
                  <a:pos x="6" y="4"/>
                </a:cxn>
                <a:cxn ang="0">
                  <a:pos x="8" y="4"/>
                </a:cxn>
                <a:cxn ang="0">
                  <a:pos x="8" y="6"/>
                </a:cxn>
                <a:cxn ang="0">
                  <a:pos x="12" y="6"/>
                </a:cxn>
              </a:cxnLst>
              <a:rect l="0" t="0" r="r" b="b"/>
              <a:pathLst>
                <a:path w="12" h="6">
                  <a:moveTo>
                    <a:pt x="12" y="6"/>
                  </a:moveTo>
                  <a:lnTo>
                    <a:pt x="10" y="2"/>
                  </a:lnTo>
                  <a:lnTo>
                    <a:pt x="6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4" y="6"/>
                  </a:lnTo>
                  <a:lnTo>
                    <a:pt x="6" y="4"/>
                  </a:lnTo>
                  <a:lnTo>
                    <a:pt x="8" y="4"/>
                  </a:lnTo>
                  <a:lnTo>
                    <a:pt x="8" y="6"/>
                  </a:lnTo>
                  <a:lnTo>
                    <a:pt x="12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217" name="Freeform 545"/>
            <p:cNvSpPr>
              <a:spLocks/>
            </p:cNvSpPr>
            <p:nvPr/>
          </p:nvSpPr>
          <p:spPr bwMode="auto">
            <a:xfrm>
              <a:off x="3481" y="2454"/>
              <a:ext cx="8" cy="10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6" y="4"/>
                </a:cxn>
                <a:cxn ang="0">
                  <a:pos x="6" y="6"/>
                </a:cxn>
                <a:cxn ang="0">
                  <a:pos x="2" y="10"/>
                </a:cxn>
                <a:cxn ang="0">
                  <a:pos x="2" y="8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8" y="4"/>
                </a:cxn>
              </a:cxnLst>
              <a:rect l="0" t="0" r="r" b="b"/>
              <a:pathLst>
                <a:path w="8" h="10">
                  <a:moveTo>
                    <a:pt x="8" y="4"/>
                  </a:moveTo>
                  <a:lnTo>
                    <a:pt x="6" y="4"/>
                  </a:lnTo>
                  <a:lnTo>
                    <a:pt x="6" y="6"/>
                  </a:lnTo>
                  <a:lnTo>
                    <a:pt x="2" y="10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2"/>
                  </a:lnTo>
                  <a:lnTo>
                    <a:pt x="2" y="0"/>
                  </a:lnTo>
                  <a:lnTo>
                    <a:pt x="6" y="0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218" name="Freeform 546"/>
            <p:cNvSpPr>
              <a:spLocks/>
            </p:cNvSpPr>
            <p:nvPr/>
          </p:nvSpPr>
          <p:spPr bwMode="auto">
            <a:xfrm>
              <a:off x="3483" y="2456"/>
              <a:ext cx="6" cy="10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2" y="10"/>
                </a:cxn>
                <a:cxn ang="0">
                  <a:pos x="6" y="6"/>
                </a:cxn>
                <a:cxn ang="0">
                  <a:pos x="6" y="2"/>
                </a:cxn>
                <a:cxn ang="0">
                  <a:pos x="4" y="0"/>
                </a:cxn>
                <a:cxn ang="0">
                  <a:pos x="2" y="2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2" y="6"/>
                </a:cxn>
                <a:cxn ang="0">
                  <a:pos x="0" y="10"/>
                </a:cxn>
                <a:cxn ang="0">
                  <a:pos x="2" y="10"/>
                </a:cxn>
                <a:cxn ang="0">
                  <a:pos x="0" y="10"/>
                </a:cxn>
              </a:cxnLst>
              <a:rect l="0" t="0" r="r" b="b"/>
              <a:pathLst>
                <a:path w="6" h="10">
                  <a:moveTo>
                    <a:pt x="0" y="10"/>
                  </a:moveTo>
                  <a:lnTo>
                    <a:pt x="2" y="10"/>
                  </a:lnTo>
                  <a:lnTo>
                    <a:pt x="6" y="6"/>
                  </a:lnTo>
                  <a:lnTo>
                    <a:pt x="6" y="2"/>
                  </a:lnTo>
                  <a:lnTo>
                    <a:pt x="4" y="0"/>
                  </a:lnTo>
                  <a:lnTo>
                    <a:pt x="2" y="2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6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219" name="Freeform 547"/>
            <p:cNvSpPr>
              <a:spLocks/>
            </p:cNvSpPr>
            <p:nvPr/>
          </p:nvSpPr>
          <p:spPr bwMode="auto">
            <a:xfrm>
              <a:off x="3479" y="2456"/>
              <a:ext cx="6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"/>
                </a:cxn>
                <a:cxn ang="0">
                  <a:pos x="2" y="8"/>
                </a:cxn>
                <a:cxn ang="0">
                  <a:pos x="4" y="10"/>
                </a:cxn>
                <a:cxn ang="0">
                  <a:pos x="6" y="6"/>
                </a:cxn>
                <a:cxn ang="0">
                  <a:pos x="4" y="4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r" b="b"/>
              <a:pathLst>
                <a:path w="6" h="10">
                  <a:moveTo>
                    <a:pt x="0" y="0"/>
                  </a:moveTo>
                  <a:lnTo>
                    <a:pt x="0" y="4"/>
                  </a:lnTo>
                  <a:lnTo>
                    <a:pt x="2" y="8"/>
                  </a:lnTo>
                  <a:lnTo>
                    <a:pt x="4" y="10"/>
                  </a:lnTo>
                  <a:lnTo>
                    <a:pt x="6" y="6"/>
                  </a:lnTo>
                  <a:lnTo>
                    <a:pt x="4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220" name="Freeform 548"/>
            <p:cNvSpPr>
              <a:spLocks/>
            </p:cNvSpPr>
            <p:nvPr/>
          </p:nvSpPr>
          <p:spPr bwMode="auto">
            <a:xfrm>
              <a:off x="3479" y="2452"/>
              <a:ext cx="12" cy="6"/>
            </a:xfrm>
            <a:custGeom>
              <a:avLst/>
              <a:gdLst/>
              <a:ahLst/>
              <a:cxnLst>
                <a:cxn ang="0">
                  <a:pos x="10" y="6"/>
                </a:cxn>
                <a:cxn ang="0">
                  <a:pos x="12" y="6"/>
                </a:cxn>
                <a:cxn ang="0">
                  <a:pos x="10" y="2"/>
                </a:cxn>
                <a:cxn ang="0">
                  <a:pos x="6" y="0"/>
                </a:cxn>
                <a:cxn ang="0">
                  <a:pos x="2" y="0"/>
                </a:cxn>
                <a:cxn ang="0">
                  <a:pos x="0" y="4"/>
                </a:cxn>
                <a:cxn ang="0">
                  <a:pos x="4" y="4"/>
                </a:cxn>
                <a:cxn ang="0">
                  <a:pos x="6" y="2"/>
                </a:cxn>
                <a:cxn ang="0">
                  <a:pos x="6" y="4"/>
                </a:cxn>
                <a:cxn ang="0">
                  <a:pos x="8" y="4"/>
                </a:cxn>
                <a:cxn ang="0">
                  <a:pos x="12" y="6"/>
                </a:cxn>
                <a:cxn ang="0">
                  <a:pos x="10" y="6"/>
                </a:cxn>
              </a:cxnLst>
              <a:rect l="0" t="0" r="r" b="b"/>
              <a:pathLst>
                <a:path w="12" h="6">
                  <a:moveTo>
                    <a:pt x="10" y="6"/>
                  </a:moveTo>
                  <a:lnTo>
                    <a:pt x="12" y="6"/>
                  </a:lnTo>
                  <a:lnTo>
                    <a:pt x="10" y="2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4" y="4"/>
                  </a:lnTo>
                  <a:lnTo>
                    <a:pt x="6" y="2"/>
                  </a:lnTo>
                  <a:lnTo>
                    <a:pt x="6" y="4"/>
                  </a:lnTo>
                  <a:lnTo>
                    <a:pt x="8" y="4"/>
                  </a:lnTo>
                  <a:lnTo>
                    <a:pt x="12" y="6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221" name="Freeform 549"/>
            <p:cNvSpPr>
              <a:spLocks/>
            </p:cNvSpPr>
            <p:nvPr/>
          </p:nvSpPr>
          <p:spPr bwMode="auto">
            <a:xfrm>
              <a:off x="3498" y="2454"/>
              <a:ext cx="4" cy="1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6"/>
                </a:cxn>
                <a:cxn ang="0">
                  <a:pos x="2" y="10"/>
                </a:cxn>
                <a:cxn ang="0">
                  <a:pos x="0" y="10"/>
                </a:cxn>
                <a:cxn ang="0">
                  <a:pos x="0" y="0"/>
                </a:cxn>
                <a:cxn ang="0">
                  <a:pos x="4" y="0"/>
                </a:cxn>
              </a:cxnLst>
              <a:rect l="0" t="0" r="r" b="b"/>
              <a:pathLst>
                <a:path w="4" h="10">
                  <a:moveTo>
                    <a:pt x="4" y="0"/>
                  </a:moveTo>
                  <a:lnTo>
                    <a:pt x="4" y="6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222" name="Freeform 550"/>
            <p:cNvSpPr>
              <a:spLocks/>
            </p:cNvSpPr>
            <p:nvPr/>
          </p:nvSpPr>
          <p:spPr bwMode="auto">
            <a:xfrm>
              <a:off x="3498" y="2452"/>
              <a:ext cx="6" cy="14"/>
            </a:xfrm>
            <a:custGeom>
              <a:avLst/>
              <a:gdLst/>
              <a:ahLst/>
              <a:cxnLst>
                <a:cxn ang="0">
                  <a:pos x="2" y="14"/>
                </a:cxn>
                <a:cxn ang="0">
                  <a:pos x="4" y="14"/>
                </a:cxn>
                <a:cxn ang="0">
                  <a:pos x="6" y="10"/>
                </a:cxn>
                <a:cxn ang="0">
                  <a:pos x="6" y="0"/>
                </a:cxn>
                <a:cxn ang="0">
                  <a:pos x="2" y="2"/>
                </a:cxn>
                <a:cxn ang="0">
                  <a:pos x="2" y="8"/>
                </a:cxn>
                <a:cxn ang="0">
                  <a:pos x="0" y="10"/>
                </a:cxn>
                <a:cxn ang="0">
                  <a:pos x="2" y="10"/>
                </a:cxn>
                <a:cxn ang="0">
                  <a:pos x="2" y="14"/>
                </a:cxn>
                <a:cxn ang="0">
                  <a:pos x="4" y="14"/>
                </a:cxn>
                <a:cxn ang="0">
                  <a:pos x="2" y="14"/>
                </a:cxn>
              </a:cxnLst>
              <a:rect l="0" t="0" r="r" b="b"/>
              <a:pathLst>
                <a:path w="6" h="14">
                  <a:moveTo>
                    <a:pt x="2" y="14"/>
                  </a:moveTo>
                  <a:lnTo>
                    <a:pt x="4" y="14"/>
                  </a:lnTo>
                  <a:lnTo>
                    <a:pt x="6" y="10"/>
                  </a:lnTo>
                  <a:lnTo>
                    <a:pt x="6" y="0"/>
                  </a:lnTo>
                  <a:lnTo>
                    <a:pt x="2" y="2"/>
                  </a:lnTo>
                  <a:lnTo>
                    <a:pt x="2" y="8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2" y="14"/>
                  </a:lnTo>
                  <a:lnTo>
                    <a:pt x="4" y="14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223" name="Freeform 551"/>
            <p:cNvSpPr>
              <a:spLocks/>
            </p:cNvSpPr>
            <p:nvPr/>
          </p:nvSpPr>
          <p:spPr bwMode="auto">
            <a:xfrm>
              <a:off x="3496" y="2462"/>
              <a:ext cx="4" cy="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4"/>
                </a:cxn>
                <a:cxn ang="0">
                  <a:pos x="4" y="4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0" y="2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2" y="0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224" name="Freeform 552"/>
            <p:cNvSpPr>
              <a:spLocks/>
            </p:cNvSpPr>
            <p:nvPr/>
          </p:nvSpPr>
          <p:spPr bwMode="auto">
            <a:xfrm>
              <a:off x="3496" y="2450"/>
              <a:ext cx="4" cy="14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4"/>
                </a:cxn>
                <a:cxn ang="0">
                  <a:pos x="0" y="14"/>
                </a:cxn>
                <a:cxn ang="0">
                  <a:pos x="4" y="14"/>
                </a:cxn>
                <a:cxn ang="0">
                  <a:pos x="4" y="4"/>
                </a:cxn>
                <a:cxn ang="0">
                  <a:pos x="2" y="4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2" y="0"/>
                </a:cxn>
              </a:cxnLst>
              <a:rect l="0" t="0" r="r" b="b"/>
              <a:pathLst>
                <a:path w="4" h="14">
                  <a:moveTo>
                    <a:pt x="2" y="0"/>
                  </a:moveTo>
                  <a:lnTo>
                    <a:pt x="0" y="4"/>
                  </a:lnTo>
                  <a:lnTo>
                    <a:pt x="0" y="14"/>
                  </a:lnTo>
                  <a:lnTo>
                    <a:pt x="4" y="14"/>
                  </a:lnTo>
                  <a:lnTo>
                    <a:pt x="4" y="4"/>
                  </a:lnTo>
                  <a:lnTo>
                    <a:pt x="2" y="4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225" name="Freeform 553"/>
            <p:cNvSpPr>
              <a:spLocks/>
            </p:cNvSpPr>
            <p:nvPr/>
          </p:nvSpPr>
          <p:spPr bwMode="auto">
            <a:xfrm>
              <a:off x="3498" y="2450"/>
              <a:ext cx="6" cy="4"/>
            </a:xfrm>
            <a:custGeom>
              <a:avLst/>
              <a:gdLst/>
              <a:ahLst/>
              <a:cxnLst>
                <a:cxn ang="0">
                  <a:pos x="6" y="2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4" y="4"/>
                </a:cxn>
                <a:cxn ang="0">
                  <a:pos x="2" y="4"/>
                </a:cxn>
                <a:cxn ang="0">
                  <a:pos x="6" y="2"/>
                </a:cxn>
                <a:cxn ang="0">
                  <a:pos x="4" y="0"/>
                </a:cxn>
                <a:cxn ang="0">
                  <a:pos x="6" y="2"/>
                </a:cxn>
              </a:cxnLst>
              <a:rect l="0" t="0" r="r" b="b"/>
              <a:pathLst>
                <a:path w="6" h="4">
                  <a:moveTo>
                    <a:pt x="6" y="2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4" y="4"/>
                  </a:lnTo>
                  <a:lnTo>
                    <a:pt x="2" y="4"/>
                  </a:lnTo>
                  <a:lnTo>
                    <a:pt x="6" y="2"/>
                  </a:lnTo>
                  <a:lnTo>
                    <a:pt x="4" y="0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226" name="Freeform 554"/>
            <p:cNvSpPr>
              <a:spLocks/>
            </p:cNvSpPr>
            <p:nvPr/>
          </p:nvSpPr>
          <p:spPr bwMode="auto">
            <a:xfrm>
              <a:off x="3510" y="2452"/>
              <a:ext cx="6" cy="10"/>
            </a:xfrm>
            <a:custGeom>
              <a:avLst/>
              <a:gdLst/>
              <a:ahLst/>
              <a:cxnLst>
                <a:cxn ang="0">
                  <a:pos x="6" y="2"/>
                </a:cxn>
                <a:cxn ang="0">
                  <a:pos x="6" y="10"/>
                </a:cxn>
                <a:cxn ang="0">
                  <a:pos x="2" y="10"/>
                </a:cxn>
                <a:cxn ang="0">
                  <a:pos x="0" y="8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6" y="2"/>
                </a:cxn>
              </a:cxnLst>
              <a:rect l="0" t="0" r="r" b="b"/>
              <a:pathLst>
                <a:path w="6" h="10">
                  <a:moveTo>
                    <a:pt x="6" y="2"/>
                  </a:moveTo>
                  <a:lnTo>
                    <a:pt x="6" y="10"/>
                  </a:lnTo>
                  <a:lnTo>
                    <a:pt x="2" y="10"/>
                  </a:lnTo>
                  <a:lnTo>
                    <a:pt x="0" y="8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227" name="Freeform 555"/>
            <p:cNvSpPr>
              <a:spLocks/>
            </p:cNvSpPr>
            <p:nvPr/>
          </p:nvSpPr>
          <p:spPr bwMode="auto">
            <a:xfrm>
              <a:off x="3514" y="2454"/>
              <a:ext cx="4" cy="10"/>
            </a:xfrm>
            <a:custGeom>
              <a:avLst/>
              <a:gdLst/>
              <a:ahLst/>
              <a:cxnLst>
                <a:cxn ang="0">
                  <a:pos x="2" y="10"/>
                </a:cxn>
                <a:cxn ang="0">
                  <a:pos x="4" y="6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2" y="10"/>
                </a:cxn>
              </a:cxnLst>
              <a:rect l="0" t="0" r="r" b="b"/>
              <a:pathLst>
                <a:path w="4" h="10">
                  <a:moveTo>
                    <a:pt x="2" y="10"/>
                  </a:moveTo>
                  <a:lnTo>
                    <a:pt x="4" y="6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2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228" name="Freeform 556"/>
            <p:cNvSpPr>
              <a:spLocks/>
            </p:cNvSpPr>
            <p:nvPr/>
          </p:nvSpPr>
          <p:spPr bwMode="auto">
            <a:xfrm>
              <a:off x="3508" y="2454"/>
              <a:ext cx="8" cy="1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4"/>
                </a:cxn>
                <a:cxn ang="0">
                  <a:pos x="2" y="6"/>
                </a:cxn>
                <a:cxn ang="0">
                  <a:pos x="4" y="10"/>
                </a:cxn>
                <a:cxn ang="0">
                  <a:pos x="8" y="10"/>
                </a:cxn>
                <a:cxn ang="0">
                  <a:pos x="6" y="6"/>
                </a:cxn>
                <a:cxn ang="0">
                  <a:pos x="4" y="4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2"/>
                </a:cxn>
              </a:cxnLst>
              <a:rect l="0" t="0" r="r" b="b"/>
              <a:pathLst>
                <a:path w="8" h="10">
                  <a:moveTo>
                    <a:pt x="0" y="2"/>
                  </a:moveTo>
                  <a:lnTo>
                    <a:pt x="0" y="4"/>
                  </a:lnTo>
                  <a:lnTo>
                    <a:pt x="2" y="6"/>
                  </a:lnTo>
                  <a:lnTo>
                    <a:pt x="4" y="10"/>
                  </a:lnTo>
                  <a:lnTo>
                    <a:pt x="8" y="10"/>
                  </a:lnTo>
                  <a:lnTo>
                    <a:pt x="6" y="6"/>
                  </a:lnTo>
                  <a:lnTo>
                    <a:pt x="4" y="4"/>
                  </a:lnTo>
                  <a:lnTo>
                    <a:pt x="4" y="0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229" name="Freeform 557"/>
            <p:cNvSpPr>
              <a:spLocks/>
            </p:cNvSpPr>
            <p:nvPr/>
          </p:nvSpPr>
          <p:spPr bwMode="auto">
            <a:xfrm>
              <a:off x="3508" y="2450"/>
              <a:ext cx="10" cy="6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8" y="2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0" y="6"/>
                </a:cxn>
                <a:cxn ang="0">
                  <a:pos x="4" y="6"/>
                </a:cxn>
                <a:cxn ang="0">
                  <a:pos x="4" y="4"/>
                </a:cxn>
                <a:cxn ang="0">
                  <a:pos x="6" y="4"/>
                </a:cxn>
                <a:cxn ang="0">
                  <a:pos x="6" y="6"/>
                </a:cxn>
                <a:cxn ang="0">
                  <a:pos x="6" y="4"/>
                </a:cxn>
                <a:cxn ang="0">
                  <a:pos x="10" y="4"/>
                </a:cxn>
              </a:cxnLst>
              <a:rect l="0" t="0" r="r" b="b"/>
              <a:pathLst>
                <a:path w="10" h="6">
                  <a:moveTo>
                    <a:pt x="10" y="4"/>
                  </a:moveTo>
                  <a:lnTo>
                    <a:pt x="8" y="2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4" y="6"/>
                  </a:lnTo>
                  <a:lnTo>
                    <a:pt x="4" y="4"/>
                  </a:lnTo>
                  <a:lnTo>
                    <a:pt x="6" y="4"/>
                  </a:lnTo>
                  <a:lnTo>
                    <a:pt x="6" y="6"/>
                  </a:lnTo>
                  <a:lnTo>
                    <a:pt x="6" y="4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230" name="Freeform 558"/>
            <p:cNvSpPr>
              <a:spLocks/>
            </p:cNvSpPr>
            <p:nvPr/>
          </p:nvSpPr>
          <p:spPr bwMode="auto">
            <a:xfrm>
              <a:off x="3538" y="2454"/>
              <a:ext cx="6" cy="10"/>
            </a:xfrm>
            <a:custGeom>
              <a:avLst/>
              <a:gdLst/>
              <a:ahLst/>
              <a:cxnLst>
                <a:cxn ang="0">
                  <a:pos x="6" y="2"/>
                </a:cxn>
                <a:cxn ang="0">
                  <a:pos x="6" y="4"/>
                </a:cxn>
                <a:cxn ang="0">
                  <a:pos x="4" y="8"/>
                </a:cxn>
                <a:cxn ang="0">
                  <a:pos x="2" y="10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6" y="2"/>
                </a:cxn>
              </a:cxnLst>
              <a:rect l="0" t="0" r="r" b="b"/>
              <a:pathLst>
                <a:path w="6" h="10">
                  <a:moveTo>
                    <a:pt x="6" y="2"/>
                  </a:moveTo>
                  <a:lnTo>
                    <a:pt x="6" y="4"/>
                  </a:lnTo>
                  <a:lnTo>
                    <a:pt x="4" y="8"/>
                  </a:lnTo>
                  <a:lnTo>
                    <a:pt x="2" y="10"/>
                  </a:lnTo>
                  <a:lnTo>
                    <a:pt x="0" y="8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231" name="Freeform 559"/>
            <p:cNvSpPr>
              <a:spLocks/>
            </p:cNvSpPr>
            <p:nvPr/>
          </p:nvSpPr>
          <p:spPr bwMode="auto">
            <a:xfrm>
              <a:off x="3536" y="2456"/>
              <a:ext cx="11" cy="1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2" y="8"/>
                </a:cxn>
                <a:cxn ang="0">
                  <a:pos x="4" y="10"/>
                </a:cxn>
                <a:cxn ang="0">
                  <a:pos x="8" y="8"/>
                </a:cxn>
                <a:cxn ang="0">
                  <a:pos x="11" y="4"/>
                </a:cxn>
                <a:cxn ang="0">
                  <a:pos x="11" y="0"/>
                </a:cxn>
                <a:cxn ang="0">
                  <a:pos x="6" y="0"/>
                </a:cxn>
                <a:cxn ang="0">
                  <a:pos x="6" y="2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0" y="8"/>
                </a:cxn>
                <a:cxn ang="0">
                  <a:pos x="2" y="8"/>
                </a:cxn>
                <a:cxn ang="0">
                  <a:pos x="0" y="8"/>
                </a:cxn>
              </a:cxnLst>
              <a:rect l="0" t="0" r="r" b="b"/>
              <a:pathLst>
                <a:path w="11" h="10">
                  <a:moveTo>
                    <a:pt x="0" y="8"/>
                  </a:moveTo>
                  <a:lnTo>
                    <a:pt x="2" y="8"/>
                  </a:lnTo>
                  <a:lnTo>
                    <a:pt x="4" y="10"/>
                  </a:lnTo>
                  <a:lnTo>
                    <a:pt x="8" y="8"/>
                  </a:lnTo>
                  <a:lnTo>
                    <a:pt x="11" y="4"/>
                  </a:lnTo>
                  <a:lnTo>
                    <a:pt x="11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4" y="4"/>
                  </a:lnTo>
                  <a:lnTo>
                    <a:pt x="4" y="6"/>
                  </a:lnTo>
                  <a:lnTo>
                    <a:pt x="4" y="4"/>
                  </a:lnTo>
                  <a:lnTo>
                    <a:pt x="4" y="6"/>
                  </a:lnTo>
                  <a:lnTo>
                    <a:pt x="0" y="8"/>
                  </a:lnTo>
                  <a:lnTo>
                    <a:pt x="2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232" name="Freeform 560"/>
            <p:cNvSpPr>
              <a:spLocks/>
            </p:cNvSpPr>
            <p:nvPr/>
          </p:nvSpPr>
          <p:spPr bwMode="auto">
            <a:xfrm>
              <a:off x="3536" y="2450"/>
              <a:ext cx="4" cy="14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2" y="2"/>
                </a:cxn>
                <a:cxn ang="0">
                  <a:pos x="0" y="4"/>
                </a:cxn>
                <a:cxn ang="0">
                  <a:pos x="0" y="14"/>
                </a:cxn>
                <a:cxn ang="0">
                  <a:pos x="4" y="12"/>
                </a:cxn>
                <a:cxn ang="0">
                  <a:pos x="2" y="10"/>
                </a:cxn>
                <a:cxn ang="0">
                  <a:pos x="2" y="8"/>
                </a:cxn>
                <a:cxn ang="0">
                  <a:pos x="4" y="6"/>
                </a:cxn>
                <a:cxn ang="0">
                  <a:pos x="4" y="4"/>
                </a:cxn>
                <a:cxn ang="0">
                  <a:pos x="2" y="4"/>
                </a:cxn>
                <a:cxn ang="0">
                  <a:pos x="4" y="2"/>
                </a:cxn>
                <a:cxn ang="0">
                  <a:pos x="4" y="0"/>
                </a:cxn>
                <a:cxn ang="0">
                  <a:pos x="2" y="2"/>
                </a:cxn>
                <a:cxn ang="0">
                  <a:pos x="4" y="2"/>
                </a:cxn>
              </a:cxnLst>
              <a:rect l="0" t="0" r="r" b="b"/>
              <a:pathLst>
                <a:path w="4" h="14">
                  <a:moveTo>
                    <a:pt x="4" y="2"/>
                  </a:moveTo>
                  <a:lnTo>
                    <a:pt x="2" y="2"/>
                  </a:lnTo>
                  <a:lnTo>
                    <a:pt x="0" y="4"/>
                  </a:lnTo>
                  <a:lnTo>
                    <a:pt x="0" y="14"/>
                  </a:lnTo>
                  <a:lnTo>
                    <a:pt x="4" y="12"/>
                  </a:lnTo>
                  <a:lnTo>
                    <a:pt x="2" y="10"/>
                  </a:lnTo>
                  <a:lnTo>
                    <a:pt x="2" y="8"/>
                  </a:lnTo>
                  <a:lnTo>
                    <a:pt x="4" y="6"/>
                  </a:lnTo>
                  <a:lnTo>
                    <a:pt x="4" y="4"/>
                  </a:lnTo>
                  <a:lnTo>
                    <a:pt x="2" y="4"/>
                  </a:lnTo>
                  <a:lnTo>
                    <a:pt x="4" y="2"/>
                  </a:lnTo>
                  <a:lnTo>
                    <a:pt x="4" y="0"/>
                  </a:lnTo>
                  <a:lnTo>
                    <a:pt x="2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233" name="Freeform 561"/>
            <p:cNvSpPr>
              <a:spLocks/>
            </p:cNvSpPr>
            <p:nvPr/>
          </p:nvSpPr>
          <p:spPr bwMode="auto">
            <a:xfrm>
              <a:off x="3538" y="2452"/>
              <a:ext cx="9" cy="4"/>
            </a:xfrm>
            <a:custGeom>
              <a:avLst/>
              <a:gdLst/>
              <a:ahLst/>
              <a:cxnLst>
                <a:cxn ang="0">
                  <a:pos x="9" y="4"/>
                </a:cxn>
                <a:cxn ang="0">
                  <a:pos x="9" y="2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2" y="4"/>
                </a:cxn>
                <a:cxn ang="0">
                  <a:pos x="9" y="4"/>
                </a:cxn>
              </a:cxnLst>
              <a:rect l="0" t="0" r="r" b="b"/>
              <a:pathLst>
                <a:path w="9" h="4">
                  <a:moveTo>
                    <a:pt x="9" y="4"/>
                  </a:moveTo>
                  <a:lnTo>
                    <a:pt x="9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9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234" name="Freeform 562"/>
            <p:cNvSpPr>
              <a:spLocks/>
            </p:cNvSpPr>
            <p:nvPr/>
          </p:nvSpPr>
          <p:spPr bwMode="auto">
            <a:xfrm>
              <a:off x="3636" y="2452"/>
              <a:ext cx="8" cy="10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6" y="6"/>
                </a:cxn>
                <a:cxn ang="0">
                  <a:pos x="6" y="8"/>
                </a:cxn>
                <a:cxn ang="0">
                  <a:pos x="4" y="8"/>
                </a:cxn>
                <a:cxn ang="0">
                  <a:pos x="4" y="10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8" y="4"/>
                </a:cxn>
              </a:cxnLst>
              <a:rect l="0" t="0" r="r" b="b"/>
              <a:pathLst>
                <a:path w="8" h="10">
                  <a:moveTo>
                    <a:pt x="8" y="4"/>
                  </a:moveTo>
                  <a:lnTo>
                    <a:pt x="6" y="6"/>
                  </a:lnTo>
                  <a:lnTo>
                    <a:pt x="6" y="8"/>
                  </a:lnTo>
                  <a:lnTo>
                    <a:pt x="4" y="8"/>
                  </a:lnTo>
                  <a:lnTo>
                    <a:pt x="4" y="10"/>
                  </a:lnTo>
                  <a:lnTo>
                    <a:pt x="0" y="6"/>
                  </a:lnTo>
                  <a:lnTo>
                    <a:pt x="2" y="2"/>
                  </a:lnTo>
                  <a:lnTo>
                    <a:pt x="4" y="0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235" name="Freeform 563"/>
            <p:cNvSpPr>
              <a:spLocks/>
            </p:cNvSpPr>
            <p:nvPr/>
          </p:nvSpPr>
          <p:spPr bwMode="auto">
            <a:xfrm>
              <a:off x="3638" y="2456"/>
              <a:ext cx="9" cy="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2" y="8"/>
                </a:cxn>
                <a:cxn ang="0">
                  <a:pos x="6" y="4"/>
                </a:cxn>
                <a:cxn ang="0">
                  <a:pos x="6" y="2"/>
                </a:cxn>
                <a:cxn ang="0">
                  <a:pos x="9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0" y="8"/>
                </a:cxn>
                <a:cxn ang="0">
                  <a:pos x="2" y="8"/>
                </a:cxn>
                <a:cxn ang="0">
                  <a:pos x="0" y="8"/>
                </a:cxn>
              </a:cxnLst>
              <a:rect l="0" t="0" r="r" b="b"/>
              <a:pathLst>
                <a:path w="9" h="8">
                  <a:moveTo>
                    <a:pt x="0" y="8"/>
                  </a:moveTo>
                  <a:lnTo>
                    <a:pt x="2" y="8"/>
                  </a:lnTo>
                  <a:lnTo>
                    <a:pt x="6" y="4"/>
                  </a:lnTo>
                  <a:lnTo>
                    <a:pt x="6" y="2"/>
                  </a:lnTo>
                  <a:lnTo>
                    <a:pt x="9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0" y="8"/>
                  </a:lnTo>
                  <a:lnTo>
                    <a:pt x="2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236" name="Freeform 564"/>
            <p:cNvSpPr>
              <a:spLocks/>
            </p:cNvSpPr>
            <p:nvPr/>
          </p:nvSpPr>
          <p:spPr bwMode="auto">
            <a:xfrm>
              <a:off x="3634" y="2452"/>
              <a:ext cx="6" cy="12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0" y="6"/>
                </a:cxn>
                <a:cxn ang="0">
                  <a:pos x="2" y="8"/>
                </a:cxn>
                <a:cxn ang="0">
                  <a:pos x="4" y="12"/>
                </a:cxn>
                <a:cxn ang="0">
                  <a:pos x="6" y="8"/>
                </a:cxn>
                <a:cxn ang="0">
                  <a:pos x="6" y="6"/>
                </a:cxn>
                <a:cxn ang="0">
                  <a:pos x="4" y="6"/>
                </a:cxn>
                <a:cxn ang="0">
                  <a:pos x="6" y="2"/>
                </a:cxn>
                <a:cxn ang="0">
                  <a:pos x="4" y="2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4" y="0"/>
                </a:cxn>
              </a:cxnLst>
              <a:rect l="0" t="0" r="r" b="b"/>
              <a:pathLst>
                <a:path w="6" h="12">
                  <a:moveTo>
                    <a:pt x="4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2" y="8"/>
                  </a:lnTo>
                  <a:lnTo>
                    <a:pt x="4" y="12"/>
                  </a:lnTo>
                  <a:lnTo>
                    <a:pt x="6" y="8"/>
                  </a:lnTo>
                  <a:lnTo>
                    <a:pt x="6" y="6"/>
                  </a:lnTo>
                  <a:lnTo>
                    <a:pt x="4" y="6"/>
                  </a:lnTo>
                  <a:lnTo>
                    <a:pt x="6" y="2"/>
                  </a:lnTo>
                  <a:lnTo>
                    <a:pt x="4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237" name="Freeform 565"/>
            <p:cNvSpPr>
              <a:spLocks/>
            </p:cNvSpPr>
            <p:nvPr/>
          </p:nvSpPr>
          <p:spPr bwMode="auto">
            <a:xfrm>
              <a:off x="3638" y="2450"/>
              <a:ext cx="9" cy="6"/>
            </a:xfrm>
            <a:custGeom>
              <a:avLst/>
              <a:gdLst/>
              <a:ahLst/>
              <a:cxnLst>
                <a:cxn ang="0">
                  <a:pos x="9" y="6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6"/>
                </a:cxn>
                <a:cxn ang="0">
                  <a:pos x="4" y="6"/>
                </a:cxn>
                <a:cxn ang="0">
                  <a:pos x="2" y="6"/>
                </a:cxn>
                <a:cxn ang="0">
                  <a:pos x="9" y="6"/>
                </a:cxn>
              </a:cxnLst>
              <a:rect l="0" t="0" r="r" b="b"/>
              <a:pathLst>
                <a:path w="9" h="6">
                  <a:moveTo>
                    <a:pt x="9" y="6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6"/>
                  </a:lnTo>
                  <a:lnTo>
                    <a:pt x="4" y="6"/>
                  </a:lnTo>
                  <a:lnTo>
                    <a:pt x="2" y="6"/>
                  </a:lnTo>
                  <a:lnTo>
                    <a:pt x="9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238" name="Freeform 566"/>
            <p:cNvSpPr>
              <a:spLocks/>
            </p:cNvSpPr>
            <p:nvPr/>
          </p:nvSpPr>
          <p:spPr bwMode="auto">
            <a:xfrm>
              <a:off x="3716" y="2454"/>
              <a:ext cx="8" cy="1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8" y="2"/>
                </a:cxn>
                <a:cxn ang="0">
                  <a:pos x="6" y="4"/>
                </a:cxn>
                <a:cxn ang="0">
                  <a:pos x="6" y="6"/>
                </a:cxn>
                <a:cxn ang="0">
                  <a:pos x="4" y="10"/>
                </a:cxn>
                <a:cxn ang="0">
                  <a:pos x="2" y="10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6" y="0"/>
                </a:cxn>
              </a:cxnLst>
              <a:rect l="0" t="0" r="r" b="b"/>
              <a:pathLst>
                <a:path w="8" h="10">
                  <a:moveTo>
                    <a:pt x="6" y="0"/>
                  </a:moveTo>
                  <a:lnTo>
                    <a:pt x="8" y="2"/>
                  </a:lnTo>
                  <a:lnTo>
                    <a:pt x="6" y="4"/>
                  </a:lnTo>
                  <a:lnTo>
                    <a:pt x="6" y="6"/>
                  </a:lnTo>
                  <a:lnTo>
                    <a:pt x="4" y="10"/>
                  </a:lnTo>
                  <a:lnTo>
                    <a:pt x="2" y="10"/>
                  </a:lnTo>
                  <a:lnTo>
                    <a:pt x="0" y="6"/>
                  </a:lnTo>
                  <a:lnTo>
                    <a:pt x="0" y="2"/>
                  </a:lnTo>
                  <a:lnTo>
                    <a:pt x="2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239" name="Freeform 567"/>
            <p:cNvSpPr>
              <a:spLocks/>
            </p:cNvSpPr>
            <p:nvPr/>
          </p:nvSpPr>
          <p:spPr bwMode="auto">
            <a:xfrm>
              <a:off x="3718" y="2452"/>
              <a:ext cx="8" cy="14"/>
            </a:xfrm>
            <a:custGeom>
              <a:avLst/>
              <a:gdLst/>
              <a:ahLst/>
              <a:cxnLst>
                <a:cxn ang="0">
                  <a:pos x="2" y="14"/>
                </a:cxn>
                <a:cxn ang="0">
                  <a:pos x="6" y="12"/>
                </a:cxn>
                <a:cxn ang="0">
                  <a:pos x="6" y="6"/>
                </a:cxn>
                <a:cxn ang="0">
                  <a:pos x="8" y="4"/>
                </a:cxn>
                <a:cxn ang="0">
                  <a:pos x="6" y="0"/>
                </a:cxn>
                <a:cxn ang="0">
                  <a:pos x="2" y="2"/>
                </a:cxn>
                <a:cxn ang="0">
                  <a:pos x="4" y="4"/>
                </a:cxn>
                <a:cxn ang="0">
                  <a:pos x="2" y="6"/>
                </a:cxn>
                <a:cxn ang="0">
                  <a:pos x="2" y="8"/>
                </a:cxn>
                <a:cxn ang="0">
                  <a:pos x="0" y="12"/>
                </a:cxn>
                <a:cxn ang="0">
                  <a:pos x="2" y="10"/>
                </a:cxn>
                <a:cxn ang="0">
                  <a:pos x="2" y="14"/>
                </a:cxn>
                <a:cxn ang="0">
                  <a:pos x="6" y="14"/>
                </a:cxn>
                <a:cxn ang="0">
                  <a:pos x="6" y="12"/>
                </a:cxn>
                <a:cxn ang="0">
                  <a:pos x="2" y="14"/>
                </a:cxn>
              </a:cxnLst>
              <a:rect l="0" t="0" r="r" b="b"/>
              <a:pathLst>
                <a:path w="8" h="14">
                  <a:moveTo>
                    <a:pt x="2" y="14"/>
                  </a:moveTo>
                  <a:lnTo>
                    <a:pt x="6" y="12"/>
                  </a:lnTo>
                  <a:lnTo>
                    <a:pt x="6" y="6"/>
                  </a:lnTo>
                  <a:lnTo>
                    <a:pt x="8" y="4"/>
                  </a:lnTo>
                  <a:lnTo>
                    <a:pt x="6" y="0"/>
                  </a:lnTo>
                  <a:lnTo>
                    <a:pt x="2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2" y="8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2" y="14"/>
                  </a:lnTo>
                  <a:lnTo>
                    <a:pt x="6" y="14"/>
                  </a:lnTo>
                  <a:lnTo>
                    <a:pt x="6" y="12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240" name="Freeform 568"/>
            <p:cNvSpPr>
              <a:spLocks/>
            </p:cNvSpPr>
            <p:nvPr/>
          </p:nvSpPr>
          <p:spPr bwMode="auto">
            <a:xfrm>
              <a:off x="3716" y="2462"/>
              <a:ext cx="4" cy="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4"/>
                </a:cxn>
                <a:cxn ang="0">
                  <a:pos x="4" y="4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2" y="4"/>
                </a:cxn>
                <a:cxn ang="0">
                  <a:pos x="0" y="2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241" name="Freeform 569"/>
            <p:cNvSpPr>
              <a:spLocks/>
            </p:cNvSpPr>
            <p:nvPr/>
          </p:nvSpPr>
          <p:spPr bwMode="auto">
            <a:xfrm>
              <a:off x="3714" y="2452"/>
              <a:ext cx="10" cy="12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8"/>
                </a:cxn>
                <a:cxn ang="0">
                  <a:pos x="2" y="12"/>
                </a:cxn>
                <a:cxn ang="0">
                  <a:pos x="6" y="10"/>
                </a:cxn>
                <a:cxn ang="0">
                  <a:pos x="4" y="8"/>
                </a:cxn>
                <a:cxn ang="0">
                  <a:pos x="4" y="4"/>
                </a:cxn>
                <a:cxn ang="0">
                  <a:pos x="6" y="2"/>
                </a:cxn>
                <a:cxn ang="0">
                  <a:pos x="8" y="2"/>
                </a:cxn>
                <a:cxn ang="0">
                  <a:pos x="6" y="2"/>
                </a:cxn>
                <a:cxn ang="0">
                  <a:pos x="10" y="0"/>
                </a:cxn>
                <a:cxn ang="0">
                  <a:pos x="8" y="0"/>
                </a:cxn>
                <a:cxn ang="0">
                  <a:pos x="10" y="0"/>
                </a:cxn>
              </a:cxnLst>
              <a:rect l="0" t="0" r="r" b="b"/>
              <a:pathLst>
                <a:path w="10" h="12">
                  <a:moveTo>
                    <a:pt x="10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2" y="12"/>
                  </a:lnTo>
                  <a:lnTo>
                    <a:pt x="6" y="10"/>
                  </a:lnTo>
                  <a:lnTo>
                    <a:pt x="4" y="8"/>
                  </a:lnTo>
                  <a:lnTo>
                    <a:pt x="4" y="4"/>
                  </a:lnTo>
                  <a:lnTo>
                    <a:pt x="6" y="2"/>
                  </a:lnTo>
                  <a:lnTo>
                    <a:pt x="8" y="2"/>
                  </a:lnTo>
                  <a:lnTo>
                    <a:pt x="6" y="2"/>
                  </a:lnTo>
                  <a:lnTo>
                    <a:pt x="10" y="0"/>
                  </a:lnTo>
                  <a:lnTo>
                    <a:pt x="8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242" name="Freeform 570"/>
            <p:cNvSpPr>
              <a:spLocks/>
            </p:cNvSpPr>
            <p:nvPr/>
          </p:nvSpPr>
          <p:spPr bwMode="auto">
            <a:xfrm>
              <a:off x="3744" y="2454"/>
              <a:ext cx="9" cy="6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6"/>
                </a:cxn>
                <a:cxn ang="0">
                  <a:pos x="2" y="6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9" y="0"/>
                </a:cxn>
              </a:cxnLst>
              <a:rect l="0" t="0" r="r" b="b"/>
              <a:pathLst>
                <a:path w="9" h="6">
                  <a:moveTo>
                    <a:pt x="9" y="0"/>
                  </a:moveTo>
                  <a:lnTo>
                    <a:pt x="9" y="6"/>
                  </a:lnTo>
                  <a:lnTo>
                    <a:pt x="2" y="6"/>
                  </a:ln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243" name="Freeform 571"/>
            <p:cNvSpPr>
              <a:spLocks/>
            </p:cNvSpPr>
            <p:nvPr/>
          </p:nvSpPr>
          <p:spPr bwMode="auto">
            <a:xfrm>
              <a:off x="3751" y="2454"/>
              <a:ext cx="4" cy="8"/>
            </a:xfrm>
            <a:custGeom>
              <a:avLst/>
              <a:gdLst/>
              <a:ahLst/>
              <a:cxnLst>
                <a:cxn ang="0">
                  <a:pos x="2" y="8"/>
                </a:cxn>
                <a:cxn ang="0">
                  <a:pos x="4" y="6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2" y="8"/>
                </a:cxn>
              </a:cxnLst>
              <a:rect l="0" t="0" r="r" b="b"/>
              <a:pathLst>
                <a:path w="4" h="8">
                  <a:moveTo>
                    <a:pt x="2" y="8"/>
                  </a:moveTo>
                  <a:lnTo>
                    <a:pt x="4" y="6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2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244" name="Freeform 572"/>
            <p:cNvSpPr>
              <a:spLocks/>
            </p:cNvSpPr>
            <p:nvPr/>
          </p:nvSpPr>
          <p:spPr bwMode="auto">
            <a:xfrm>
              <a:off x="3742" y="2456"/>
              <a:ext cx="11" cy="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4" y="6"/>
                </a:cxn>
                <a:cxn ang="0">
                  <a:pos x="11" y="6"/>
                </a:cxn>
                <a:cxn ang="0">
                  <a:pos x="9" y="2"/>
                </a:cxn>
                <a:cxn ang="0">
                  <a:pos x="7" y="2"/>
                </a:cxn>
                <a:cxn ang="0">
                  <a:pos x="7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r" b="b"/>
              <a:pathLst>
                <a:path w="11" h="6">
                  <a:moveTo>
                    <a:pt x="0" y="0"/>
                  </a:moveTo>
                  <a:lnTo>
                    <a:pt x="2" y="2"/>
                  </a:lnTo>
                  <a:lnTo>
                    <a:pt x="4" y="6"/>
                  </a:lnTo>
                  <a:lnTo>
                    <a:pt x="11" y="6"/>
                  </a:lnTo>
                  <a:lnTo>
                    <a:pt x="9" y="2"/>
                  </a:lnTo>
                  <a:lnTo>
                    <a:pt x="7" y="2"/>
                  </a:lnTo>
                  <a:lnTo>
                    <a:pt x="7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245" name="Freeform 573"/>
            <p:cNvSpPr>
              <a:spLocks/>
            </p:cNvSpPr>
            <p:nvPr/>
          </p:nvSpPr>
          <p:spPr bwMode="auto">
            <a:xfrm>
              <a:off x="3742" y="2452"/>
              <a:ext cx="13" cy="4"/>
            </a:xfrm>
            <a:custGeom>
              <a:avLst/>
              <a:gdLst/>
              <a:ahLst/>
              <a:cxnLst>
                <a:cxn ang="0">
                  <a:pos x="13" y="2"/>
                </a:cxn>
                <a:cxn ang="0">
                  <a:pos x="11" y="0"/>
                </a:cxn>
                <a:cxn ang="0">
                  <a:pos x="2" y="0"/>
                </a:cxn>
                <a:cxn ang="0">
                  <a:pos x="0" y="4"/>
                </a:cxn>
                <a:cxn ang="0">
                  <a:pos x="4" y="4"/>
                </a:cxn>
                <a:cxn ang="0">
                  <a:pos x="4" y="2"/>
                </a:cxn>
                <a:cxn ang="0">
                  <a:pos x="9" y="2"/>
                </a:cxn>
                <a:cxn ang="0">
                  <a:pos x="9" y="4"/>
                </a:cxn>
                <a:cxn ang="0">
                  <a:pos x="9" y="2"/>
                </a:cxn>
                <a:cxn ang="0">
                  <a:pos x="13" y="2"/>
                </a:cxn>
              </a:cxnLst>
              <a:rect l="0" t="0" r="r" b="b"/>
              <a:pathLst>
                <a:path w="13" h="4">
                  <a:moveTo>
                    <a:pt x="13" y="2"/>
                  </a:moveTo>
                  <a:lnTo>
                    <a:pt x="11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4" y="4"/>
                  </a:lnTo>
                  <a:lnTo>
                    <a:pt x="4" y="2"/>
                  </a:lnTo>
                  <a:lnTo>
                    <a:pt x="9" y="2"/>
                  </a:lnTo>
                  <a:lnTo>
                    <a:pt x="9" y="4"/>
                  </a:lnTo>
                  <a:lnTo>
                    <a:pt x="9" y="2"/>
                  </a:lnTo>
                  <a:lnTo>
                    <a:pt x="13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246" name="Freeform 574"/>
            <p:cNvSpPr>
              <a:spLocks/>
            </p:cNvSpPr>
            <p:nvPr/>
          </p:nvSpPr>
          <p:spPr bwMode="auto">
            <a:xfrm>
              <a:off x="3273" y="2454"/>
              <a:ext cx="6" cy="10"/>
            </a:xfrm>
            <a:custGeom>
              <a:avLst/>
              <a:gdLst/>
              <a:ahLst/>
              <a:cxnLst>
                <a:cxn ang="0">
                  <a:pos x="6" y="2"/>
                </a:cxn>
                <a:cxn ang="0">
                  <a:pos x="6" y="8"/>
                </a:cxn>
                <a:cxn ang="0">
                  <a:pos x="4" y="10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6" y="2"/>
                </a:cxn>
              </a:cxnLst>
              <a:rect l="0" t="0" r="r" b="b"/>
              <a:pathLst>
                <a:path w="6" h="10">
                  <a:moveTo>
                    <a:pt x="6" y="2"/>
                  </a:moveTo>
                  <a:lnTo>
                    <a:pt x="6" y="8"/>
                  </a:lnTo>
                  <a:lnTo>
                    <a:pt x="4" y="10"/>
                  </a:lnTo>
                  <a:lnTo>
                    <a:pt x="0" y="8"/>
                  </a:lnTo>
                  <a:lnTo>
                    <a:pt x="0" y="0"/>
                  </a:lnTo>
                  <a:lnTo>
                    <a:pt x="4" y="0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247" name="Freeform 575"/>
            <p:cNvSpPr>
              <a:spLocks/>
            </p:cNvSpPr>
            <p:nvPr/>
          </p:nvSpPr>
          <p:spPr bwMode="auto">
            <a:xfrm>
              <a:off x="3271" y="2454"/>
              <a:ext cx="8" cy="12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2" y="10"/>
                </a:cxn>
                <a:cxn ang="0">
                  <a:pos x="6" y="12"/>
                </a:cxn>
                <a:cxn ang="0">
                  <a:pos x="8" y="8"/>
                </a:cxn>
                <a:cxn ang="0">
                  <a:pos x="8" y="4"/>
                </a:cxn>
                <a:cxn ang="0">
                  <a:pos x="6" y="0"/>
                </a:cxn>
                <a:cxn ang="0">
                  <a:pos x="6" y="6"/>
                </a:cxn>
                <a:cxn ang="0">
                  <a:pos x="2" y="6"/>
                </a:cxn>
                <a:cxn ang="0">
                  <a:pos x="4" y="8"/>
                </a:cxn>
                <a:cxn ang="0">
                  <a:pos x="0" y="8"/>
                </a:cxn>
                <a:cxn ang="0">
                  <a:pos x="0" y="10"/>
                </a:cxn>
                <a:cxn ang="0">
                  <a:pos x="2" y="10"/>
                </a:cxn>
                <a:cxn ang="0">
                  <a:pos x="0" y="8"/>
                </a:cxn>
              </a:cxnLst>
              <a:rect l="0" t="0" r="r" b="b"/>
              <a:pathLst>
                <a:path w="8" h="12">
                  <a:moveTo>
                    <a:pt x="0" y="8"/>
                  </a:moveTo>
                  <a:lnTo>
                    <a:pt x="2" y="10"/>
                  </a:lnTo>
                  <a:lnTo>
                    <a:pt x="6" y="12"/>
                  </a:lnTo>
                  <a:lnTo>
                    <a:pt x="8" y="8"/>
                  </a:lnTo>
                  <a:lnTo>
                    <a:pt x="8" y="4"/>
                  </a:lnTo>
                  <a:lnTo>
                    <a:pt x="6" y="0"/>
                  </a:lnTo>
                  <a:lnTo>
                    <a:pt x="6" y="6"/>
                  </a:lnTo>
                  <a:lnTo>
                    <a:pt x="2" y="6"/>
                  </a:lnTo>
                  <a:lnTo>
                    <a:pt x="4" y="8"/>
                  </a:lnTo>
                  <a:lnTo>
                    <a:pt x="0" y="8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248" name="Freeform 576"/>
            <p:cNvSpPr>
              <a:spLocks/>
            </p:cNvSpPr>
            <p:nvPr/>
          </p:nvSpPr>
          <p:spPr bwMode="auto">
            <a:xfrm>
              <a:off x="3271" y="2452"/>
              <a:ext cx="4" cy="1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0" y="10"/>
                </a:cxn>
                <a:cxn ang="0">
                  <a:pos x="4" y="10"/>
                </a:cxn>
                <a:cxn ang="0">
                  <a:pos x="4" y="2"/>
                </a:cxn>
                <a:cxn ang="0">
                  <a:pos x="2" y="4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0"/>
                </a:cxn>
              </a:cxnLst>
              <a:rect l="0" t="0" r="r" b="b"/>
              <a:pathLst>
                <a:path w="4" h="10">
                  <a:moveTo>
                    <a:pt x="2" y="0"/>
                  </a:moveTo>
                  <a:lnTo>
                    <a:pt x="0" y="2"/>
                  </a:lnTo>
                  <a:lnTo>
                    <a:pt x="0" y="10"/>
                  </a:lnTo>
                  <a:lnTo>
                    <a:pt x="4" y="10"/>
                  </a:lnTo>
                  <a:lnTo>
                    <a:pt x="4" y="2"/>
                  </a:lnTo>
                  <a:lnTo>
                    <a:pt x="2" y="4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249" name="Freeform 577"/>
            <p:cNvSpPr>
              <a:spLocks/>
            </p:cNvSpPr>
            <p:nvPr/>
          </p:nvSpPr>
          <p:spPr bwMode="auto">
            <a:xfrm>
              <a:off x="3273" y="2452"/>
              <a:ext cx="8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6" y="2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4" y="4"/>
                </a:cxn>
                <a:cxn ang="0">
                  <a:pos x="4" y="2"/>
                </a:cxn>
                <a:cxn ang="0">
                  <a:pos x="6" y="6"/>
                </a:cxn>
                <a:cxn ang="0">
                  <a:pos x="8" y="4"/>
                </a:cxn>
                <a:cxn ang="0">
                  <a:pos x="6" y="2"/>
                </a:cxn>
                <a:cxn ang="0">
                  <a:pos x="6" y="6"/>
                </a:cxn>
              </a:cxnLst>
              <a:rect l="0" t="0" r="r" b="b"/>
              <a:pathLst>
                <a:path w="8" h="6">
                  <a:moveTo>
                    <a:pt x="6" y="6"/>
                  </a:moveTo>
                  <a:lnTo>
                    <a:pt x="6" y="2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4" y="4"/>
                  </a:lnTo>
                  <a:lnTo>
                    <a:pt x="4" y="2"/>
                  </a:lnTo>
                  <a:lnTo>
                    <a:pt x="6" y="6"/>
                  </a:lnTo>
                  <a:lnTo>
                    <a:pt x="8" y="4"/>
                  </a:lnTo>
                  <a:lnTo>
                    <a:pt x="6" y="2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250" name="Freeform 578"/>
            <p:cNvSpPr>
              <a:spLocks/>
            </p:cNvSpPr>
            <p:nvPr/>
          </p:nvSpPr>
          <p:spPr bwMode="auto">
            <a:xfrm>
              <a:off x="3551" y="2454"/>
              <a:ext cx="6" cy="10"/>
            </a:xfrm>
            <a:custGeom>
              <a:avLst/>
              <a:gdLst/>
              <a:ahLst/>
              <a:cxnLst>
                <a:cxn ang="0">
                  <a:pos x="6" y="8"/>
                </a:cxn>
                <a:cxn ang="0">
                  <a:pos x="6" y="10"/>
                </a:cxn>
                <a:cxn ang="0">
                  <a:pos x="4" y="10"/>
                </a:cxn>
                <a:cxn ang="0">
                  <a:pos x="2" y="8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6" y="8"/>
                </a:cxn>
              </a:cxnLst>
              <a:rect l="0" t="0" r="r" b="b"/>
              <a:pathLst>
                <a:path w="6" h="10">
                  <a:moveTo>
                    <a:pt x="6" y="8"/>
                  </a:moveTo>
                  <a:lnTo>
                    <a:pt x="6" y="10"/>
                  </a:lnTo>
                  <a:lnTo>
                    <a:pt x="4" y="10"/>
                  </a:lnTo>
                  <a:lnTo>
                    <a:pt x="2" y="8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6" y="0"/>
                  </a:lnTo>
                  <a:lnTo>
                    <a:pt x="6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251" name="Freeform 579"/>
            <p:cNvSpPr>
              <a:spLocks/>
            </p:cNvSpPr>
            <p:nvPr/>
          </p:nvSpPr>
          <p:spPr bwMode="auto">
            <a:xfrm>
              <a:off x="3553" y="2460"/>
              <a:ext cx="4" cy="6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4" y="6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4" y="2"/>
                </a:cxn>
                <a:cxn ang="0">
                  <a:pos x="0" y="6"/>
                </a:cxn>
                <a:cxn ang="0">
                  <a:pos x="4" y="6"/>
                </a:cxn>
                <a:cxn ang="0">
                  <a:pos x="0" y="6"/>
                </a:cxn>
              </a:cxnLst>
              <a:rect l="0" t="0" r="r" b="b"/>
              <a:pathLst>
                <a:path w="4" h="6">
                  <a:moveTo>
                    <a:pt x="0" y="6"/>
                  </a:moveTo>
                  <a:lnTo>
                    <a:pt x="4" y="6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4" y="2"/>
                  </a:lnTo>
                  <a:lnTo>
                    <a:pt x="0" y="6"/>
                  </a:lnTo>
                  <a:lnTo>
                    <a:pt x="4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252" name="Freeform 580"/>
            <p:cNvSpPr>
              <a:spLocks/>
            </p:cNvSpPr>
            <p:nvPr/>
          </p:nvSpPr>
          <p:spPr bwMode="auto">
            <a:xfrm>
              <a:off x="3551" y="2452"/>
              <a:ext cx="6" cy="14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4"/>
                </a:cxn>
                <a:cxn ang="0">
                  <a:pos x="0" y="10"/>
                </a:cxn>
                <a:cxn ang="0">
                  <a:pos x="2" y="14"/>
                </a:cxn>
                <a:cxn ang="0">
                  <a:pos x="6" y="10"/>
                </a:cxn>
                <a:cxn ang="0">
                  <a:pos x="2" y="6"/>
                </a:cxn>
                <a:cxn ang="0">
                  <a:pos x="2" y="4"/>
                </a:cxn>
                <a:cxn ang="0">
                  <a:pos x="4" y="4"/>
                </a:cxn>
                <a:cxn ang="0">
                  <a:pos x="2" y="4"/>
                </a:cxn>
                <a:cxn ang="0">
                  <a:pos x="2" y="0"/>
                </a:cxn>
              </a:cxnLst>
              <a:rect l="0" t="0" r="r" b="b"/>
              <a:pathLst>
                <a:path w="6" h="14">
                  <a:moveTo>
                    <a:pt x="2" y="0"/>
                  </a:moveTo>
                  <a:lnTo>
                    <a:pt x="0" y="4"/>
                  </a:lnTo>
                  <a:lnTo>
                    <a:pt x="0" y="10"/>
                  </a:lnTo>
                  <a:lnTo>
                    <a:pt x="2" y="14"/>
                  </a:lnTo>
                  <a:lnTo>
                    <a:pt x="6" y="10"/>
                  </a:lnTo>
                  <a:lnTo>
                    <a:pt x="2" y="6"/>
                  </a:lnTo>
                  <a:lnTo>
                    <a:pt x="2" y="4"/>
                  </a:lnTo>
                  <a:lnTo>
                    <a:pt x="4" y="4"/>
                  </a:lnTo>
                  <a:lnTo>
                    <a:pt x="2" y="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253" name="Freeform 581"/>
            <p:cNvSpPr>
              <a:spLocks/>
            </p:cNvSpPr>
            <p:nvPr/>
          </p:nvSpPr>
          <p:spPr bwMode="auto">
            <a:xfrm>
              <a:off x="3553" y="2452"/>
              <a:ext cx="6" cy="4"/>
            </a:xfrm>
            <a:custGeom>
              <a:avLst/>
              <a:gdLst/>
              <a:ahLst/>
              <a:cxnLst>
                <a:cxn ang="0">
                  <a:pos x="6" y="2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6" y="2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6" y="2"/>
                </a:cxn>
              </a:cxnLst>
              <a:rect l="0" t="0" r="r" b="b"/>
              <a:pathLst>
                <a:path w="6" h="4">
                  <a:moveTo>
                    <a:pt x="6" y="2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4" y="4"/>
                  </a:lnTo>
                  <a:lnTo>
                    <a:pt x="2" y="2"/>
                  </a:lnTo>
                  <a:lnTo>
                    <a:pt x="6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254" name="Freeform 582"/>
            <p:cNvSpPr>
              <a:spLocks/>
            </p:cNvSpPr>
            <p:nvPr/>
          </p:nvSpPr>
          <p:spPr bwMode="auto">
            <a:xfrm>
              <a:off x="3555" y="2454"/>
              <a:ext cx="4" cy="12"/>
            </a:xfrm>
            <a:custGeom>
              <a:avLst/>
              <a:gdLst/>
              <a:ahLst/>
              <a:cxnLst>
                <a:cxn ang="0">
                  <a:pos x="2" y="10"/>
                </a:cxn>
                <a:cxn ang="0">
                  <a:pos x="4" y="8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2" y="6"/>
                </a:cxn>
                <a:cxn ang="0">
                  <a:pos x="2" y="10"/>
                </a:cxn>
                <a:cxn ang="0">
                  <a:pos x="4" y="12"/>
                </a:cxn>
                <a:cxn ang="0">
                  <a:pos x="4" y="8"/>
                </a:cxn>
                <a:cxn ang="0">
                  <a:pos x="2" y="10"/>
                </a:cxn>
              </a:cxnLst>
              <a:rect l="0" t="0" r="r" b="b"/>
              <a:pathLst>
                <a:path w="4" h="12">
                  <a:moveTo>
                    <a:pt x="2" y="10"/>
                  </a:moveTo>
                  <a:lnTo>
                    <a:pt x="4" y="8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2" y="6"/>
                  </a:lnTo>
                  <a:lnTo>
                    <a:pt x="2" y="10"/>
                  </a:lnTo>
                  <a:lnTo>
                    <a:pt x="4" y="12"/>
                  </a:lnTo>
                  <a:lnTo>
                    <a:pt x="4" y="8"/>
                  </a:lnTo>
                  <a:lnTo>
                    <a:pt x="2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255" name="Freeform 583"/>
            <p:cNvSpPr>
              <a:spLocks/>
            </p:cNvSpPr>
            <p:nvPr/>
          </p:nvSpPr>
          <p:spPr bwMode="auto">
            <a:xfrm>
              <a:off x="3651" y="2454"/>
              <a:ext cx="8" cy="8"/>
            </a:xfrm>
            <a:custGeom>
              <a:avLst/>
              <a:gdLst/>
              <a:ahLst/>
              <a:cxnLst>
                <a:cxn ang="0">
                  <a:pos x="6" y="2"/>
                </a:cxn>
                <a:cxn ang="0">
                  <a:pos x="6" y="6"/>
                </a:cxn>
                <a:cxn ang="0">
                  <a:pos x="8" y="6"/>
                </a:cxn>
                <a:cxn ang="0">
                  <a:pos x="6" y="8"/>
                </a:cxn>
                <a:cxn ang="0">
                  <a:pos x="2" y="8"/>
                </a:cxn>
                <a:cxn ang="0">
                  <a:pos x="2" y="6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6" y="2"/>
                </a:cxn>
              </a:cxnLst>
              <a:rect l="0" t="0" r="r" b="b"/>
              <a:pathLst>
                <a:path w="8" h="8">
                  <a:moveTo>
                    <a:pt x="6" y="2"/>
                  </a:moveTo>
                  <a:lnTo>
                    <a:pt x="6" y="6"/>
                  </a:lnTo>
                  <a:lnTo>
                    <a:pt x="8" y="6"/>
                  </a:lnTo>
                  <a:lnTo>
                    <a:pt x="6" y="8"/>
                  </a:lnTo>
                  <a:lnTo>
                    <a:pt x="2" y="8"/>
                  </a:lnTo>
                  <a:lnTo>
                    <a:pt x="2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256" name="Freeform 584"/>
            <p:cNvSpPr>
              <a:spLocks/>
            </p:cNvSpPr>
            <p:nvPr/>
          </p:nvSpPr>
          <p:spPr bwMode="auto">
            <a:xfrm>
              <a:off x="3655" y="2456"/>
              <a:ext cx="8" cy="6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4" y="6"/>
                </a:cxn>
                <a:cxn ang="0">
                  <a:pos x="2" y="2"/>
                </a:cxn>
                <a:cxn ang="0">
                  <a:pos x="4" y="6"/>
                </a:cxn>
                <a:cxn ang="0">
                  <a:pos x="8" y="4"/>
                </a:cxn>
                <a:cxn ang="0">
                  <a:pos x="4" y="2"/>
                </a:cxn>
                <a:cxn ang="0">
                  <a:pos x="4" y="6"/>
                </a:cxn>
              </a:cxnLst>
              <a:rect l="0" t="0" r="r" b="b"/>
              <a:pathLst>
                <a:path w="8" h="6">
                  <a:moveTo>
                    <a:pt x="4" y="6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4" y="6"/>
                  </a:lnTo>
                  <a:lnTo>
                    <a:pt x="2" y="2"/>
                  </a:lnTo>
                  <a:lnTo>
                    <a:pt x="4" y="6"/>
                  </a:lnTo>
                  <a:lnTo>
                    <a:pt x="8" y="4"/>
                  </a:lnTo>
                  <a:lnTo>
                    <a:pt x="4" y="2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257" name="Freeform 585"/>
            <p:cNvSpPr>
              <a:spLocks/>
            </p:cNvSpPr>
            <p:nvPr/>
          </p:nvSpPr>
          <p:spPr bwMode="auto">
            <a:xfrm>
              <a:off x="3653" y="2458"/>
              <a:ext cx="6" cy="6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6" y="6"/>
                </a:cxn>
                <a:cxn ang="0">
                  <a:pos x="6" y="4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2" y="2"/>
                </a:cxn>
                <a:cxn ang="0">
                  <a:pos x="2" y="4"/>
                </a:cxn>
                <a:cxn ang="0">
                  <a:pos x="0" y="6"/>
                </a:cxn>
              </a:cxnLst>
              <a:rect l="0" t="0" r="r" b="b"/>
              <a:pathLst>
                <a:path w="6" h="6">
                  <a:moveTo>
                    <a:pt x="0" y="6"/>
                  </a:moveTo>
                  <a:lnTo>
                    <a:pt x="6" y="6"/>
                  </a:lnTo>
                  <a:lnTo>
                    <a:pt x="6" y="4"/>
                  </a:lnTo>
                  <a:lnTo>
                    <a:pt x="4" y="0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4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258" name="Freeform 586"/>
            <p:cNvSpPr>
              <a:spLocks/>
            </p:cNvSpPr>
            <p:nvPr/>
          </p:nvSpPr>
          <p:spPr bwMode="auto">
            <a:xfrm>
              <a:off x="3649" y="2452"/>
              <a:ext cx="6" cy="1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2" y="10"/>
                </a:cxn>
                <a:cxn ang="0">
                  <a:pos x="4" y="12"/>
                </a:cxn>
                <a:cxn ang="0">
                  <a:pos x="6" y="10"/>
                </a:cxn>
                <a:cxn ang="0">
                  <a:pos x="4" y="8"/>
                </a:cxn>
                <a:cxn ang="0">
                  <a:pos x="4" y="2"/>
                </a:cxn>
                <a:cxn ang="0">
                  <a:pos x="2" y="4"/>
                </a:cxn>
                <a:cxn ang="0">
                  <a:pos x="2" y="0"/>
                </a:cxn>
              </a:cxnLst>
              <a:rect l="0" t="0" r="r" b="b"/>
              <a:pathLst>
                <a:path w="6" h="12">
                  <a:moveTo>
                    <a:pt x="2" y="0"/>
                  </a:moveTo>
                  <a:lnTo>
                    <a:pt x="0" y="4"/>
                  </a:lnTo>
                  <a:lnTo>
                    <a:pt x="0" y="6"/>
                  </a:lnTo>
                  <a:lnTo>
                    <a:pt x="2" y="10"/>
                  </a:lnTo>
                  <a:lnTo>
                    <a:pt x="4" y="12"/>
                  </a:lnTo>
                  <a:lnTo>
                    <a:pt x="6" y="10"/>
                  </a:lnTo>
                  <a:lnTo>
                    <a:pt x="4" y="8"/>
                  </a:lnTo>
                  <a:lnTo>
                    <a:pt x="4" y="2"/>
                  </a:lnTo>
                  <a:lnTo>
                    <a:pt x="2" y="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259" name="Freeform 587"/>
            <p:cNvSpPr>
              <a:spLocks/>
            </p:cNvSpPr>
            <p:nvPr/>
          </p:nvSpPr>
          <p:spPr bwMode="auto">
            <a:xfrm>
              <a:off x="3651" y="2452"/>
              <a:ext cx="8" cy="4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8" y="2"/>
                </a:cxn>
                <a:cxn ang="0">
                  <a:pos x="6" y="2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8" y="4"/>
                </a:cxn>
                <a:cxn ang="0">
                  <a:pos x="8" y="2"/>
                </a:cxn>
                <a:cxn ang="0">
                  <a:pos x="8" y="4"/>
                </a:cxn>
              </a:cxnLst>
              <a:rect l="0" t="0" r="r" b="b"/>
              <a:pathLst>
                <a:path w="8" h="4">
                  <a:moveTo>
                    <a:pt x="8" y="4"/>
                  </a:moveTo>
                  <a:lnTo>
                    <a:pt x="8" y="2"/>
                  </a:lnTo>
                  <a:lnTo>
                    <a:pt x="6" y="2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8" y="4"/>
                  </a:lnTo>
                  <a:lnTo>
                    <a:pt x="8" y="2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260" name="Freeform 588"/>
            <p:cNvSpPr>
              <a:spLocks/>
            </p:cNvSpPr>
            <p:nvPr/>
          </p:nvSpPr>
          <p:spPr bwMode="auto">
            <a:xfrm>
              <a:off x="3734" y="2454"/>
              <a:ext cx="6" cy="10"/>
            </a:xfrm>
            <a:custGeom>
              <a:avLst/>
              <a:gdLst/>
              <a:ahLst/>
              <a:cxnLst>
                <a:cxn ang="0">
                  <a:pos x="6" y="4"/>
                </a:cxn>
                <a:cxn ang="0">
                  <a:pos x="6" y="10"/>
                </a:cxn>
                <a:cxn ang="0">
                  <a:pos x="4" y="10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6" y="4"/>
                </a:cxn>
              </a:cxnLst>
              <a:rect l="0" t="0" r="r" b="b"/>
              <a:pathLst>
                <a:path w="6" h="10">
                  <a:moveTo>
                    <a:pt x="6" y="4"/>
                  </a:moveTo>
                  <a:lnTo>
                    <a:pt x="6" y="10"/>
                  </a:lnTo>
                  <a:lnTo>
                    <a:pt x="4" y="10"/>
                  </a:lnTo>
                  <a:lnTo>
                    <a:pt x="0" y="6"/>
                  </a:lnTo>
                  <a:lnTo>
                    <a:pt x="0" y="4"/>
                  </a:lnTo>
                  <a:lnTo>
                    <a:pt x="2" y="0"/>
                  </a:lnTo>
                  <a:lnTo>
                    <a:pt x="6" y="0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261" name="Freeform 589"/>
            <p:cNvSpPr>
              <a:spLocks/>
            </p:cNvSpPr>
            <p:nvPr/>
          </p:nvSpPr>
          <p:spPr bwMode="auto">
            <a:xfrm>
              <a:off x="3738" y="2456"/>
              <a:ext cx="4" cy="10"/>
            </a:xfrm>
            <a:custGeom>
              <a:avLst/>
              <a:gdLst/>
              <a:ahLst/>
              <a:cxnLst>
                <a:cxn ang="0">
                  <a:pos x="2" y="10"/>
                </a:cxn>
                <a:cxn ang="0">
                  <a:pos x="2" y="8"/>
                </a:cxn>
                <a:cxn ang="0">
                  <a:pos x="4" y="2"/>
                </a:cxn>
                <a:cxn ang="0">
                  <a:pos x="2" y="0"/>
                </a:cxn>
                <a:cxn ang="0">
                  <a:pos x="0" y="8"/>
                </a:cxn>
                <a:cxn ang="0">
                  <a:pos x="2" y="6"/>
                </a:cxn>
                <a:cxn ang="0">
                  <a:pos x="2" y="10"/>
                </a:cxn>
                <a:cxn ang="0">
                  <a:pos x="2" y="8"/>
                </a:cxn>
                <a:cxn ang="0">
                  <a:pos x="2" y="10"/>
                </a:cxn>
              </a:cxnLst>
              <a:rect l="0" t="0" r="r" b="b"/>
              <a:pathLst>
                <a:path w="4" h="10">
                  <a:moveTo>
                    <a:pt x="2" y="10"/>
                  </a:moveTo>
                  <a:lnTo>
                    <a:pt x="2" y="8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8"/>
                  </a:lnTo>
                  <a:lnTo>
                    <a:pt x="2" y="6"/>
                  </a:lnTo>
                  <a:lnTo>
                    <a:pt x="2" y="10"/>
                  </a:lnTo>
                  <a:lnTo>
                    <a:pt x="2" y="8"/>
                  </a:lnTo>
                  <a:lnTo>
                    <a:pt x="2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262" name="Freeform 590"/>
            <p:cNvSpPr>
              <a:spLocks/>
            </p:cNvSpPr>
            <p:nvPr/>
          </p:nvSpPr>
          <p:spPr bwMode="auto">
            <a:xfrm>
              <a:off x="3732" y="2456"/>
              <a:ext cx="8" cy="1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4"/>
                </a:cxn>
                <a:cxn ang="0">
                  <a:pos x="4" y="8"/>
                </a:cxn>
                <a:cxn ang="0">
                  <a:pos x="8" y="10"/>
                </a:cxn>
                <a:cxn ang="0">
                  <a:pos x="8" y="6"/>
                </a:cxn>
                <a:cxn ang="0">
                  <a:pos x="6" y="6"/>
                </a:cxn>
                <a:cxn ang="0">
                  <a:pos x="6" y="4"/>
                </a:cxn>
                <a:cxn ang="0">
                  <a:pos x="4" y="2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0" y="2"/>
                </a:cxn>
              </a:cxnLst>
              <a:rect l="0" t="0" r="r" b="b"/>
              <a:pathLst>
                <a:path w="8" h="10">
                  <a:moveTo>
                    <a:pt x="0" y="2"/>
                  </a:moveTo>
                  <a:lnTo>
                    <a:pt x="0" y="4"/>
                  </a:lnTo>
                  <a:lnTo>
                    <a:pt x="4" y="8"/>
                  </a:lnTo>
                  <a:lnTo>
                    <a:pt x="8" y="10"/>
                  </a:lnTo>
                  <a:lnTo>
                    <a:pt x="8" y="6"/>
                  </a:lnTo>
                  <a:lnTo>
                    <a:pt x="6" y="6"/>
                  </a:lnTo>
                  <a:lnTo>
                    <a:pt x="6" y="4"/>
                  </a:lnTo>
                  <a:lnTo>
                    <a:pt x="4" y="2"/>
                  </a:lnTo>
                  <a:lnTo>
                    <a:pt x="4" y="0"/>
                  </a:lnTo>
                  <a:lnTo>
                    <a:pt x="4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263" name="Freeform 591"/>
            <p:cNvSpPr>
              <a:spLocks/>
            </p:cNvSpPr>
            <p:nvPr/>
          </p:nvSpPr>
          <p:spPr bwMode="auto">
            <a:xfrm>
              <a:off x="3732" y="2452"/>
              <a:ext cx="12" cy="6"/>
            </a:xfrm>
            <a:custGeom>
              <a:avLst/>
              <a:gdLst/>
              <a:ahLst/>
              <a:cxnLst>
                <a:cxn ang="0">
                  <a:pos x="10" y="6"/>
                </a:cxn>
                <a:cxn ang="0">
                  <a:pos x="12" y="6"/>
                </a:cxn>
                <a:cxn ang="0">
                  <a:pos x="6" y="0"/>
                </a:cxn>
                <a:cxn ang="0">
                  <a:pos x="2" y="2"/>
                </a:cxn>
                <a:cxn ang="0">
                  <a:pos x="0" y="6"/>
                </a:cxn>
                <a:cxn ang="0">
                  <a:pos x="4" y="6"/>
                </a:cxn>
                <a:cxn ang="0">
                  <a:pos x="4" y="4"/>
                </a:cxn>
                <a:cxn ang="0">
                  <a:pos x="6" y="4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10" y="6"/>
                </a:cxn>
                <a:cxn ang="0">
                  <a:pos x="12" y="6"/>
                </a:cxn>
                <a:cxn ang="0">
                  <a:pos x="10" y="6"/>
                </a:cxn>
              </a:cxnLst>
              <a:rect l="0" t="0" r="r" b="b"/>
              <a:pathLst>
                <a:path w="12" h="6">
                  <a:moveTo>
                    <a:pt x="10" y="6"/>
                  </a:moveTo>
                  <a:lnTo>
                    <a:pt x="12" y="6"/>
                  </a:lnTo>
                  <a:lnTo>
                    <a:pt x="6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4" y="6"/>
                  </a:lnTo>
                  <a:lnTo>
                    <a:pt x="4" y="4"/>
                  </a:lnTo>
                  <a:lnTo>
                    <a:pt x="6" y="4"/>
                  </a:lnTo>
                  <a:lnTo>
                    <a:pt x="8" y="6"/>
                  </a:lnTo>
                  <a:lnTo>
                    <a:pt x="8" y="4"/>
                  </a:lnTo>
                  <a:lnTo>
                    <a:pt x="10" y="6"/>
                  </a:lnTo>
                  <a:lnTo>
                    <a:pt x="12" y="6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264" name="Freeform 592"/>
            <p:cNvSpPr>
              <a:spLocks/>
            </p:cNvSpPr>
            <p:nvPr/>
          </p:nvSpPr>
          <p:spPr bwMode="auto">
            <a:xfrm>
              <a:off x="3285" y="2454"/>
              <a:ext cx="6" cy="8"/>
            </a:xfrm>
            <a:custGeom>
              <a:avLst/>
              <a:gdLst/>
              <a:ahLst/>
              <a:cxnLst>
                <a:cxn ang="0">
                  <a:pos x="6" y="4"/>
                </a:cxn>
                <a:cxn ang="0">
                  <a:pos x="6" y="8"/>
                </a:cxn>
                <a:cxn ang="0">
                  <a:pos x="2" y="8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6" y="4"/>
                </a:cxn>
              </a:cxnLst>
              <a:rect l="0" t="0" r="r" b="b"/>
              <a:pathLst>
                <a:path w="6" h="8">
                  <a:moveTo>
                    <a:pt x="6" y="4"/>
                  </a:moveTo>
                  <a:lnTo>
                    <a:pt x="6" y="8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265" name="Freeform 593"/>
            <p:cNvSpPr>
              <a:spLocks/>
            </p:cNvSpPr>
            <p:nvPr/>
          </p:nvSpPr>
          <p:spPr bwMode="auto">
            <a:xfrm>
              <a:off x="3289" y="2456"/>
              <a:ext cx="5" cy="10"/>
            </a:xfrm>
            <a:custGeom>
              <a:avLst/>
              <a:gdLst/>
              <a:ahLst/>
              <a:cxnLst>
                <a:cxn ang="0">
                  <a:pos x="2" y="10"/>
                </a:cxn>
                <a:cxn ang="0">
                  <a:pos x="2" y="8"/>
                </a:cxn>
                <a:cxn ang="0">
                  <a:pos x="5" y="6"/>
                </a:cxn>
                <a:cxn ang="0">
                  <a:pos x="5" y="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10"/>
                </a:cxn>
                <a:cxn ang="0">
                  <a:pos x="2" y="8"/>
                </a:cxn>
                <a:cxn ang="0">
                  <a:pos x="2" y="10"/>
                </a:cxn>
              </a:cxnLst>
              <a:rect l="0" t="0" r="r" b="b"/>
              <a:pathLst>
                <a:path w="5" h="10">
                  <a:moveTo>
                    <a:pt x="2" y="10"/>
                  </a:moveTo>
                  <a:lnTo>
                    <a:pt x="2" y="8"/>
                  </a:lnTo>
                  <a:lnTo>
                    <a:pt x="5" y="6"/>
                  </a:lnTo>
                  <a:lnTo>
                    <a:pt x="5" y="2"/>
                  </a:lnTo>
                  <a:lnTo>
                    <a:pt x="0" y="0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10"/>
                  </a:lnTo>
                  <a:lnTo>
                    <a:pt x="2" y="8"/>
                  </a:lnTo>
                  <a:lnTo>
                    <a:pt x="2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266" name="Freeform 594"/>
            <p:cNvSpPr>
              <a:spLocks/>
            </p:cNvSpPr>
            <p:nvPr/>
          </p:nvSpPr>
          <p:spPr bwMode="auto">
            <a:xfrm>
              <a:off x="3283" y="2460"/>
              <a:ext cx="8" cy="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4"/>
                </a:cxn>
                <a:cxn ang="0">
                  <a:pos x="6" y="4"/>
                </a:cxn>
                <a:cxn ang="0">
                  <a:pos x="8" y="6"/>
                </a:cxn>
                <a:cxn ang="0">
                  <a:pos x="8" y="0"/>
                </a:cxn>
                <a:cxn ang="0">
                  <a:pos x="4" y="0"/>
                </a:cxn>
                <a:cxn ang="0">
                  <a:pos x="0" y="2"/>
                </a:cxn>
              </a:cxnLst>
              <a:rect l="0" t="0" r="r" b="b"/>
              <a:pathLst>
                <a:path w="8" h="6">
                  <a:moveTo>
                    <a:pt x="0" y="2"/>
                  </a:moveTo>
                  <a:lnTo>
                    <a:pt x="2" y="4"/>
                  </a:lnTo>
                  <a:lnTo>
                    <a:pt x="6" y="4"/>
                  </a:lnTo>
                  <a:lnTo>
                    <a:pt x="8" y="6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267" name="Freeform 595"/>
            <p:cNvSpPr>
              <a:spLocks/>
            </p:cNvSpPr>
            <p:nvPr/>
          </p:nvSpPr>
          <p:spPr bwMode="auto">
            <a:xfrm>
              <a:off x="3283" y="2454"/>
              <a:ext cx="11" cy="8"/>
            </a:xfrm>
            <a:custGeom>
              <a:avLst/>
              <a:gdLst/>
              <a:ahLst/>
              <a:cxnLst>
                <a:cxn ang="0">
                  <a:pos x="11" y="4"/>
                </a:cxn>
                <a:cxn ang="0">
                  <a:pos x="11" y="2"/>
                </a:cxn>
                <a:cxn ang="0">
                  <a:pos x="8" y="0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0" y="8"/>
                </a:cxn>
                <a:cxn ang="0">
                  <a:pos x="4" y="6"/>
                </a:cxn>
                <a:cxn ang="0">
                  <a:pos x="4" y="2"/>
                </a:cxn>
                <a:cxn ang="0">
                  <a:pos x="6" y="2"/>
                </a:cxn>
                <a:cxn ang="0">
                  <a:pos x="6" y="4"/>
                </a:cxn>
                <a:cxn ang="0">
                  <a:pos x="6" y="2"/>
                </a:cxn>
                <a:cxn ang="0">
                  <a:pos x="11" y="4"/>
                </a:cxn>
                <a:cxn ang="0">
                  <a:pos x="11" y="2"/>
                </a:cxn>
                <a:cxn ang="0">
                  <a:pos x="11" y="4"/>
                </a:cxn>
              </a:cxnLst>
              <a:rect l="0" t="0" r="r" b="b"/>
              <a:pathLst>
                <a:path w="11" h="8">
                  <a:moveTo>
                    <a:pt x="11" y="4"/>
                  </a:moveTo>
                  <a:lnTo>
                    <a:pt x="11" y="2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8"/>
                  </a:lnTo>
                  <a:lnTo>
                    <a:pt x="4" y="6"/>
                  </a:lnTo>
                  <a:lnTo>
                    <a:pt x="4" y="2"/>
                  </a:lnTo>
                  <a:lnTo>
                    <a:pt x="6" y="2"/>
                  </a:lnTo>
                  <a:lnTo>
                    <a:pt x="6" y="4"/>
                  </a:lnTo>
                  <a:lnTo>
                    <a:pt x="6" y="2"/>
                  </a:lnTo>
                  <a:lnTo>
                    <a:pt x="11" y="4"/>
                  </a:lnTo>
                  <a:lnTo>
                    <a:pt x="11" y="2"/>
                  </a:lnTo>
                  <a:lnTo>
                    <a:pt x="11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268" name="Freeform 596"/>
            <p:cNvSpPr>
              <a:spLocks/>
            </p:cNvSpPr>
            <p:nvPr/>
          </p:nvSpPr>
          <p:spPr bwMode="auto">
            <a:xfrm>
              <a:off x="3326" y="2454"/>
              <a:ext cx="8" cy="10"/>
            </a:xfrm>
            <a:custGeom>
              <a:avLst/>
              <a:gdLst/>
              <a:ahLst/>
              <a:cxnLst>
                <a:cxn ang="0">
                  <a:pos x="6" y="10"/>
                </a:cxn>
                <a:cxn ang="0">
                  <a:pos x="4" y="10"/>
                </a:cxn>
                <a:cxn ang="0">
                  <a:pos x="2" y="8"/>
                </a:cxn>
                <a:cxn ang="0">
                  <a:pos x="0" y="8"/>
                </a:cxn>
                <a:cxn ang="0">
                  <a:pos x="2" y="0"/>
                </a:cxn>
                <a:cxn ang="0">
                  <a:pos x="8" y="6"/>
                </a:cxn>
                <a:cxn ang="0">
                  <a:pos x="6" y="10"/>
                </a:cxn>
              </a:cxnLst>
              <a:rect l="0" t="0" r="r" b="b"/>
              <a:pathLst>
                <a:path w="8" h="10">
                  <a:moveTo>
                    <a:pt x="6" y="10"/>
                  </a:moveTo>
                  <a:lnTo>
                    <a:pt x="4" y="10"/>
                  </a:lnTo>
                  <a:lnTo>
                    <a:pt x="2" y="8"/>
                  </a:lnTo>
                  <a:lnTo>
                    <a:pt x="0" y="8"/>
                  </a:lnTo>
                  <a:lnTo>
                    <a:pt x="2" y="0"/>
                  </a:lnTo>
                  <a:lnTo>
                    <a:pt x="8" y="6"/>
                  </a:lnTo>
                  <a:lnTo>
                    <a:pt x="6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269" name="Freeform 597"/>
            <p:cNvSpPr>
              <a:spLocks/>
            </p:cNvSpPr>
            <p:nvPr/>
          </p:nvSpPr>
          <p:spPr bwMode="auto">
            <a:xfrm>
              <a:off x="3324" y="2460"/>
              <a:ext cx="8" cy="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4" y="6"/>
                </a:cxn>
                <a:cxn ang="0">
                  <a:pos x="8" y="6"/>
                </a:cxn>
                <a:cxn ang="0">
                  <a:pos x="8" y="2"/>
                </a:cxn>
                <a:cxn ang="0">
                  <a:pos x="6" y="2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8" h="6">
                  <a:moveTo>
                    <a:pt x="0" y="0"/>
                  </a:moveTo>
                  <a:lnTo>
                    <a:pt x="0" y="2"/>
                  </a:lnTo>
                  <a:lnTo>
                    <a:pt x="4" y="6"/>
                  </a:lnTo>
                  <a:lnTo>
                    <a:pt x="8" y="6"/>
                  </a:lnTo>
                  <a:lnTo>
                    <a:pt x="8" y="2"/>
                  </a:lnTo>
                  <a:lnTo>
                    <a:pt x="6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270" name="Freeform 598"/>
            <p:cNvSpPr>
              <a:spLocks/>
            </p:cNvSpPr>
            <p:nvPr/>
          </p:nvSpPr>
          <p:spPr bwMode="auto">
            <a:xfrm>
              <a:off x="3324" y="2454"/>
              <a:ext cx="6" cy="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2" y="0"/>
                </a:cxn>
                <a:cxn ang="0">
                  <a:pos x="0" y="6"/>
                </a:cxn>
                <a:cxn ang="0">
                  <a:pos x="4" y="8"/>
                </a:cxn>
                <a:cxn ang="0">
                  <a:pos x="6" y="2"/>
                </a:cxn>
                <a:cxn ang="0">
                  <a:pos x="4" y="2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4" y="0"/>
                </a:cxn>
              </a:cxnLst>
              <a:rect l="0" t="0" r="r" b="b"/>
              <a:pathLst>
                <a:path w="6" h="8">
                  <a:moveTo>
                    <a:pt x="4" y="0"/>
                  </a:moveTo>
                  <a:lnTo>
                    <a:pt x="2" y="0"/>
                  </a:lnTo>
                  <a:lnTo>
                    <a:pt x="0" y="6"/>
                  </a:lnTo>
                  <a:lnTo>
                    <a:pt x="4" y="8"/>
                  </a:lnTo>
                  <a:lnTo>
                    <a:pt x="6" y="2"/>
                  </a:lnTo>
                  <a:lnTo>
                    <a:pt x="4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271" name="Freeform 599"/>
            <p:cNvSpPr>
              <a:spLocks/>
            </p:cNvSpPr>
            <p:nvPr/>
          </p:nvSpPr>
          <p:spPr bwMode="auto">
            <a:xfrm>
              <a:off x="3328" y="2454"/>
              <a:ext cx="8" cy="12"/>
            </a:xfrm>
            <a:custGeom>
              <a:avLst/>
              <a:gdLst/>
              <a:ahLst/>
              <a:cxnLst>
                <a:cxn ang="0">
                  <a:pos x="4" y="12"/>
                </a:cxn>
                <a:cxn ang="0">
                  <a:pos x="6" y="10"/>
                </a:cxn>
                <a:cxn ang="0">
                  <a:pos x="8" y="6"/>
                </a:cxn>
                <a:cxn ang="0">
                  <a:pos x="6" y="2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4"/>
                </a:cxn>
                <a:cxn ang="0">
                  <a:pos x="2" y="8"/>
                </a:cxn>
                <a:cxn ang="0">
                  <a:pos x="4" y="8"/>
                </a:cxn>
                <a:cxn ang="0">
                  <a:pos x="4" y="12"/>
                </a:cxn>
                <a:cxn ang="0">
                  <a:pos x="6" y="12"/>
                </a:cxn>
                <a:cxn ang="0">
                  <a:pos x="6" y="10"/>
                </a:cxn>
                <a:cxn ang="0">
                  <a:pos x="4" y="12"/>
                </a:cxn>
              </a:cxnLst>
              <a:rect l="0" t="0" r="r" b="b"/>
              <a:pathLst>
                <a:path w="8" h="12">
                  <a:moveTo>
                    <a:pt x="4" y="12"/>
                  </a:moveTo>
                  <a:lnTo>
                    <a:pt x="6" y="10"/>
                  </a:lnTo>
                  <a:lnTo>
                    <a:pt x="8" y="6"/>
                  </a:lnTo>
                  <a:lnTo>
                    <a:pt x="6" y="2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2" y="8"/>
                  </a:lnTo>
                  <a:lnTo>
                    <a:pt x="4" y="8"/>
                  </a:lnTo>
                  <a:lnTo>
                    <a:pt x="4" y="12"/>
                  </a:lnTo>
                  <a:lnTo>
                    <a:pt x="6" y="12"/>
                  </a:lnTo>
                  <a:lnTo>
                    <a:pt x="6" y="10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272" name="Freeform 600"/>
            <p:cNvSpPr>
              <a:spLocks/>
            </p:cNvSpPr>
            <p:nvPr/>
          </p:nvSpPr>
          <p:spPr bwMode="auto">
            <a:xfrm>
              <a:off x="3336" y="2454"/>
              <a:ext cx="11" cy="12"/>
            </a:xfrm>
            <a:custGeom>
              <a:avLst/>
              <a:gdLst/>
              <a:ahLst/>
              <a:cxnLst>
                <a:cxn ang="0">
                  <a:pos x="9" y="10"/>
                </a:cxn>
                <a:cxn ang="0">
                  <a:pos x="6" y="12"/>
                </a:cxn>
                <a:cxn ang="0">
                  <a:pos x="2" y="12"/>
                </a:cxn>
                <a:cxn ang="0">
                  <a:pos x="0" y="10"/>
                </a:cxn>
                <a:cxn ang="0">
                  <a:pos x="2" y="6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9" y="2"/>
                </a:cxn>
                <a:cxn ang="0">
                  <a:pos x="11" y="4"/>
                </a:cxn>
                <a:cxn ang="0">
                  <a:pos x="9" y="8"/>
                </a:cxn>
                <a:cxn ang="0">
                  <a:pos x="9" y="10"/>
                </a:cxn>
              </a:cxnLst>
              <a:rect l="0" t="0" r="r" b="b"/>
              <a:pathLst>
                <a:path w="11" h="12">
                  <a:moveTo>
                    <a:pt x="9" y="10"/>
                  </a:moveTo>
                  <a:lnTo>
                    <a:pt x="6" y="12"/>
                  </a:lnTo>
                  <a:lnTo>
                    <a:pt x="2" y="12"/>
                  </a:lnTo>
                  <a:lnTo>
                    <a:pt x="0" y="10"/>
                  </a:lnTo>
                  <a:lnTo>
                    <a:pt x="2" y="6"/>
                  </a:lnTo>
                  <a:lnTo>
                    <a:pt x="2" y="2"/>
                  </a:lnTo>
                  <a:lnTo>
                    <a:pt x="4" y="0"/>
                  </a:lnTo>
                  <a:lnTo>
                    <a:pt x="9" y="2"/>
                  </a:lnTo>
                  <a:lnTo>
                    <a:pt x="11" y="4"/>
                  </a:lnTo>
                  <a:lnTo>
                    <a:pt x="9" y="8"/>
                  </a:lnTo>
                  <a:lnTo>
                    <a:pt x="9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273" name="Freeform 601"/>
            <p:cNvSpPr>
              <a:spLocks/>
            </p:cNvSpPr>
            <p:nvPr/>
          </p:nvSpPr>
          <p:spPr bwMode="auto">
            <a:xfrm>
              <a:off x="3336" y="2464"/>
              <a:ext cx="11" cy="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4"/>
                </a:cxn>
                <a:cxn ang="0">
                  <a:pos x="9" y="4"/>
                </a:cxn>
                <a:cxn ang="0">
                  <a:pos x="11" y="2"/>
                </a:cxn>
                <a:cxn ang="0">
                  <a:pos x="6" y="0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0" y="2"/>
                </a:cxn>
              </a:cxnLst>
              <a:rect l="0" t="0" r="r" b="b"/>
              <a:pathLst>
                <a:path w="11" h="4">
                  <a:moveTo>
                    <a:pt x="0" y="2"/>
                  </a:moveTo>
                  <a:lnTo>
                    <a:pt x="2" y="4"/>
                  </a:lnTo>
                  <a:lnTo>
                    <a:pt x="9" y="4"/>
                  </a:lnTo>
                  <a:lnTo>
                    <a:pt x="11" y="2"/>
                  </a:lnTo>
                  <a:lnTo>
                    <a:pt x="6" y="0"/>
                  </a:lnTo>
                  <a:lnTo>
                    <a:pt x="2" y="0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274" name="Freeform 602"/>
            <p:cNvSpPr>
              <a:spLocks/>
            </p:cNvSpPr>
            <p:nvPr/>
          </p:nvSpPr>
          <p:spPr bwMode="auto">
            <a:xfrm>
              <a:off x="3336" y="2454"/>
              <a:ext cx="6" cy="12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2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2" y="10"/>
                </a:cxn>
                <a:cxn ang="0">
                  <a:pos x="4" y="6"/>
                </a:cxn>
                <a:cxn ang="0">
                  <a:pos x="4" y="4"/>
                </a:cxn>
                <a:cxn ang="0">
                  <a:pos x="6" y="2"/>
                </a:cxn>
                <a:cxn ang="0">
                  <a:pos x="4" y="2"/>
                </a:cxn>
                <a:cxn ang="0">
                  <a:pos x="4" y="0"/>
                </a:cxn>
              </a:cxnLst>
              <a:rect l="0" t="0" r="r" b="b"/>
              <a:pathLst>
                <a:path w="6" h="12">
                  <a:moveTo>
                    <a:pt x="4" y="0"/>
                  </a:moveTo>
                  <a:lnTo>
                    <a:pt x="0" y="2"/>
                  </a:lnTo>
                  <a:lnTo>
                    <a:pt x="0" y="12"/>
                  </a:lnTo>
                  <a:lnTo>
                    <a:pt x="4" y="12"/>
                  </a:lnTo>
                  <a:lnTo>
                    <a:pt x="2" y="10"/>
                  </a:lnTo>
                  <a:lnTo>
                    <a:pt x="4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4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275" name="Freeform 603"/>
            <p:cNvSpPr>
              <a:spLocks/>
            </p:cNvSpPr>
            <p:nvPr/>
          </p:nvSpPr>
          <p:spPr bwMode="auto">
            <a:xfrm>
              <a:off x="3340" y="2454"/>
              <a:ext cx="7" cy="12"/>
            </a:xfrm>
            <a:custGeom>
              <a:avLst/>
              <a:gdLst/>
              <a:ahLst/>
              <a:cxnLst>
                <a:cxn ang="0">
                  <a:pos x="7" y="12"/>
                </a:cxn>
                <a:cxn ang="0">
                  <a:pos x="7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4"/>
                </a:cxn>
                <a:cxn ang="0">
                  <a:pos x="5" y="4"/>
                </a:cxn>
                <a:cxn ang="0">
                  <a:pos x="2" y="8"/>
                </a:cxn>
                <a:cxn ang="0">
                  <a:pos x="2" y="10"/>
                </a:cxn>
                <a:cxn ang="0">
                  <a:pos x="7" y="12"/>
                </a:cxn>
              </a:cxnLst>
              <a:rect l="0" t="0" r="r" b="b"/>
              <a:pathLst>
                <a:path w="7" h="12">
                  <a:moveTo>
                    <a:pt x="7" y="12"/>
                  </a:moveTo>
                  <a:lnTo>
                    <a:pt x="7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5" y="4"/>
                  </a:lnTo>
                  <a:lnTo>
                    <a:pt x="2" y="8"/>
                  </a:lnTo>
                  <a:lnTo>
                    <a:pt x="2" y="10"/>
                  </a:lnTo>
                  <a:lnTo>
                    <a:pt x="7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276" name="Freeform 604"/>
            <p:cNvSpPr>
              <a:spLocks/>
            </p:cNvSpPr>
            <p:nvPr/>
          </p:nvSpPr>
          <p:spPr bwMode="auto">
            <a:xfrm>
              <a:off x="3363" y="2454"/>
              <a:ext cx="8" cy="12"/>
            </a:xfrm>
            <a:custGeom>
              <a:avLst/>
              <a:gdLst/>
              <a:ahLst/>
              <a:cxnLst>
                <a:cxn ang="0">
                  <a:pos x="8" y="6"/>
                </a:cxn>
                <a:cxn ang="0">
                  <a:pos x="8" y="8"/>
                </a:cxn>
                <a:cxn ang="0">
                  <a:pos x="6" y="10"/>
                </a:cxn>
                <a:cxn ang="0">
                  <a:pos x="6" y="12"/>
                </a:cxn>
                <a:cxn ang="0">
                  <a:pos x="4" y="12"/>
                </a:cxn>
                <a:cxn ang="0">
                  <a:pos x="2" y="10"/>
                </a:cxn>
                <a:cxn ang="0">
                  <a:pos x="2" y="8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4" y="0"/>
                </a:cxn>
                <a:cxn ang="0">
                  <a:pos x="8" y="4"/>
                </a:cxn>
                <a:cxn ang="0">
                  <a:pos x="8" y="6"/>
                </a:cxn>
              </a:cxnLst>
              <a:rect l="0" t="0" r="r" b="b"/>
              <a:pathLst>
                <a:path w="8" h="12">
                  <a:moveTo>
                    <a:pt x="8" y="6"/>
                  </a:moveTo>
                  <a:lnTo>
                    <a:pt x="8" y="8"/>
                  </a:lnTo>
                  <a:lnTo>
                    <a:pt x="6" y="10"/>
                  </a:lnTo>
                  <a:lnTo>
                    <a:pt x="6" y="12"/>
                  </a:lnTo>
                  <a:lnTo>
                    <a:pt x="4" y="12"/>
                  </a:lnTo>
                  <a:lnTo>
                    <a:pt x="2" y="10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4" y="0"/>
                  </a:lnTo>
                  <a:lnTo>
                    <a:pt x="8" y="4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277" name="Freeform 605"/>
            <p:cNvSpPr>
              <a:spLocks/>
            </p:cNvSpPr>
            <p:nvPr/>
          </p:nvSpPr>
          <p:spPr bwMode="auto">
            <a:xfrm>
              <a:off x="3365" y="2458"/>
              <a:ext cx="8" cy="10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6" y="10"/>
                </a:cxn>
                <a:cxn ang="0">
                  <a:pos x="6" y="6"/>
                </a:cxn>
                <a:cxn ang="0">
                  <a:pos x="8" y="4"/>
                </a:cxn>
                <a:cxn ang="0">
                  <a:pos x="4" y="0"/>
                </a:cxn>
                <a:cxn ang="0">
                  <a:pos x="4" y="6"/>
                </a:cxn>
                <a:cxn ang="0">
                  <a:pos x="2" y="6"/>
                </a:cxn>
                <a:cxn ang="0">
                  <a:pos x="4" y="6"/>
                </a:cxn>
                <a:cxn ang="0">
                  <a:pos x="0" y="10"/>
                </a:cxn>
                <a:cxn ang="0">
                  <a:pos x="2" y="10"/>
                </a:cxn>
                <a:cxn ang="0">
                  <a:pos x="0" y="10"/>
                </a:cxn>
              </a:cxnLst>
              <a:rect l="0" t="0" r="r" b="b"/>
              <a:pathLst>
                <a:path w="8" h="10">
                  <a:moveTo>
                    <a:pt x="0" y="10"/>
                  </a:moveTo>
                  <a:lnTo>
                    <a:pt x="6" y="10"/>
                  </a:lnTo>
                  <a:lnTo>
                    <a:pt x="6" y="6"/>
                  </a:lnTo>
                  <a:lnTo>
                    <a:pt x="8" y="4"/>
                  </a:lnTo>
                  <a:lnTo>
                    <a:pt x="4" y="0"/>
                  </a:lnTo>
                  <a:lnTo>
                    <a:pt x="4" y="6"/>
                  </a:lnTo>
                  <a:lnTo>
                    <a:pt x="2" y="6"/>
                  </a:lnTo>
                  <a:lnTo>
                    <a:pt x="4" y="6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278" name="Freeform 606"/>
            <p:cNvSpPr>
              <a:spLocks/>
            </p:cNvSpPr>
            <p:nvPr/>
          </p:nvSpPr>
          <p:spPr bwMode="auto">
            <a:xfrm>
              <a:off x="3361" y="2456"/>
              <a:ext cx="8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"/>
                </a:cxn>
                <a:cxn ang="0">
                  <a:pos x="2" y="10"/>
                </a:cxn>
                <a:cxn ang="0">
                  <a:pos x="4" y="12"/>
                </a:cxn>
                <a:cxn ang="0">
                  <a:pos x="8" y="8"/>
                </a:cxn>
                <a:cxn ang="0">
                  <a:pos x="4" y="4"/>
                </a:cxn>
                <a:cxn ang="0">
                  <a:pos x="4" y="2"/>
                </a:cxn>
                <a:cxn ang="0">
                  <a:pos x="0" y="0"/>
                </a:cxn>
              </a:cxnLst>
              <a:rect l="0" t="0" r="r" b="b"/>
              <a:pathLst>
                <a:path w="8" h="12">
                  <a:moveTo>
                    <a:pt x="0" y="0"/>
                  </a:moveTo>
                  <a:lnTo>
                    <a:pt x="0" y="6"/>
                  </a:lnTo>
                  <a:lnTo>
                    <a:pt x="2" y="10"/>
                  </a:lnTo>
                  <a:lnTo>
                    <a:pt x="4" y="12"/>
                  </a:lnTo>
                  <a:lnTo>
                    <a:pt x="8" y="8"/>
                  </a:lnTo>
                  <a:lnTo>
                    <a:pt x="4" y="4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279" name="Freeform 607"/>
            <p:cNvSpPr>
              <a:spLocks/>
            </p:cNvSpPr>
            <p:nvPr/>
          </p:nvSpPr>
          <p:spPr bwMode="auto">
            <a:xfrm>
              <a:off x="3361" y="2454"/>
              <a:ext cx="12" cy="8"/>
            </a:xfrm>
            <a:custGeom>
              <a:avLst/>
              <a:gdLst/>
              <a:ahLst/>
              <a:cxnLst>
                <a:cxn ang="0">
                  <a:pos x="12" y="8"/>
                </a:cxn>
                <a:cxn ang="0">
                  <a:pos x="12" y="2"/>
                </a:cxn>
                <a:cxn ang="0">
                  <a:pos x="8" y="0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4" y="4"/>
                </a:cxn>
                <a:cxn ang="0">
                  <a:pos x="6" y="2"/>
                </a:cxn>
                <a:cxn ang="0">
                  <a:pos x="6" y="4"/>
                </a:cxn>
                <a:cxn ang="0">
                  <a:pos x="8" y="4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12" y="8"/>
                </a:cxn>
                <a:cxn ang="0">
                  <a:pos x="12" y="6"/>
                </a:cxn>
                <a:cxn ang="0">
                  <a:pos x="12" y="8"/>
                </a:cxn>
              </a:cxnLst>
              <a:rect l="0" t="0" r="r" b="b"/>
              <a:pathLst>
                <a:path w="12" h="8">
                  <a:moveTo>
                    <a:pt x="12" y="8"/>
                  </a:moveTo>
                  <a:lnTo>
                    <a:pt x="12" y="2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4" y="4"/>
                  </a:lnTo>
                  <a:lnTo>
                    <a:pt x="6" y="2"/>
                  </a:lnTo>
                  <a:lnTo>
                    <a:pt x="6" y="4"/>
                  </a:lnTo>
                  <a:lnTo>
                    <a:pt x="8" y="4"/>
                  </a:lnTo>
                  <a:lnTo>
                    <a:pt x="8" y="6"/>
                  </a:lnTo>
                  <a:lnTo>
                    <a:pt x="8" y="4"/>
                  </a:lnTo>
                  <a:lnTo>
                    <a:pt x="12" y="8"/>
                  </a:lnTo>
                  <a:lnTo>
                    <a:pt x="12" y="6"/>
                  </a:lnTo>
                  <a:lnTo>
                    <a:pt x="12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280" name="Freeform 608"/>
            <p:cNvSpPr>
              <a:spLocks/>
            </p:cNvSpPr>
            <p:nvPr/>
          </p:nvSpPr>
          <p:spPr bwMode="auto">
            <a:xfrm>
              <a:off x="3377" y="2454"/>
              <a:ext cx="6" cy="10"/>
            </a:xfrm>
            <a:custGeom>
              <a:avLst/>
              <a:gdLst/>
              <a:ahLst/>
              <a:cxnLst>
                <a:cxn ang="0">
                  <a:pos x="6" y="4"/>
                </a:cxn>
                <a:cxn ang="0">
                  <a:pos x="6" y="6"/>
                </a:cxn>
                <a:cxn ang="0">
                  <a:pos x="4" y="8"/>
                </a:cxn>
                <a:cxn ang="0">
                  <a:pos x="4" y="10"/>
                </a:cxn>
                <a:cxn ang="0">
                  <a:pos x="2" y="10"/>
                </a:cxn>
                <a:cxn ang="0">
                  <a:pos x="0" y="8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6" y="4"/>
                </a:cxn>
              </a:cxnLst>
              <a:rect l="0" t="0" r="r" b="b"/>
              <a:pathLst>
                <a:path w="6" h="10">
                  <a:moveTo>
                    <a:pt x="6" y="4"/>
                  </a:moveTo>
                  <a:lnTo>
                    <a:pt x="6" y="6"/>
                  </a:lnTo>
                  <a:lnTo>
                    <a:pt x="4" y="8"/>
                  </a:lnTo>
                  <a:lnTo>
                    <a:pt x="4" y="10"/>
                  </a:lnTo>
                  <a:lnTo>
                    <a:pt x="2" y="10"/>
                  </a:lnTo>
                  <a:lnTo>
                    <a:pt x="0" y="8"/>
                  </a:lnTo>
                  <a:lnTo>
                    <a:pt x="0" y="4"/>
                  </a:lnTo>
                  <a:lnTo>
                    <a:pt x="2" y="0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281" name="Freeform 609"/>
            <p:cNvSpPr>
              <a:spLocks/>
            </p:cNvSpPr>
            <p:nvPr/>
          </p:nvSpPr>
          <p:spPr bwMode="auto">
            <a:xfrm>
              <a:off x="3379" y="2458"/>
              <a:ext cx="6" cy="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4" y="8"/>
                </a:cxn>
                <a:cxn ang="0">
                  <a:pos x="6" y="6"/>
                </a:cxn>
                <a:cxn ang="0">
                  <a:pos x="6" y="0"/>
                </a:cxn>
                <a:cxn ang="0">
                  <a:pos x="2" y="2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8"/>
                </a:cxn>
              </a:cxnLst>
              <a:rect l="0" t="0" r="r" b="b"/>
              <a:pathLst>
                <a:path w="6" h="8">
                  <a:moveTo>
                    <a:pt x="0" y="8"/>
                  </a:moveTo>
                  <a:lnTo>
                    <a:pt x="4" y="8"/>
                  </a:lnTo>
                  <a:lnTo>
                    <a:pt x="6" y="6"/>
                  </a:lnTo>
                  <a:lnTo>
                    <a:pt x="6" y="0"/>
                  </a:lnTo>
                  <a:lnTo>
                    <a:pt x="2" y="2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283" name="Freeform 611"/>
            <p:cNvSpPr>
              <a:spLocks/>
            </p:cNvSpPr>
            <p:nvPr/>
          </p:nvSpPr>
          <p:spPr bwMode="auto">
            <a:xfrm>
              <a:off x="3375" y="2456"/>
              <a:ext cx="4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"/>
                </a:cxn>
                <a:cxn ang="0">
                  <a:pos x="2" y="10"/>
                </a:cxn>
                <a:cxn ang="0">
                  <a:pos x="4" y="10"/>
                </a:cxn>
                <a:cxn ang="0">
                  <a:pos x="4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4" h="10">
                  <a:moveTo>
                    <a:pt x="0" y="0"/>
                  </a:moveTo>
                  <a:lnTo>
                    <a:pt x="0" y="6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4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284" name="Freeform 612"/>
            <p:cNvSpPr>
              <a:spLocks/>
            </p:cNvSpPr>
            <p:nvPr/>
          </p:nvSpPr>
          <p:spPr bwMode="auto">
            <a:xfrm>
              <a:off x="3375" y="2454"/>
              <a:ext cx="10" cy="6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6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4" y="4"/>
                </a:cxn>
                <a:cxn ang="0">
                  <a:pos x="4" y="2"/>
                </a:cxn>
                <a:cxn ang="0">
                  <a:pos x="4" y="4"/>
                </a:cxn>
                <a:cxn ang="0">
                  <a:pos x="6" y="4"/>
                </a:cxn>
                <a:cxn ang="0">
                  <a:pos x="6" y="6"/>
                </a:cxn>
                <a:cxn ang="0">
                  <a:pos x="10" y="4"/>
                </a:cxn>
              </a:cxnLst>
              <a:rect l="0" t="0" r="r" b="b"/>
              <a:pathLst>
                <a:path w="10" h="6">
                  <a:moveTo>
                    <a:pt x="10" y="4"/>
                  </a:moveTo>
                  <a:lnTo>
                    <a:pt x="6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4" y="4"/>
                  </a:lnTo>
                  <a:lnTo>
                    <a:pt x="4" y="2"/>
                  </a:lnTo>
                  <a:lnTo>
                    <a:pt x="4" y="4"/>
                  </a:lnTo>
                  <a:lnTo>
                    <a:pt x="6" y="4"/>
                  </a:lnTo>
                  <a:lnTo>
                    <a:pt x="6" y="6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285" name="Freeform 613"/>
            <p:cNvSpPr>
              <a:spLocks/>
            </p:cNvSpPr>
            <p:nvPr/>
          </p:nvSpPr>
          <p:spPr bwMode="auto">
            <a:xfrm>
              <a:off x="3312" y="2456"/>
              <a:ext cx="8" cy="8"/>
            </a:xfrm>
            <a:custGeom>
              <a:avLst/>
              <a:gdLst/>
              <a:ahLst/>
              <a:cxnLst>
                <a:cxn ang="0">
                  <a:pos x="8" y="2"/>
                </a:cxn>
                <a:cxn ang="0">
                  <a:pos x="8" y="8"/>
                </a:cxn>
                <a:cxn ang="0">
                  <a:pos x="0" y="8"/>
                </a:cxn>
                <a:cxn ang="0">
                  <a:pos x="2" y="6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6" y="2"/>
                </a:cxn>
                <a:cxn ang="0">
                  <a:pos x="8" y="2"/>
                </a:cxn>
              </a:cxnLst>
              <a:rect l="0" t="0" r="r" b="b"/>
              <a:pathLst>
                <a:path w="8" h="8">
                  <a:moveTo>
                    <a:pt x="8" y="2"/>
                  </a:moveTo>
                  <a:lnTo>
                    <a:pt x="8" y="8"/>
                  </a:lnTo>
                  <a:lnTo>
                    <a:pt x="0" y="8"/>
                  </a:lnTo>
                  <a:lnTo>
                    <a:pt x="2" y="6"/>
                  </a:ln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2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286" name="Freeform 614"/>
            <p:cNvSpPr>
              <a:spLocks/>
            </p:cNvSpPr>
            <p:nvPr/>
          </p:nvSpPr>
          <p:spPr bwMode="auto">
            <a:xfrm>
              <a:off x="3316" y="2458"/>
              <a:ext cx="6" cy="8"/>
            </a:xfrm>
            <a:custGeom>
              <a:avLst/>
              <a:gdLst/>
              <a:ahLst/>
              <a:cxnLst>
                <a:cxn ang="0">
                  <a:pos x="4" y="8"/>
                </a:cxn>
                <a:cxn ang="0">
                  <a:pos x="6" y="6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4" y="4"/>
                </a:cxn>
                <a:cxn ang="0">
                  <a:pos x="4" y="8"/>
                </a:cxn>
                <a:cxn ang="0">
                  <a:pos x="6" y="8"/>
                </a:cxn>
                <a:cxn ang="0">
                  <a:pos x="6" y="6"/>
                </a:cxn>
                <a:cxn ang="0">
                  <a:pos x="4" y="8"/>
                </a:cxn>
              </a:cxnLst>
              <a:rect l="0" t="0" r="r" b="b"/>
              <a:pathLst>
                <a:path w="6" h="8">
                  <a:moveTo>
                    <a:pt x="4" y="8"/>
                  </a:moveTo>
                  <a:lnTo>
                    <a:pt x="6" y="6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4" y="4"/>
                  </a:lnTo>
                  <a:lnTo>
                    <a:pt x="4" y="8"/>
                  </a:lnTo>
                  <a:lnTo>
                    <a:pt x="6" y="8"/>
                  </a:lnTo>
                  <a:lnTo>
                    <a:pt x="6" y="6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287" name="Freeform 615"/>
            <p:cNvSpPr>
              <a:spLocks/>
            </p:cNvSpPr>
            <p:nvPr/>
          </p:nvSpPr>
          <p:spPr bwMode="auto">
            <a:xfrm>
              <a:off x="3308" y="2462"/>
              <a:ext cx="12" cy="4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4"/>
                </a:cxn>
                <a:cxn ang="0">
                  <a:pos x="12" y="4"/>
                </a:cxn>
                <a:cxn ang="0">
                  <a:pos x="12" y="0"/>
                </a:cxn>
                <a:cxn ang="0">
                  <a:pos x="4" y="0"/>
                </a:cxn>
                <a:cxn ang="0">
                  <a:pos x="6" y="4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4" y="4"/>
                </a:cxn>
                <a:cxn ang="0">
                  <a:pos x="4" y="0"/>
                </a:cxn>
              </a:cxnLst>
              <a:rect l="0" t="0" r="r" b="b"/>
              <a:pathLst>
                <a:path w="12" h="4">
                  <a:moveTo>
                    <a:pt x="4" y="0"/>
                  </a:moveTo>
                  <a:lnTo>
                    <a:pt x="4" y="4"/>
                  </a:lnTo>
                  <a:lnTo>
                    <a:pt x="12" y="4"/>
                  </a:lnTo>
                  <a:lnTo>
                    <a:pt x="12" y="0"/>
                  </a:lnTo>
                  <a:lnTo>
                    <a:pt x="4" y="0"/>
                  </a:lnTo>
                  <a:lnTo>
                    <a:pt x="6" y="4"/>
                  </a:lnTo>
                  <a:lnTo>
                    <a:pt x="4" y="0"/>
                  </a:lnTo>
                  <a:lnTo>
                    <a:pt x="0" y="4"/>
                  </a:lnTo>
                  <a:lnTo>
                    <a:pt x="4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288" name="Freeform 616"/>
            <p:cNvSpPr>
              <a:spLocks/>
            </p:cNvSpPr>
            <p:nvPr/>
          </p:nvSpPr>
          <p:spPr bwMode="auto">
            <a:xfrm>
              <a:off x="3310" y="2454"/>
              <a:ext cx="6" cy="12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2" y="2"/>
                </a:cxn>
                <a:cxn ang="0">
                  <a:pos x="0" y="6"/>
                </a:cxn>
                <a:cxn ang="0">
                  <a:pos x="0" y="8"/>
                </a:cxn>
                <a:cxn ang="0">
                  <a:pos x="2" y="8"/>
                </a:cxn>
                <a:cxn ang="0">
                  <a:pos x="4" y="12"/>
                </a:cxn>
                <a:cxn ang="0">
                  <a:pos x="4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6" y="4"/>
                </a:cxn>
                <a:cxn ang="0">
                  <a:pos x="4" y="0"/>
                </a:cxn>
              </a:cxnLst>
              <a:rect l="0" t="0" r="r" b="b"/>
              <a:pathLst>
                <a:path w="6" h="12">
                  <a:moveTo>
                    <a:pt x="4" y="0"/>
                  </a:moveTo>
                  <a:lnTo>
                    <a:pt x="2" y="2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8"/>
                  </a:lnTo>
                  <a:lnTo>
                    <a:pt x="4" y="12"/>
                  </a:lnTo>
                  <a:lnTo>
                    <a:pt x="4" y="4"/>
                  </a:lnTo>
                  <a:lnTo>
                    <a:pt x="6" y="4"/>
                  </a:lnTo>
                  <a:lnTo>
                    <a:pt x="4" y="4"/>
                  </a:lnTo>
                  <a:lnTo>
                    <a:pt x="6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289" name="Freeform 617"/>
            <p:cNvSpPr>
              <a:spLocks/>
            </p:cNvSpPr>
            <p:nvPr/>
          </p:nvSpPr>
          <p:spPr bwMode="auto">
            <a:xfrm>
              <a:off x="3314" y="2454"/>
              <a:ext cx="8" cy="6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2" y="4"/>
                </a:cxn>
                <a:cxn ang="0">
                  <a:pos x="4" y="6"/>
                </a:cxn>
                <a:cxn ang="0">
                  <a:pos x="2" y="4"/>
                </a:cxn>
                <a:cxn ang="0">
                  <a:pos x="8" y="4"/>
                </a:cxn>
                <a:cxn ang="0">
                  <a:pos x="6" y="2"/>
                </a:cxn>
                <a:cxn ang="0">
                  <a:pos x="8" y="4"/>
                </a:cxn>
              </a:cxnLst>
              <a:rect l="0" t="0" r="r" b="b"/>
              <a:pathLst>
                <a:path w="8" h="6">
                  <a:moveTo>
                    <a:pt x="8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4"/>
                  </a:lnTo>
                  <a:lnTo>
                    <a:pt x="4" y="6"/>
                  </a:lnTo>
                  <a:lnTo>
                    <a:pt x="2" y="4"/>
                  </a:lnTo>
                  <a:lnTo>
                    <a:pt x="8" y="4"/>
                  </a:lnTo>
                  <a:lnTo>
                    <a:pt x="6" y="2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290" name="Freeform 618"/>
            <p:cNvSpPr>
              <a:spLocks/>
            </p:cNvSpPr>
            <p:nvPr/>
          </p:nvSpPr>
          <p:spPr bwMode="auto">
            <a:xfrm>
              <a:off x="3414" y="2456"/>
              <a:ext cx="6" cy="6"/>
            </a:xfrm>
            <a:custGeom>
              <a:avLst/>
              <a:gdLst/>
              <a:ahLst/>
              <a:cxnLst>
                <a:cxn ang="0">
                  <a:pos x="6" y="2"/>
                </a:cxn>
                <a:cxn ang="0">
                  <a:pos x="6" y="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6" y="2"/>
                </a:cxn>
              </a:cxnLst>
              <a:rect l="0" t="0" r="r" b="b"/>
              <a:pathLst>
                <a:path w="6" h="6">
                  <a:moveTo>
                    <a:pt x="6" y="2"/>
                  </a:move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291" name="Freeform 619"/>
            <p:cNvSpPr>
              <a:spLocks/>
            </p:cNvSpPr>
            <p:nvPr/>
          </p:nvSpPr>
          <p:spPr bwMode="auto">
            <a:xfrm>
              <a:off x="3418" y="2458"/>
              <a:ext cx="4" cy="8"/>
            </a:xfrm>
            <a:custGeom>
              <a:avLst/>
              <a:gdLst/>
              <a:ahLst/>
              <a:cxnLst>
                <a:cxn ang="0">
                  <a:pos x="2" y="8"/>
                </a:cxn>
                <a:cxn ang="0">
                  <a:pos x="4" y="4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8"/>
                </a:cxn>
                <a:cxn ang="0">
                  <a:pos x="4" y="8"/>
                </a:cxn>
                <a:cxn ang="0">
                  <a:pos x="4" y="4"/>
                </a:cxn>
                <a:cxn ang="0">
                  <a:pos x="2" y="8"/>
                </a:cxn>
              </a:cxnLst>
              <a:rect l="0" t="0" r="r" b="b"/>
              <a:pathLst>
                <a:path w="4" h="8">
                  <a:moveTo>
                    <a:pt x="2" y="8"/>
                  </a:moveTo>
                  <a:lnTo>
                    <a:pt x="4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2" y="2"/>
                  </a:lnTo>
                  <a:lnTo>
                    <a:pt x="2" y="8"/>
                  </a:lnTo>
                  <a:lnTo>
                    <a:pt x="4" y="8"/>
                  </a:lnTo>
                  <a:lnTo>
                    <a:pt x="4" y="4"/>
                  </a:lnTo>
                  <a:lnTo>
                    <a:pt x="2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292" name="Freeform 620"/>
            <p:cNvSpPr>
              <a:spLocks/>
            </p:cNvSpPr>
            <p:nvPr/>
          </p:nvSpPr>
          <p:spPr bwMode="auto">
            <a:xfrm>
              <a:off x="3414" y="2460"/>
              <a:ext cx="6" cy="6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0" y="4"/>
                </a:cxn>
              </a:cxnLst>
              <a:rect l="0" t="0" r="r" b="b"/>
              <a:pathLst>
                <a:path w="6" h="6">
                  <a:moveTo>
                    <a:pt x="0" y="4"/>
                  </a:moveTo>
                  <a:lnTo>
                    <a:pt x="0" y="6"/>
                  </a:lnTo>
                  <a:lnTo>
                    <a:pt x="6" y="6"/>
                  </a:lnTo>
                  <a:lnTo>
                    <a:pt x="6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293" name="Freeform 621"/>
            <p:cNvSpPr>
              <a:spLocks/>
            </p:cNvSpPr>
            <p:nvPr/>
          </p:nvSpPr>
          <p:spPr bwMode="auto">
            <a:xfrm>
              <a:off x="3412" y="2454"/>
              <a:ext cx="4" cy="1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2" y="10"/>
                </a:cxn>
                <a:cxn ang="0">
                  <a:pos x="4" y="8"/>
                </a:cxn>
                <a:cxn ang="0">
                  <a:pos x="4" y="2"/>
                </a:cxn>
                <a:cxn ang="0">
                  <a:pos x="2" y="4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0"/>
                </a:cxn>
              </a:cxnLst>
              <a:rect l="0" t="0" r="r" b="b"/>
              <a:pathLst>
                <a:path w="4" h="10">
                  <a:moveTo>
                    <a:pt x="2" y="0"/>
                  </a:moveTo>
                  <a:lnTo>
                    <a:pt x="0" y="2"/>
                  </a:lnTo>
                  <a:lnTo>
                    <a:pt x="2" y="10"/>
                  </a:lnTo>
                  <a:lnTo>
                    <a:pt x="4" y="8"/>
                  </a:lnTo>
                  <a:lnTo>
                    <a:pt x="4" y="2"/>
                  </a:lnTo>
                  <a:lnTo>
                    <a:pt x="2" y="4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294" name="Freeform 622"/>
            <p:cNvSpPr>
              <a:spLocks/>
            </p:cNvSpPr>
            <p:nvPr/>
          </p:nvSpPr>
          <p:spPr bwMode="auto">
            <a:xfrm>
              <a:off x="3414" y="2454"/>
              <a:ext cx="8" cy="4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4" y="4"/>
                </a:cxn>
                <a:cxn ang="0">
                  <a:pos x="8" y="4"/>
                </a:cxn>
              </a:cxnLst>
              <a:rect l="0" t="0" r="r" b="b"/>
              <a:pathLst>
                <a:path w="8" h="4">
                  <a:moveTo>
                    <a:pt x="8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4" y="4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295" name="Freeform 623"/>
            <p:cNvSpPr>
              <a:spLocks/>
            </p:cNvSpPr>
            <p:nvPr/>
          </p:nvSpPr>
          <p:spPr bwMode="auto">
            <a:xfrm>
              <a:off x="3300" y="2456"/>
              <a:ext cx="6" cy="8"/>
            </a:xfrm>
            <a:custGeom>
              <a:avLst/>
              <a:gdLst/>
              <a:ahLst/>
              <a:cxnLst>
                <a:cxn ang="0">
                  <a:pos x="6" y="4"/>
                </a:cxn>
                <a:cxn ang="0">
                  <a:pos x="6" y="6"/>
                </a:cxn>
                <a:cxn ang="0">
                  <a:pos x="4" y="8"/>
                </a:cxn>
                <a:cxn ang="0">
                  <a:pos x="0" y="8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6" y="4"/>
                </a:cxn>
              </a:cxnLst>
              <a:rect l="0" t="0" r="r" b="b"/>
              <a:pathLst>
                <a:path w="6" h="8">
                  <a:moveTo>
                    <a:pt x="6" y="4"/>
                  </a:moveTo>
                  <a:lnTo>
                    <a:pt x="6" y="6"/>
                  </a:lnTo>
                  <a:lnTo>
                    <a:pt x="4" y="8"/>
                  </a:lnTo>
                  <a:lnTo>
                    <a:pt x="0" y="8"/>
                  </a:lnTo>
                  <a:lnTo>
                    <a:pt x="0" y="2"/>
                  </a:lnTo>
                  <a:lnTo>
                    <a:pt x="2" y="0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296" name="Freeform 624"/>
            <p:cNvSpPr>
              <a:spLocks/>
            </p:cNvSpPr>
            <p:nvPr/>
          </p:nvSpPr>
          <p:spPr bwMode="auto">
            <a:xfrm>
              <a:off x="3300" y="2460"/>
              <a:ext cx="8" cy="6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6" y="6"/>
                </a:cxn>
                <a:cxn ang="0">
                  <a:pos x="8" y="2"/>
                </a:cxn>
                <a:cxn ang="0">
                  <a:pos x="8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2" y="2"/>
                </a:cxn>
                <a:cxn ang="0">
                  <a:pos x="4" y="4"/>
                </a:cxn>
                <a:cxn ang="0">
                  <a:pos x="0" y="6"/>
                </a:cxn>
                <a:cxn ang="0">
                  <a:pos x="2" y="6"/>
                </a:cxn>
                <a:cxn ang="0">
                  <a:pos x="0" y="6"/>
                </a:cxn>
              </a:cxnLst>
              <a:rect l="0" t="0" r="r" b="b"/>
              <a:pathLst>
                <a:path w="8" h="6">
                  <a:moveTo>
                    <a:pt x="0" y="6"/>
                  </a:moveTo>
                  <a:lnTo>
                    <a:pt x="6" y="6"/>
                  </a:lnTo>
                  <a:lnTo>
                    <a:pt x="8" y="2"/>
                  </a:lnTo>
                  <a:lnTo>
                    <a:pt x="8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2" y="2"/>
                  </a:lnTo>
                  <a:lnTo>
                    <a:pt x="4" y="4"/>
                  </a:lnTo>
                  <a:lnTo>
                    <a:pt x="0" y="6"/>
                  </a:lnTo>
                  <a:lnTo>
                    <a:pt x="2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297" name="Freeform 625"/>
            <p:cNvSpPr>
              <a:spLocks/>
            </p:cNvSpPr>
            <p:nvPr/>
          </p:nvSpPr>
          <p:spPr bwMode="auto">
            <a:xfrm>
              <a:off x="3298" y="2456"/>
              <a:ext cx="6" cy="1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2" y="10"/>
                </a:cxn>
                <a:cxn ang="0">
                  <a:pos x="6" y="8"/>
                </a:cxn>
                <a:cxn ang="0">
                  <a:pos x="4" y="6"/>
                </a:cxn>
                <a:cxn ang="0">
                  <a:pos x="4" y="2"/>
                </a:cxn>
                <a:cxn ang="0">
                  <a:pos x="2" y="4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2" y="0"/>
                </a:cxn>
              </a:cxnLst>
              <a:rect l="0" t="0" r="r" b="b"/>
              <a:pathLst>
                <a:path w="6" h="10">
                  <a:moveTo>
                    <a:pt x="2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2" y="10"/>
                  </a:lnTo>
                  <a:lnTo>
                    <a:pt x="6" y="8"/>
                  </a:lnTo>
                  <a:lnTo>
                    <a:pt x="4" y="6"/>
                  </a:lnTo>
                  <a:lnTo>
                    <a:pt x="4" y="2"/>
                  </a:lnTo>
                  <a:lnTo>
                    <a:pt x="2" y="4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298" name="Freeform 626"/>
            <p:cNvSpPr>
              <a:spLocks/>
            </p:cNvSpPr>
            <p:nvPr/>
          </p:nvSpPr>
          <p:spPr bwMode="auto">
            <a:xfrm>
              <a:off x="3300" y="2454"/>
              <a:ext cx="8" cy="6"/>
            </a:xfrm>
            <a:custGeom>
              <a:avLst/>
              <a:gdLst/>
              <a:ahLst/>
              <a:cxnLst>
                <a:cxn ang="0">
                  <a:pos x="8" y="6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6"/>
                </a:cxn>
                <a:cxn ang="0">
                  <a:pos x="8" y="6"/>
                </a:cxn>
              </a:cxnLst>
              <a:rect l="0" t="0" r="r" b="b"/>
              <a:pathLst>
                <a:path w="8" h="6">
                  <a:moveTo>
                    <a:pt x="8" y="6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299" name="Freeform 627"/>
            <p:cNvSpPr>
              <a:spLocks/>
            </p:cNvSpPr>
            <p:nvPr/>
          </p:nvSpPr>
          <p:spPr bwMode="auto">
            <a:xfrm>
              <a:off x="3349" y="2456"/>
              <a:ext cx="8" cy="10"/>
            </a:xfrm>
            <a:custGeom>
              <a:avLst/>
              <a:gdLst/>
              <a:ahLst/>
              <a:cxnLst>
                <a:cxn ang="0">
                  <a:pos x="8" y="8"/>
                </a:cxn>
                <a:cxn ang="0">
                  <a:pos x="4" y="10"/>
                </a:cxn>
                <a:cxn ang="0">
                  <a:pos x="4" y="8"/>
                </a:cxn>
                <a:cxn ang="0">
                  <a:pos x="2" y="6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6" y="2"/>
                </a:cxn>
                <a:cxn ang="0">
                  <a:pos x="8" y="2"/>
                </a:cxn>
                <a:cxn ang="0">
                  <a:pos x="8" y="8"/>
                </a:cxn>
              </a:cxnLst>
              <a:rect l="0" t="0" r="r" b="b"/>
              <a:pathLst>
                <a:path w="8" h="10">
                  <a:moveTo>
                    <a:pt x="8" y="8"/>
                  </a:moveTo>
                  <a:lnTo>
                    <a:pt x="4" y="10"/>
                  </a:lnTo>
                  <a:lnTo>
                    <a:pt x="4" y="8"/>
                  </a:lnTo>
                  <a:lnTo>
                    <a:pt x="2" y="6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2"/>
                  </a:lnTo>
                  <a:lnTo>
                    <a:pt x="8" y="2"/>
                  </a:lnTo>
                  <a:lnTo>
                    <a:pt x="8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300" name="Freeform 628"/>
            <p:cNvSpPr>
              <a:spLocks/>
            </p:cNvSpPr>
            <p:nvPr/>
          </p:nvSpPr>
          <p:spPr bwMode="auto">
            <a:xfrm>
              <a:off x="3347" y="2458"/>
              <a:ext cx="10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4"/>
                </a:cxn>
                <a:cxn ang="0">
                  <a:pos x="4" y="8"/>
                </a:cxn>
                <a:cxn ang="0">
                  <a:pos x="10" y="8"/>
                </a:cxn>
                <a:cxn ang="0">
                  <a:pos x="6" y="4"/>
                </a:cxn>
                <a:cxn ang="0">
                  <a:pos x="6" y="2"/>
                </a:cxn>
                <a:cxn ang="0">
                  <a:pos x="4" y="0"/>
                </a:cxn>
                <a:cxn ang="0">
                  <a:pos x="6" y="0"/>
                </a:cxn>
                <a:cxn ang="0">
                  <a:pos x="0" y="0"/>
                </a:cxn>
              </a:cxnLst>
              <a:rect l="0" t="0" r="r" b="b"/>
              <a:pathLst>
                <a:path w="10" h="8">
                  <a:moveTo>
                    <a:pt x="0" y="0"/>
                  </a:moveTo>
                  <a:lnTo>
                    <a:pt x="2" y="4"/>
                  </a:lnTo>
                  <a:lnTo>
                    <a:pt x="4" y="8"/>
                  </a:lnTo>
                  <a:lnTo>
                    <a:pt x="10" y="8"/>
                  </a:lnTo>
                  <a:lnTo>
                    <a:pt x="6" y="4"/>
                  </a:lnTo>
                  <a:lnTo>
                    <a:pt x="6" y="2"/>
                  </a:lnTo>
                  <a:lnTo>
                    <a:pt x="4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301" name="Freeform 629"/>
            <p:cNvSpPr>
              <a:spLocks/>
            </p:cNvSpPr>
            <p:nvPr/>
          </p:nvSpPr>
          <p:spPr bwMode="auto">
            <a:xfrm>
              <a:off x="3347" y="2454"/>
              <a:ext cx="12" cy="6"/>
            </a:xfrm>
            <a:custGeom>
              <a:avLst/>
              <a:gdLst/>
              <a:ahLst/>
              <a:cxnLst>
                <a:cxn ang="0">
                  <a:pos x="12" y="4"/>
                </a:cxn>
                <a:cxn ang="0">
                  <a:pos x="8" y="2"/>
                </a:cxn>
                <a:cxn ang="0">
                  <a:pos x="6" y="0"/>
                </a:cxn>
                <a:cxn ang="0">
                  <a:pos x="2" y="2"/>
                </a:cxn>
                <a:cxn ang="0">
                  <a:pos x="0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6" y="4"/>
                </a:cxn>
                <a:cxn ang="0">
                  <a:pos x="8" y="6"/>
                </a:cxn>
                <a:cxn ang="0">
                  <a:pos x="10" y="6"/>
                </a:cxn>
                <a:cxn ang="0">
                  <a:pos x="6" y="4"/>
                </a:cxn>
                <a:cxn ang="0">
                  <a:pos x="12" y="4"/>
                </a:cxn>
                <a:cxn ang="0">
                  <a:pos x="12" y="0"/>
                </a:cxn>
                <a:cxn ang="0">
                  <a:pos x="8" y="2"/>
                </a:cxn>
                <a:cxn ang="0">
                  <a:pos x="12" y="4"/>
                </a:cxn>
              </a:cxnLst>
              <a:rect l="0" t="0" r="r" b="b"/>
              <a:pathLst>
                <a:path w="12" h="6">
                  <a:moveTo>
                    <a:pt x="12" y="4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6" y="4"/>
                  </a:lnTo>
                  <a:lnTo>
                    <a:pt x="4" y="4"/>
                  </a:lnTo>
                  <a:lnTo>
                    <a:pt x="6" y="4"/>
                  </a:lnTo>
                  <a:lnTo>
                    <a:pt x="8" y="6"/>
                  </a:lnTo>
                  <a:lnTo>
                    <a:pt x="10" y="6"/>
                  </a:lnTo>
                  <a:lnTo>
                    <a:pt x="6" y="4"/>
                  </a:lnTo>
                  <a:lnTo>
                    <a:pt x="12" y="4"/>
                  </a:lnTo>
                  <a:lnTo>
                    <a:pt x="12" y="0"/>
                  </a:lnTo>
                  <a:lnTo>
                    <a:pt x="8" y="2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302" name="Freeform 630"/>
            <p:cNvSpPr>
              <a:spLocks/>
            </p:cNvSpPr>
            <p:nvPr/>
          </p:nvSpPr>
          <p:spPr bwMode="auto">
            <a:xfrm>
              <a:off x="3353" y="2458"/>
              <a:ext cx="6" cy="8"/>
            </a:xfrm>
            <a:custGeom>
              <a:avLst/>
              <a:gdLst/>
              <a:ahLst/>
              <a:cxnLst>
                <a:cxn ang="0">
                  <a:pos x="4" y="8"/>
                </a:cxn>
                <a:cxn ang="0">
                  <a:pos x="6" y="6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2" y="6"/>
                </a:cxn>
                <a:cxn ang="0">
                  <a:pos x="4" y="8"/>
                </a:cxn>
                <a:cxn ang="0">
                  <a:pos x="6" y="8"/>
                </a:cxn>
                <a:cxn ang="0">
                  <a:pos x="6" y="6"/>
                </a:cxn>
                <a:cxn ang="0">
                  <a:pos x="4" y="8"/>
                </a:cxn>
              </a:cxnLst>
              <a:rect l="0" t="0" r="r" b="b"/>
              <a:pathLst>
                <a:path w="6" h="8">
                  <a:moveTo>
                    <a:pt x="4" y="8"/>
                  </a:moveTo>
                  <a:lnTo>
                    <a:pt x="6" y="6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2" y="6"/>
                  </a:lnTo>
                  <a:lnTo>
                    <a:pt x="4" y="8"/>
                  </a:lnTo>
                  <a:lnTo>
                    <a:pt x="6" y="8"/>
                  </a:lnTo>
                  <a:lnTo>
                    <a:pt x="6" y="6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303" name="Freeform 631"/>
            <p:cNvSpPr>
              <a:spLocks/>
            </p:cNvSpPr>
            <p:nvPr/>
          </p:nvSpPr>
          <p:spPr bwMode="auto">
            <a:xfrm>
              <a:off x="3387" y="2456"/>
              <a:ext cx="7" cy="10"/>
            </a:xfrm>
            <a:custGeom>
              <a:avLst/>
              <a:gdLst/>
              <a:ahLst/>
              <a:cxnLst>
                <a:cxn ang="0">
                  <a:pos x="7" y="6"/>
                </a:cxn>
                <a:cxn ang="0">
                  <a:pos x="7" y="10"/>
                </a:cxn>
                <a:cxn ang="0">
                  <a:pos x="2" y="10"/>
                </a:cxn>
                <a:cxn ang="0">
                  <a:pos x="2" y="8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7" y="4"/>
                </a:cxn>
                <a:cxn ang="0">
                  <a:pos x="7" y="6"/>
                </a:cxn>
              </a:cxnLst>
              <a:rect l="0" t="0" r="r" b="b"/>
              <a:pathLst>
                <a:path w="7" h="10">
                  <a:moveTo>
                    <a:pt x="7" y="6"/>
                  </a:moveTo>
                  <a:lnTo>
                    <a:pt x="7" y="10"/>
                  </a:lnTo>
                  <a:lnTo>
                    <a:pt x="2" y="10"/>
                  </a:lnTo>
                  <a:lnTo>
                    <a:pt x="2" y="8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7" y="4"/>
                  </a:lnTo>
                  <a:lnTo>
                    <a:pt x="7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304" name="Freeform 632"/>
            <p:cNvSpPr>
              <a:spLocks/>
            </p:cNvSpPr>
            <p:nvPr/>
          </p:nvSpPr>
          <p:spPr bwMode="auto">
            <a:xfrm>
              <a:off x="3391" y="2462"/>
              <a:ext cx="5" cy="6"/>
            </a:xfrm>
            <a:custGeom>
              <a:avLst/>
              <a:gdLst/>
              <a:ahLst/>
              <a:cxnLst>
                <a:cxn ang="0">
                  <a:pos x="3" y="6"/>
                </a:cxn>
                <a:cxn ang="0">
                  <a:pos x="5" y="4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3" y="2"/>
                </a:cxn>
                <a:cxn ang="0">
                  <a:pos x="3" y="6"/>
                </a:cxn>
              </a:cxnLst>
              <a:rect l="0" t="0" r="r" b="b"/>
              <a:pathLst>
                <a:path w="5" h="6">
                  <a:moveTo>
                    <a:pt x="3" y="6"/>
                  </a:moveTo>
                  <a:lnTo>
                    <a:pt x="5" y="4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3" y="2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305" name="Freeform 633"/>
            <p:cNvSpPr>
              <a:spLocks/>
            </p:cNvSpPr>
            <p:nvPr/>
          </p:nvSpPr>
          <p:spPr bwMode="auto">
            <a:xfrm>
              <a:off x="3385" y="2456"/>
              <a:ext cx="9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"/>
                </a:cxn>
                <a:cxn ang="0">
                  <a:pos x="2" y="8"/>
                </a:cxn>
                <a:cxn ang="0">
                  <a:pos x="4" y="10"/>
                </a:cxn>
                <a:cxn ang="0">
                  <a:pos x="9" y="12"/>
                </a:cxn>
                <a:cxn ang="0">
                  <a:pos x="9" y="8"/>
                </a:cxn>
                <a:cxn ang="0">
                  <a:pos x="6" y="8"/>
                </a:cxn>
                <a:cxn ang="0">
                  <a:pos x="4" y="6"/>
                </a:cxn>
                <a:cxn ang="0">
                  <a:pos x="4" y="2"/>
                </a:cxn>
                <a:cxn ang="0">
                  <a:pos x="4" y="4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9" h="12">
                  <a:moveTo>
                    <a:pt x="0" y="0"/>
                  </a:moveTo>
                  <a:lnTo>
                    <a:pt x="0" y="4"/>
                  </a:lnTo>
                  <a:lnTo>
                    <a:pt x="2" y="8"/>
                  </a:lnTo>
                  <a:lnTo>
                    <a:pt x="4" y="10"/>
                  </a:lnTo>
                  <a:lnTo>
                    <a:pt x="9" y="12"/>
                  </a:lnTo>
                  <a:lnTo>
                    <a:pt x="9" y="8"/>
                  </a:lnTo>
                  <a:lnTo>
                    <a:pt x="6" y="8"/>
                  </a:lnTo>
                  <a:lnTo>
                    <a:pt x="4" y="6"/>
                  </a:lnTo>
                  <a:lnTo>
                    <a:pt x="4" y="2"/>
                  </a:lnTo>
                  <a:lnTo>
                    <a:pt x="4" y="4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306" name="Freeform 634"/>
            <p:cNvSpPr>
              <a:spLocks/>
            </p:cNvSpPr>
            <p:nvPr/>
          </p:nvSpPr>
          <p:spPr bwMode="auto">
            <a:xfrm>
              <a:off x="3385" y="2454"/>
              <a:ext cx="11" cy="8"/>
            </a:xfrm>
            <a:custGeom>
              <a:avLst/>
              <a:gdLst/>
              <a:ahLst/>
              <a:cxnLst>
                <a:cxn ang="0">
                  <a:pos x="11" y="8"/>
                </a:cxn>
                <a:cxn ang="0">
                  <a:pos x="11" y="4"/>
                </a:cxn>
                <a:cxn ang="0">
                  <a:pos x="9" y="2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4" y="6"/>
                </a:cxn>
                <a:cxn ang="0">
                  <a:pos x="4" y="4"/>
                </a:cxn>
                <a:cxn ang="0">
                  <a:pos x="6" y="6"/>
                </a:cxn>
                <a:cxn ang="0">
                  <a:pos x="6" y="8"/>
                </a:cxn>
                <a:cxn ang="0">
                  <a:pos x="11" y="8"/>
                </a:cxn>
              </a:cxnLst>
              <a:rect l="0" t="0" r="r" b="b"/>
              <a:pathLst>
                <a:path w="11" h="8">
                  <a:moveTo>
                    <a:pt x="11" y="8"/>
                  </a:moveTo>
                  <a:lnTo>
                    <a:pt x="11" y="4"/>
                  </a:lnTo>
                  <a:lnTo>
                    <a:pt x="9" y="2"/>
                  </a:lnTo>
                  <a:lnTo>
                    <a:pt x="4" y="0"/>
                  </a:lnTo>
                  <a:lnTo>
                    <a:pt x="0" y="2"/>
                  </a:lnTo>
                  <a:lnTo>
                    <a:pt x="4" y="6"/>
                  </a:lnTo>
                  <a:lnTo>
                    <a:pt x="4" y="4"/>
                  </a:lnTo>
                  <a:lnTo>
                    <a:pt x="6" y="6"/>
                  </a:lnTo>
                  <a:lnTo>
                    <a:pt x="6" y="8"/>
                  </a:lnTo>
                  <a:lnTo>
                    <a:pt x="11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307" name="Freeform 635"/>
            <p:cNvSpPr>
              <a:spLocks/>
            </p:cNvSpPr>
            <p:nvPr/>
          </p:nvSpPr>
          <p:spPr bwMode="auto">
            <a:xfrm>
              <a:off x="3402" y="2456"/>
              <a:ext cx="6" cy="10"/>
            </a:xfrm>
            <a:custGeom>
              <a:avLst/>
              <a:gdLst/>
              <a:ahLst/>
              <a:cxnLst>
                <a:cxn ang="0">
                  <a:pos x="6" y="4"/>
                </a:cxn>
                <a:cxn ang="0">
                  <a:pos x="6" y="8"/>
                </a:cxn>
                <a:cxn ang="0">
                  <a:pos x="4" y="10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6" y="2"/>
                </a:cxn>
                <a:cxn ang="0">
                  <a:pos x="6" y="4"/>
                </a:cxn>
              </a:cxnLst>
              <a:rect l="0" t="0" r="r" b="b"/>
              <a:pathLst>
                <a:path w="6" h="10">
                  <a:moveTo>
                    <a:pt x="6" y="4"/>
                  </a:moveTo>
                  <a:lnTo>
                    <a:pt x="6" y="8"/>
                  </a:lnTo>
                  <a:lnTo>
                    <a:pt x="4" y="10"/>
                  </a:lnTo>
                  <a:lnTo>
                    <a:pt x="0" y="6"/>
                  </a:lnTo>
                  <a:lnTo>
                    <a:pt x="0" y="2"/>
                  </a:lnTo>
                  <a:lnTo>
                    <a:pt x="2" y="0"/>
                  </a:lnTo>
                  <a:lnTo>
                    <a:pt x="6" y="2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308" name="Freeform 636"/>
            <p:cNvSpPr>
              <a:spLocks/>
            </p:cNvSpPr>
            <p:nvPr/>
          </p:nvSpPr>
          <p:spPr bwMode="auto">
            <a:xfrm>
              <a:off x="3406" y="2460"/>
              <a:ext cx="4" cy="6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4" y="6"/>
                </a:cxn>
                <a:cxn ang="0">
                  <a:pos x="4" y="4"/>
                </a:cxn>
                <a:cxn ang="0">
                  <a:pos x="4" y="6"/>
                </a:cxn>
              </a:cxnLst>
              <a:rect l="0" t="0" r="r" b="b"/>
              <a:pathLst>
                <a:path w="4" h="6">
                  <a:moveTo>
                    <a:pt x="4" y="6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2" y="4"/>
                  </a:lnTo>
                  <a:lnTo>
                    <a:pt x="4" y="6"/>
                  </a:lnTo>
                  <a:lnTo>
                    <a:pt x="4" y="4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309" name="Freeform 637"/>
            <p:cNvSpPr>
              <a:spLocks/>
            </p:cNvSpPr>
            <p:nvPr/>
          </p:nvSpPr>
          <p:spPr bwMode="auto">
            <a:xfrm>
              <a:off x="3398" y="2458"/>
              <a:ext cx="12" cy="1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6"/>
                </a:cxn>
                <a:cxn ang="0">
                  <a:pos x="4" y="8"/>
                </a:cxn>
                <a:cxn ang="0">
                  <a:pos x="8" y="10"/>
                </a:cxn>
                <a:cxn ang="0">
                  <a:pos x="12" y="8"/>
                </a:cxn>
                <a:cxn ang="0">
                  <a:pos x="10" y="6"/>
                </a:cxn>
                <a:cxn ang="0">
                  <a:pos x="8" y="6"/>
                </a:cxn>
                <a:cxn ang="0">
                  <a:pos x="6" y="4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2" y="0"/>
                </a:cxn>
              </a:cxnLst>
              <a:rect l="0" t="0" r="r" b="b"/>
              <a:pathLst>
                <a:path w="12" h="10">
                  <a:moveTo>
                    <a:pt x="2" y="0"/>
                  </a:moveTo>
                  <a:lnTo>
                    <a:pt x="2" y="6"/>
                  </a:lnTo>
                  <a:lnTo>
                    <a:pt x="4" y="8"/>
                  </a:lnTo>
                  <a:lnTo>
                    <a:pt x="8" y="10"/>
                  </a:lnTo>
                  <a:lnTo>
                    <a:pt x="12" y="8"/>
                  </a:lnTo>
                  <a:lnTo>
                    <a:pt x="10" y="6"/>
                  </a:lnTo>
                  <a:lnTo>
                    <a:pt x="8" y="6"/>
                  </a:lnTo>
                  <a:lnTo>
                    <a:pt x="6" y="4"/>
                  </a:lnTo>
                  <a:lnTo>
                    <a:pt x="6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310" name="Freeform 638"/>
            <p:cNvSpPr>
              <a:spLocks/>
            </p:cNvSpPr>
            <p:nvPr/>
          </p:nvSpPr>
          <p:spPr bwMode="auto">
            <a:xfrm>
              <a:off x="3400" y="2454"/>
              <a:ext cx="10" cy="6"/>
            </a:xfrm>
            <a:custGeom>
              <a:avLst/>
              <a:gdLst/>
              <a:ahLst/>
              <a:cxnLst>
                <a:cxn ang="0">
                  <a:pos x="10" y="6"/>
                </a:cxn>
                <a:cxn ang="0">
                  <a:pos x="8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4"/>
                </a:cxn>
                <a:cxn ang="0">
                  <a:pos x="6" y="6"/>
                </a:cxn>
                <a:cxn ang="0">
                  <a:pos x="10" y="6"/>
                </a:cxn>
              </a:cxnLst>
              <a:rect l="0" t="0" r="r" b="b"/>
              <a:pathLst>
                <a:path w="10" h="6">
                  <a:moveTo>
                    <a:pt x="10" y="6"/>
                  </a:moveTo>
                  <a:lnTo>
                    <a:pt x="8" y="2"/>
                  </a:lnTo>
                  <a:lnTo>
                    <a:pt x="4" y="0"/>
                  </a:lnTo>
                  <a:lnTo>
                    <a:pt x="0" y="4"/>
                  </a:lnTo>
                  <a:lnTo>
                    <a:pt x="4" y="4"/>
                  </a:lnTo>
                  <a:lnTo>
                    <a:pt x="4" y="6"/>
                  </a:lnTo>
                  <a:lnTo>
                    <a:pt x="4" y="4"/>
                  </a:lnTo>
                  <a:lnTo>
                    <a:pt x="6" y="6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311" name="Freeform 639"/>
            <p:cNvSpPr>
              <a:spLocks/>
            </p:cNvSpPr>
            <p:nvPr/>
          </p:nvSpPr>
          <p:spPr bwMode="auto">
            <a:xfrm>
              <a:off x="3775" y="2468"/>
              <a:ext cx="804" cy="76"/>
            </a:xfrm>
            <a:custGeom>
              <a:avLst/>
              <a:gdLst/>
              <a:ahLst/>
              <a:cxnLst>
                <a:cxn ang="0">
                  <a:pos x="451" y="31"/>
                </a:cxn>
                <a:cxn ang="0">
                  <a:pos x="480" y="33"/>
                </a:cxn>
                <a:cxn ang="0">
                  <a:pos x="498" y="35"/>
                </a:cxn>
                <a:cxn ang="0">
                  <a:pos x="516" y="39"/>
                </a:cxn>
                <a:cxn ang="0">
                  <a:pos x="537" y="41"/>
                </a:cxn>
                <a:cxn ang="0">
                  <a:pos x="555" y="43"/>
                </a:cxn>
                <a:cxn ang="0">
                  <a:pos x="573" y="45"/>
                </a:cxn>
                <a:cxn ang="0">
                  <a:pos x="594" y="47"/>
                </a:cxn>
                <a:cxn ang="0">
                  <a:pos x="622" y="49"/>
                </a:cxn>
                <a:cxn ang="0">
                  <a:pos x="643" y="51"/>
                </a:cxn>
                <a:cxn ang="0">
                  <a:pos x="804" y="53"/>
                </a:cxn>
                <a:cxn ang="0">
                  <a:pos x="769" y="55"/>
                </a:cxn>
                <a:cxn ang="0">
                  <a:pos x="749" y="57"/>
                </a:cxn>
                <a:cxn ang="0">
                  <a:pos x="728" y="59"/>
                </a:cxn>
                <a:cxn ang="0">
                  <a:pos x="702" y="61"/>
                </a:cxn>
                <a:cxn ang="0">
                  <a:pos x="665" y="63"/>
                </a:cxn>
                <a:cxn ang="0">
                  <a:pos x="647" y="65"/>
                </a:cxn>
                <a:cxn ang="0">
                  <a:pos x="626" y="70"/>
                </a:cxn>
                <a:cxn ang="0">
                  <a:pos x="606" y="72"/>
                </a:cxn>
                <a:cxn ang="0">
                  <a:pos x="588" y="74"/>
                </a:cxn>
                <a:cxn ang="0">
                  <a:pos x="537" y="76"/>
                </a:cxn>
                <a:cxn ang="0">
                  <a:pos x="524" y="72"/>
                </a:cxn>
                <a:cxn ang="0">
                  <a:pos x="490" y="70"/>
                </a:cxn>
                <a:cxn ang="0">
                  <a:pos x="457" y="68"/>
                </a:cxn>
                <a:cxn ang="0">
                  <a:pos x="437" y="65"/>
                </a:cxn>
                <a:cxn ang="0">
                  <a:pos x="392" y="63"/>
                </a:cxn>
                <a:cxn ang="0">
                  <a:pos x="357" y="61"/>
                </a:cxn>
                <a:cxn ang="0">
                  <a:pos x="329" y="59"/>
                </a:cxn>
                <a:cxn ang="0">
                  <a:pos x="308" y="57"/>
                </a:cxn>
                <a:cxn ang="0">
                  <a:pos x="280" y="55"/>
                </a:cxn>
                <a:cxn ang="0">
                  <a:pos x="253" y="53"/>
                </a:cxn>
                <a:cxn ang="0">
                  <a:pos x="239" y="51"/>
                </a:cxn>
                <a:cxn ang="0">
                  <a:pos x="218" y="49"/>
                </a:cxn>
                <a:cxn ang="0">
                  <a:pos x="186" y="47"/>
                </a:cxn>
                <a:cxn ang="0">
                  <a:pos x="167" y="45"/>
                </a:cxn>
                <a:cxn ang="0">
                  <a:pos x="151" y="43"/>
                </a:cxn>
                <a:cxn ang="0">
                  <a:pos x="135" y="39"/>
                </a:cxn>
                <a:cxn ang="0">
                  <a:pos x="118" y="37"/>
                </a:cxn>
                <a:cxn ang="0">
                  <a:pos x="102" y="33"/>
                </a:cxn>
                <a:cxn ang="0">
                  <a:pos x="86" y="31"/>
                </a:cxn>
                <a:cxn ang="0">
                  <a:pos x="73" y="27"/>
                </a:cxn>
                <a:cxn ang="0">
                  <a:pos x="63" y="25"/>
                </a:cxn>
                <a:cxn ang="0">
                  <a:pos x="49" y="23"/>
                </a:cxn>
                <a:cxn ang="0">
                  <a:pos x="25" y="21"/>
                </a:cxn>
                <a:cxn ang="0">
                  <a:pos x="0" y="19"/>
                </a:cxn>
                <a:cxn ang="0">
                  <a:pos x="10" y="14"/>
                </a:cxn>
                <a:cxn ang="0">
                  <a:pos x="25" y="10"/>
                </a:cxn>
                <a:cxn ang="0">
                  <a:pos x="37" y="6"/>
                </a:cxn>
                <a:cxn ang="0">
                  <a:pos x="51" y="2"/>
                </a:cxn>
                <a:cxn ang="0">
                  <a:pos x="65" y="0"/>
                </a:cxn>
                <a:cxn ang="0">
                  <a:pos x="108" y="2"/>
                </a:cxn>
                <a:cxn ang="0">
                  <a:pos x="125" y="4"/>
                </a:cxn>
                <a:cxn ang="0">
                  <a:pos x="153" y="6"/>
                </a:cxn>
                <a:cxn ang="0">
                  <a:pos x="180" y="8"/>
                </a:cxn>
                <a:cxn ang="0">
                  <a:pos x="208" y="10"/>
                </a:cxn>
                <a:cxn ang="0">
                  <a:pos x="237" y="12"/>
                </a:cxn>
                <a:cxn ang="0">
                  <a:pos x="265" y="14"/>
                </a:cxn>
                <a:cxn ang="0">
                  <a:pos x="284" y="16"/>
                </a:cxn>
                <a:cxn ang="0">
                  <a:pos x="312" y="19"/>
                </a:cxn>
                <a:cxn ang="0">
                  <a:pos x="331" y="21"/>
                </a:cxn>
                <a:cxn ang="0">
                  <a:pos x="367" y="23"/>
                </a:cxn>
                <a:cxn ang="0">
                  <a:pos x="386" y="25"/>
                </a:cxn>
                <a:cxn ang="0">
                  <a:pos x="443" y="29"/>
                </a:cxn>
              </a:cxnLst>
              <a:rect l="0" t="0" r="r" b="b"/>
              <a:pathLst>
                <a:path w="804" h="76">
                  <a:moveTo>
                    <a:pt x="443" y="29"/>
                  </a:moveTo>
                  <a:lnTo>
                    <a:pt x="451" y="31"/>
                  </a:lnTo>
                  <a:lnTo>
                    <a:pt x="469" y="31"/>
                  </a:lnTo>
                  <a:lnTo>
                    <a:pt x="480" y="33"/>
                  </a:lnTo>
                  <a:lnTo>
                    <a:pt x="488" y="35"/>
                  </a:lnTo>
                  <a:lnTo>
                    <a:pt x="498" y="35"/>
                  </a:lnTo>
                  <a:lnTo>
                    <a:pt x="508" y="37"/>
                  </a:lnTo>
                  <a:lnTo>
                    <a:pt x="516" y="39"/>
                  </a:lnTo>
                  <a:lnTo>
                    <a:pt x="526" y="39"/>
                  </a:lnTo>
                  <a:lnTo>
                    <a:pt x="537" y="41"/>
                  </a:lnTo>
                  <a:lnTo>
                    <a:pt x="547" y="41"/>
                  </a:lnTo>
                  <a:lnTo>
                    <a:pt x="555" y="43"/>
                  </a:lnTo>
                  <a:lnTo>
                    <a:pt x="565" y="43"/>
                  </a:lnTo>
                  <a:lnTo>
                    <a:pt x="573" y="45"/>
                  </a:lnTo>
                  <a:lnTo>
                    <a:pt x="584" y="45"/>
                  </a:lnTo>
                  <a:lnTo>
                    <a:pt x="594" y="47"/>
                  </a:lnTo>
                  <a:lnTo>
                    <a:pt x="604" y="49"/>
                  </a:lnTo>
                  <a:lnTo>
                    <a:pt x="622" y="49"/>
                  </a:lnTo>
                  <a:lnTo>
                    <a:pt x="633" y="51"/>
                  </a:lnTo>
                  <a:lnTo>
                    <a:pt x="643" y="51"/>
                  </a:lnTo>
                  <a:lnTo>
                    <a:pt x="653" y="53"/>
                  </a:lnTo>
                  <a:lnTo>
                    <a:pt x="804" y="53"/>
                  </a:lnTo>
                  <a:lnTo>
                    <a:pt x="775" y="53"/>
                  </a:lnTo>
                  <a:lnTo>
                    <a:pt x="769" y="55"/>
                  </a:lnTo>
                  <a:lnTo>
                    <a:pt x="755" y="55"/>
                  </a:lnTo>
                  <a:lnTo>
                    <a:pt x="749" y="57"/>
                  </a:lnTo>
                  <a:lnTo>
                    <a:pt x="737" y="57"/>
                  </a:lnTo>
                  <a:lnTo>
                    <a:pt x="728" y="59"/>
                  </a:lnTo>
                  <a:lnTo>
                    <a:pt x="708" y="59"/>
                  </a:lnTo>
                  <a:lnTo>
                    <a:pt x="702" y="61"/>
                  </a:lnTo>
                  <a:lnTo>
                    <a:pt x="675" y="61"/>
                  </a:lnTo>
                  <a:lnTo>
                    <a:pt x="665" y="63"/>
                  </a:lnTo>
                  <a:lnTo>
                    <a:pt x="657" y="65"/>
                  </a:lnTo>
                  <a:lnTo>
                    <a:pt x="647" y="65"/>
                  </a:lnTo>
                  <a:lnTo>
                    <a:pt x="637" y="68"/>
                  </a:lnTo>
                  <a:lnTo>
                    <a:pt x="626" y="70"/>
                  </a:lnTo>
                  <a:lnTo>
                    <a:pt x="618" y="70"/>
                  </a:lnTo>
                  <a:lnTo>
                    <a:pt x="606" y="72"/>
                  </a:lnTo>
                  <a:lnTo>
                    <a:pt x="598" y="74"/>
                  </a:lnTo>
                  <a:lnTo>
                    <a:pt x="588" y="74"/>
                  </a:lnTo>
                  <a:lnTo>
                    <a:pt x="577" y="76"/>
                  </a:lnTo>
                  <a:lnTo>
                    <a:pt x="537" y="76"/>
                  </a:lnTo>
                  <a:lnTo>
                    <a:pt x="531" y="74"/>
                  </a:lnTo>
                  <a:lnTo>
                    <a:pt x="524" y="72"/>
                  </a:lnTo>
                  <a:lnTo>
                    <a:pt x="498" y="72"/>
                  </a:lnTo>
                  <a:lnTo>
                    <a:pt x="490" y="70"/>
                  </a:lnTo>
                  <a:lnTo>
                    <a:pt x="463" y="70"/>
                  </a:lnTo>
                  <a:lnTo>
                    <a:pt x="457" y="68"/>
                  </a:lnTo>
                  <a:lnTo>
                    <a:pt x="443" y="68"/>
                  </a:lnTo>
                  <a:lnTo>
                    <a:pt x="437" y="65"/>
                  </a:lnTo>
                  <a:lnTo>
                    <a:pt x="431" y="63"/>
                  </a:lnTo>
                  <a:lnTo>
                    <a:pt x="392" y="63"/>
                  </a:lnTo>
                  <a:lnTo>
                    <a:pt x="384" y="61"/>
                  </a:lnTo>
                  <a:lnTo>
                    <a:pt x="357" y="61"/>
                  </a:lnTo>
                  <a:lnTo>
                    <a:pt x="349" y="59"/>
                  </a:lnTo>
                  <a:lnTo>
                    <a:pt x="329" y="59"/>
                  </a:lnTo>
                  <a:lnTo>
                    <a:pt x="322" y="57"/>
                  </a:lnTo>
                  <a:lnTo>
                    <a:pt x="308" y="57"/>
                  </a:lnTo>
                  <a:lnTo>
                    <a:pt x="302" y="55"/>
                  </a:lnTo>
                  <a:lnTo>
                    <a:pt x="280" y="55"/>
                  </a:lnTo>
                  <a:lnTo>
                    <a:pt x="273" y="53"/>
                  </a:lnTo>
                  <a:lnTo>
                    <a:pt x="253" y="53"/>
                  </a:lnTo>
                  <a:lnTo>
                    <a:pt x="245" y="51"/>
                  </a:lnTo>
                  <a:lnTo>
                    <a:pt x="239" y="51"/>
                  </a:lnTo>
                  <a:lnTo>
                    <a:pt x="231" y="49"/>
                  </a:lnTo>
                  <a:lnTo>
                    <a:pt x="218" y="49"/>
                  </a:lnTo>
                  <a:lnTo>
                    <a:pt x="210" y="47"/>
                  </a:lnTo>
                  <a:lnTo>
                    <a:pt x="186" y="47"/>
                  </a:lnTo>
                  <a:lnTo>
                    <a:pt x="176" y="45"/>
                  </a:lnTo>
                  <a:lnTo>
                    <a:pt x="167" y="45"/>
                  </a:lnTo>
                  <a:lnTo>
                    <a:pt x="159" y="43"/>
                  </a:lnTo>
                  <a:lnTo>
                    <a:pt x="151" y="43"/>
                  </a:lnTo>
                  <a:lnTo>
                    <a:pt x="143" y="41"/>
                  </a:lnTo>
                  <a:lnTo>
                    <a:pt x="135" y="39"/>
                  </a:lnTo>
                  <a:lnTo>
                    <a:pt x="127" y="39"/>
                  </a:lnTo>
                  <a:lnTo>
                    <a:pt x="118" y="37"/>
                  </a:lnTo>
                  <a:lnTo>
                    <a:pt x="110" y="35"/>
                  </a:lnTo>
                  <a:lnTo>
                    <a:pt x="102" y="33"/>
                  </a:lnTo>
                  <a:lnTo>
                    <a:pt x="94" y="31"/>
                  </a:lnTo>
                  <a:lnTo>
                    <a:pt x="86" y="31"/>
                  </a:lnTo>
                  <a:lnTo>
                    <a:pt x="78" y="29"/>
                  </a:lnTo>
                  <a:lnTo>
                    <a:pt x="73" y="27"/>
                  </a:lnTo>
                  <a:lnTo>
                    <a:pt x="67" y="27"/>
                  </a:lnTo>
                  <a:lnTo>
                    <a:pt x="63" y="25"/>
                  </a:lnTo>
                  <a:lnTo>
                    <a:pt x="53" y="25"/>
                  </a:lnTo>
                  <a:lnTo>
                    <a:pt x="49" y="23"/>
                  </a:lnTo>
                  <a:lnTo>
                    <a:pt x="29" y="23"/>
                  </a:lnTo>
                  <a:lnTo>
                    <a:pt x="25" y="21"/>
                  </a:lnTo>
                  <a:lnTo>
                    <a:pt x="4" y="21"/>
                  </a:lnTo>
                  <a:lnTo>
                    <a:pt x="0" y="19"/>
                  </a:lnTo>
                  <a:lnTo>
                    <a:pt x="6" y="16"/>
                  </a:lnTo>
                  <a:lnTo>
                    <a:pt x="10" y="14"/>
                  </a:lnTo>
                  <a:lnTo>
                    <a:pt x="18" y="12"/>
                  </a:lnTo>
                  <a:lnTo>
                    <a:pt x="25" y="10"/>
                  </a:lnTo>
                  <a:lnTo>
                    <a:pt x="31" y="8"/>
                  </a:lnTo>
                  <a:lnTo>
                    <a:pt x="37" y="6"/>
                  </a:lnTo>
                  <a:lnTo>
                    <a:pt x="45" y="4"/>
                  </a:lnTo>
                  <a:lnTo>
                    <a:pt x="51" y="2"/>
                  </a:lnTo>
                  <a:lnTo>
                    <a:pt x="57" y="2"/>
                  </a:lnTo>
                  <a:lnTo>
                    <a:pt x="65" y="0"/>
                  </a:lnTo>
                  <a:lnTo>
                    <a:pt x="100" y="0"/>
                  </a:lnTo>
                  <a:lnTo>
                    <a:pt x="108" y="2"/>
                  </a:lnTo>
                  <a:lnTo>
                    <a:pt x="116" y="2"/>
                  </a:lnTo>
                  <a:lnTo>
                    <a:pt x="125" y="4"/>
                  </a:lnTo>
                  <a:lnTo>
                    <a:pt x="145" y="4"/>
                  </a:lnTo>
                  <a:lnTo>
                    <a:pt x="153" y="6"/>
                  </a:lnTo>
                  <a:lnTo>
                    <a:pt x="171" y="6"/>
                  </a:lnTo>
                  <a:lnTo>
                    <a:pt x="180" y="8"/>
                  </a:lnTo>
                  <a:lnTo>
                    <a:pt x="200" y="8"/>
                  </a:lnTo>
                  <a:lnTo>
                    <a:pt x="208" y="10"/>
                  </a:lnTo>
                  <a:lnTo>
                    <a:pt x="227" y="10"/>
                  </a:lnTo>
                  <a:lnTo>
                    <a:pt x="237" y="12"/>
                  </a:lnTo>
                  <a:lnTo>
                    <a:pt x="255" y="12"/>
                  </a:lnTo>
                  <a:lnTo>
                    <a:pt x="265" y="14"/>
                  </a:lnTo>
                  <a:lnTo>
                    <a:pt x="273" y="14"/>
                  </a:lnTo>
                  <a:lnTo>
                    <a:pt x="284" y="16"/>
                  </a:lnTo>
                  <a:lnTo>
                    <a:pt x="302" y="16"/>
                  </a:lnTo>
                  <a:lnTo>
                    <a:pt x="312" y="19"/>
                  </a:lnTo>
                  <a:lnTo>
                    <a:pt x="320" y="19"/>
                  </a:lnTo>
                  <a:lnTo>
                    <a:pt x="331" y="21"/>
                  </a:lnTo>
                  <a:lnTo>
                    <a:pt x="359" y="21"/>
                  </a:lnTo>
                  <a:lnTo>
                    <a:pt x="367" y="23"/>
                  </a:lnTo>
                  <a:lnTo>
                    <a:pt x="378" y="23"/>
                  </a:lnTo>
                  <a:lnTo>
                    <a:pt x="386" y="25"/>
                  </a:lnTo>
                  <a:lnTo>
                    <a:pt x="404" y="25"/>
                  </a:lnTo>
                  <a:lnTo>
                    <a:pt x="443" y="29"/>
                  </a:lnTo>
                  <a:close/>
                </a:path>
              </a:pathLst>
            </a:custGeom>
            <a:solidFill>
              <a:srgbClr val="E5E5E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312" name="Freeform 640"/>
            <p:cNvSpPr>
              <a:spLocks/>
            </p:cNvSpPr>
            <p:nvPr/>
          </p:nvSpPr>
          <p:spPr bwMode="auto">
            <a:xfrm>
              <a:off x="4218" y="2495"/>
              <a:ext cx="306" cy="30"/>
            </a:xfrm>
            <a:custGeom>
              <a:avLst/>
              <a:gdLst/>
              <a:ahLst/>
              <a:cxnLst>
                <a:cxn ang="0">
                  <a:pos x="306" y="24"/>
                </a:cxn>
                <a:cxn ang="0">
                  <a:pos x="277" y="24"/>
                </a:cxn>
                <a:cxn ang="0">
                  <a:pos x="267" y="26"/>
                </a:cxn>
                <a:cxn ang="0">
                  <a:pos x="247" y="26"/>
                </a:cxn>
                <a:cxn ang="0">
                  <a:pos x="239" y="24"/>
                </a:cxn>
                <a:cxn ang="0">
                  <a:pos x="210" y="24"/>
                </a:cxn>
                <a:cxn ang="0">
                  <a:pos x="200" y="22"/>
                </a:cxn>
                <a:cxn ang="0">
                  <a:pos x="190" y="22"/>
                </a:cxn>
                <a:cxn ang="0">
                  <a:pos x="179" y="20"/>
                </a:cxn>
                <a:cxn ang="0">
                  <a:pos x="161" y="20"/>
                </a:cxn>
                <a:cxn ang="0">
                  <a:pos x="151" y="18"/>
                </a:cxn>
                <a:cxn ang="0">
                  <a:pos x="141" y="16"/>
                </a:cxn>
                <a:cxn ang="0">
                  <a:pos x="122" y="16"/>
                </a:cxn>
                <a:cxn ang="0">
                  <a:pos x="112" y="14"/>
                </a:cxn>
                <a:cxn ang="0">
                  <a:pos x="104" y="12"/>
                </a:cxn>
                <a:cxn ang="0">
                  <a:pos x="94" y="12"/>
                </a:cxn>
                <a:cxn ang="0">
                  <a:pos x="83" y="10"/>
                </a:cxn>
                <a:cxn ang="0">
                  <a:pos x="73" y="8"/>
                </a:cxn>
                <a:cxn ang="0">
                  <a:pos x="65" y="8"/>
                </a:cxn>
                <a:cxn ang="0">
                  <a:pos x="55" y="6"/>
                </a:cxn>
                <a:cxn ang="0">
                  <a:pos x="45" y="6"/>
                </a:cxn>
                <a:cxn ang="0">
                  <a:pos x="37" y="4"/>
                </a:cxn>
                <a:cxn ang="0">
                  <a:pos x="26" y="4"/>
                </a:cxn>
                <a:cxn ang="0">
                  <a:pos x="18" y="2"/>
                </a:cxn>
                <a:cxn ang="0">
                  <a:pos x="8" y="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8" y="4"/>
                </a:cxn>
                <a:cxn ang="0">
                  <a:pos x="18" y="6"/>
                </a:cxn>
                <a:cxn ang="0">
                  <a:pos x="26" y="6"/>
                </a:cxn>
                <a:cxn ang="0">
                  <a:pos x="37" y="8"/>
                </a:cxn>
                <a:cxn ang="0">
                  <a:pos x="45" y="10"/>
                </a:cxn>
                <a:cxn ang="0">
                  <a:pos x="55" y="10"/>
                </a:cxn>
                <a:cxn ang="0">
                  <a:pos x="65" y="12"/>
                </a:cxn>
                <a:cxn ang="0">
                  <a:pos x="73" y="14"/>
                </a:cxn>
                <a:cxn ang="0">
                  <a:pos x="83" y="14"/>
                </a:cxn>
                <a:cxn ang="0">
                  <a:pos x="94" y="16"/>
                </a:cxn>
                <a:cxn ang="0">
                  <a:pos x="104" y="16"/>
                </a:cxn>
                <a:cxn ang="0">
                  <a:pos x="112" y="18"/>
                </a:cxn>
                <a:cxn ang="0">
                  <a:pos x="122" y="18"/>
                </a:cxn>
                <a:cxn ang="0">
                  <a:pos x="130" y="20"/>
                </a:cxn>
                <a:cxn ang="0">
                  <a:pos x="141" y="20"/>
                </a:cxn>
                <a:cxn ang="0">
                  <a:pos x="151" y="22"/>
                </a:cxn>
                <a:cxn ang="0">
                  <a:pos x="161" y="24"/>
                </a:cxn>
                <a:cxn ang="0">
                  <a:pos x="179" y="24"/>
                </a:cxn>
                <a:cxn ang="0">
                  <a:pos x="190" y="26"/>
                </a:cxn>
                <a:cxn ang="0">
                  <a:pos x="210" y="26"/>
                </a:cxn>
                <a:cxn ang="0">
                  <a:pos x="218" y="28"/>
                </a:cxn>
                <a:cxn ang="0">
                  <a:pos x="247" y="28"/>
                </a:cxn>
                <a:cxn ang="0">
                  <a:pos x="257" y="30"/>
                </a:cxn>
                <a:cxn ang="0">
                  <a:pos x="267" y="30"/>
                </a:cxn>
                <a:cxn ang="0">
                  <a:pos x="277" y="28"/>
                </a:cxn>
                <a:cxn ang="0">
                  <a:pos x="306" y="28"/>
                </a:cxn>
                <a:cxn ang="0">
                  <a:pos x="306" y="24"/>
                </a:cxn>
              </a:cxnLst>
              <a:rect l="0" t="0" r="r" b="b"/>
              <a:pathLst>
                <a:path w="306" h="30">
                  <a:moveTo>
                    <a:pt x="306" y="24"/>
                  </a:moveTo>
                  <a:lnTo>
                    <a:pt x="277" y="24"/>
                  </a:lnTo>
                  <a:lnTo>
                    <a:pt x="267" y="26"/>
                  </a:lnTo>
                  <a:lnTo>
                    <a:pt x="247" y="26"/>
                  </a:lnTo>
                  <a:lnTo>
                    <a:pt x="239" y="24"/>
                  </a:lnTo>
                  <a:lnTo>
                    <a:pt x="210" y="24"/>
                  </a:lnTo>
                  <a:lnTo>
                    <a:pt x="200" y="22"/>
                  </a:lnTo>
                  <a:lnTo>
                    <a:pt x="190" y="22"/>
                  </a:lnTo>
                  <a:lnTo>
                    <a:pt x="179" y="20"/>
                  </a:lnTo>
                  <a:lnTo>
                    <a:pt x="161" y="20"/>
                  </a:lnTo>
                  <a:lnTo>
                    <a:pt x="151" y="18"/>
                  </a:lnTo>
                  <a:lnTo>
                    <a:pt x="141" y="16"/>
                  </a:lnTo>
                  <a:lnTo>
                    <a:pt x="122" y="16"/>
                  </a:lnTo>
                  <a:lnTo>
                    <a:pt x="112" y="14"/>
                  </a:lnTo>
                  <a:lnTo>
                    <a:pt x="104" y="12"/>
                  </a:lnTo>
                  <a:lnTo>
                    <a:pt x="94" y="12"/>
                  </a:lnTo>
                  <a:lnTo>
                    <a:pt x="83" y="10"/>
                  </a:lnTo>
                  <a:lnTo>
                    <a:pt x="73" y="8"/>
                  </a:lnTo>
                  <a:lnTo>
                    <a:pt x="65" y="8"/>
                  </a:lnTo>
                  <a:lnTo>
                    <a:pt x="55" y="6"/>
                  </a:lnTo>
                  <a:lnTo>
                    <a:pt x="45" y="6"/>
                  </a:lnTo>
                  <a:lnTo>
                    <a:pt x="37" y="4"/>
                  </a:lnTo>
                  <a:lnTo>
                    <a:pt x="26" y="4"/>
                  </a:lnTo>
                  <a:lnTo>
                    <a:pt x="18" y="2"/>
                  </a:lnTo>
                  <a:lnTo>
                    <a:pt x="8" y="2"/>
                  </a:lnTo>
                  <a:lnTo>
                    <a:pt x="0" y="0"/>
                  </a:lnTo>
                  <a:lnTo>
                    <a:pt x="0" y="4"/>
                  </a:lnTo>
                  <a:lnTo>
                    <a:pt x="8" y="4"/>
                  </a:lnTo>
                  <a:lnTo>
                    <a:pt x="18" y="6"/>
                  </a:lnTo>
                  <a:lnTo>
                    <a:pt x="26" y="6"/>
                  </a:lnTo>
                  <a:lnTo>
                    <a:pt x="37" y="8"/>
                  </a:lnTo>
                  <a:lnTo>
                    <a:pt x="45" y="10"/>
                  </a:lnTo>
                  <a:lnTo>
                    <a:pt x="55" y="10"/>
                  </a:lnTo>
                  <a:lnTo>
                    <a:pt x="65" y="12"/>
                  </a:lnTo>
                  <a:lnTo>
                    <a:pt x="73" y="14"/>
                  </a:lnTo>
                  <a:lnTo>
                    <a:pt x="83" y="14"/>
                  </a:lnTo>
                  <a:lnTo>
                    <a:pt x="94" y="16"/>
                  </a:lnTo>
                  <a:lnTo>
                    <a:pt x="104" y="16"/>
                  </a:lnTo>
                  <a:lnTo>
                    <a:pt x="112" y="18"/>
                  </a:lnTo>
                  <a:lnTo>
                    <a:pt x="122" y="18"/>
                  </a:lnTo>
                  <a:lnTo>
                    <a:pt x="130" y="20"/>
                  </a:lnTo>
                  <a:lnTo>
                    <a:pt x="141" y="20"/>
                  </a:lnTo>
                  <a:lnTo>
                    <a:pt x="151" y="22"/>
                  </a:lnTo>
                  <a:lnTo>
                    <a:pt x="161" y="24"/>
                  </a:lnTo>
                  <a:lnTo>
                    <a:pt x="179" y="24"/>
                  </a:lnTo>
                  <a:lnTo>
                    <a:pt x="190" y="26"/>
                  </a:lnTo>
                  <a:lnTo>
                    <a:pt x="210" y="26"/>
                  </a:lnTo>
                  <a:lnTo>
                    <a:pt x="218" y="28"/>
                  </a:lnTo>
                  <a:lnTo>
                    <a:pt x="247" y="28"/>
                  </a:lnTo>
                  <a:lnTo>
                    <a:pt x="257" y="30"/>
                  </a:lnTo>
                  <a:lnTo>
                    <a:pt x="267" y="30"/>
                  </a:lnTo>
                  <a:lnTo>
                    <a:pt x="277" y="28"/>
                  </a:lnTo>
                  <a:lnTo>
                    <a:pt x="306" y="28"/>
                  </a:lnTo>
                  <a:lnTo>
                    <a:pt x="306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313" name="Freeform 641"/>
            <p:cNvSpPr>
              <a:spLocks/>
            </p:cNvSpPr>
            <p:nvPr/>
          </p:nvSpPr>
          <p:spPr bwMode="auto">
            <a:xfrm>
              <a:off x="4524" y="2517"/>
              <a:ext cx="55" cy="6"/>
            </a:xfrm>
            <a:custGeom>
              <a:avLst/>
              <a:gdLst/>
              <a:ahLst/>
              <a:cxnLst>
                <a:cxn ang="0">
                  <a:pos x="55" y="4"/>
                </a:cxn>
                <a:cxn ang="0">
                  <a:pos x="55" y="0"/>
                </a:cxn>
                <a:cxn ang="0">
                  <a:pos x="12" y="0"/>
                </a:cxn>
                <a:cxn ang="0">
                  <a:pos x="8" y="2"/>
                </a:cxn>
                <a:cxn ang="0">
                  <a:pos x="0" y="2"/>
                </a:cxn>
                <a:cxn ang="0">
                  <a:pos x="0" y="6"/>
                </a:cxn>
                <a:cxn ang="0">
                  <a:pos x="8" y="6"/>
                </a:cxn>
                <a:cxn ang="0">
                  <a:pos x="12" y="4"/>
                </a:cxn>
                <a:cxn ang="0">
                  <a:pos x="55" y="4"/>
                </a:cxn>
                <a:cxn ang="0">
                  <a:pos x="55" y="2"/>
                </a:cxn>
                <a:cxn ang="0">
                  <a:pos x="55" y="4"/>
                </a:cxn>
              </a:cxnLst>
              <a:rect l="0" t="0" r="r" b="b"/>
              <a:pathLst>
                <a:path w="55" h="6">
                  <a:moveTo>
                    <a:pt x="55" y="4"/>
                  </a:moveTo>
                  <a:lnTo>
                    <a:pt x="55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0" y="2"/>
                  </a:lnTo>
                  <a:lnTo>
                    <a:pt x="0" y="6"/>
                  </a:lnTo>
                  <a:lnTo>
                    <a:pt x="8" y="6"/>
                  </a:lnTo>
                  <a:lnTo>
                    <a:pt x="12" y="4"/>
                  </a:lnTo>
                  <a:lnTo>
                    <a:pt x="55" y="4"/>
                  </a:lnTo>
                  <a:lnTo>
                    <a:pt x="55" y="2"/>
                  </a:lnTo>
                  <a:lnTo>
                    <a:pt x="55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314" name="Freeform 642"/>
            <p:cNvSpPr>
              <a:spLocks/>
            </p:cNvSpPr>
            <p:nvPr/>
          </p:nvSpPr>
          <p:spPr bwMode="auto">
            <a:xfrm>
              <a:off x="4471" y="2519"/>
              <a:ext cx="108" cy="12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2"/>
                </a:cxn>
                <a:cxn ang="0">
                  <a:pos x="12" y="10"/>
                </a:cxn>
                <a:cxn ang="0">
                  <a:pos x="32" y="10"/>
                </a:cxn>
                <a:cxn ang="0">
                  <a:pos x="41" y="8"/>
                </a:cxn>
                <a:cxn ang="0">
                  <a:pos x="59" y="8"/>
                </a:cxn>
                <a:cxn ang="0">
                  <a:pos x="67" y="6"/>
                </a:cxn>
                <a:cxn ang="0">
                  <a:pos x="73" y="6"/>
                </a:cxn>
                <a:cxn ang="0">
                  <a:pos x="79" y="4"/>
                </a:cxn>
                <a:cxn ang="0">
                  <a:pos x="100" y="4"/>
                </a:cxn>
                <a:cxn ang="0">
                  <a:pos x="108" y="2"/>
                </a:cxn>
                <a:cxn ang="0">
                  <a:pos x="108" y="0"/>
                </a:cxn>
                <a:cxn ang="0">
                  <a:pos x="85" y="0"/>
                </a:cxn>
                <a:cxn ang="0">
                  <a:pos x="79" y="2"/>
                </a:cxn>
                <a:cxn ang="0">
                  <a:pos x="59" y="2"/>
                </a:cxn>
                <a:cxn ang="0">
                  <a:pos x="53" y="4"/>
                </a:cxn>
                <a:cxn ang="0">
                  <a:pos x="41" y="4"/>
                </a:cxn>
                <a:cxn ang="0">
                  <a:pos x="32" y="6"/>
                </a:cxn>
                <a:cxn ang="0">
                  <a:pos x="12" y="6"/>
                </a:cxn>
                <a:cxn ang="0">
                  <a:pos x="6" y="8"/>
                </a:cxn>
                <a:cxn ang="0">
                  <a:pos x="0" y="8"/>
                </a:cxn>
                <a:cxn ang="0">
                  <a:pos x="0" y="12"/>
                </a:cxn>
              </a:cxnLst>
              <a:rect l="0" t="0" r="r" b="b"/>
              <a:pathLst>
                <a:path w="108" h="12">
                  <a:moveTo>
                    <a:pt x="0" y="12"/>
                  </a:moveTo>
                  <a:lnTo>
                    <a:pt x="6" y="12"/>
                  </a:lnTo>
                  <a:lnTo>
                    <a:pt x="12" y="10"/>
                  </a:lnTo>
                  <a:lnTo>
                    <a:pt x="32" y="10"/>
                  </a:lnTo>
                  <a:lnTo>
                    <a:pt x="41" y="8"/>
                  </a:lnTo>
                  <a:lnTo>
                    <a:pt x="59" y="8"/>
                  </a:lnTo>
                  <a:lnTo>
                    <a:pt x="67" y="6"/>
                  </a:lnTo>
                  <a:lnTo>
                    <a:pt x="73" y="6"/>
                  </a:lnTo>
                  <a:lnTo>
                    <a:pt x="79" y="4"/>
                  </a:lnTo>
                  <a:lnTo>
                    <a:pt x="100" y="4"/>
                  </a:lnTo>
                  <a:lnTo>
                    <a:pt x="108" y="2"/>
                  </a:lnTo>
                  <a:lnTo>
                    <a:pt x="108" y="0"/>
                  </a:lnTo>
                  <a:lnTo>
                    <a:pt x="85" y="0"/>
                  </a:lnTo>
                  <a:lnTo>
                    <a:pt x="79" y="2"/>
                  </a:lnTo>
                  <a:lnTo>
                    <a:pt x="59" y="2"/>
                  </a:lnTo>
                  <a:lnTo>
                    <a:pt x="53" y="4"/>
                  </a:lnTo>
                  <a:lnTo>
                    <a:pt x="41" y="4"/>
                  </a:lnTo>
                  <a:lnTo>
                    <a:pt x="32" y="6"/>
                  </a:lnTo>
                  <a:lnTo>
                    <a:pt x="12" y="6"/>
                  </a:lnTo>
                  <a:lnTo>
                    <a:pt x="6" y="8"/>
                  </a:lnTo>
                  <a:lnTo>
                    <a:pt x="0" y="8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315" name="Freeform 643"/>
            <p:cNvSpPr>
              <a:spLocks/>
            </p:cNvSpPr>
            <p:nvPr/>
          </p:nvSpPr>
          <p:spPr bwMode="auto">
            <a:xfrm>
              <a:off x="4312" y="2527"/>
              <a:ext cx="159" cy="19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10" y="19"/>
                </a:cxn>
                <a:cxn ang="0">
                  <a:pos x="30" y="19"/>
                </a:cxn>
                <a:cxn ang="0">
                  <a:pos x="40" y="17"/>
                </a:cxn>
                <a:cxn ang="0">
                  <a:pos x="61" y="17"/>
                </a:cxn>
                <a:cxn ang="0">
                  <a:pos x="71" y="15"/>
                </a:cxn>
                <a:cxn ang="0">
                  <a:pos x="81" y="13"/>
                </a:cxn>
                <a:cxn ang="0">
                  <a:pos x="91" y="13"/>
                </a:cxn>
                <a:cxn ang="0">
                  <a:pos x="100" y="11"/>
                </a:cxn>
                <a:cxn ang="0">
                  <a:pos x="110" y="9"/>
                </a:cxn>
                <a:cxn ang="0">
                  <a:pos x="120" y="6"/>
                </a:cxn>
                <a:cxn ang="0">
                  <a:pos x="128" y="6"/>
                </a:cxn>
                <a:cxn ang="0">
                  <a:pos x="138" y="4"/>
                </a:cxn>
                <a:cxn ang="0">
                  <a:pos x="159" y="4"/>
                </a:cxn>
                <a:cxn ang="0">
                  <a:pos x="159" y="0"/>
                </a:cxn>
                <a:cxn ang="0">
                  <a:pos x="138" y="0"/>
                </a:cxn>
                <a:cxn ang="0">
                  <a:pos x="128" y="2"/>
                </a:cxn>
                <a:cxn ang="0">
                  <a:pos x="120" y="4"/>
                </a:cxn>
                <a:cxn ang="0">
                  <a:pos x="110" y="4"/>
                </a:cxn>
                <a:cxn ang="0">
                  <a:pos x="100" y="6"/>
                </a:cxn>
                <a:cxn ang="0">
                  <a:pos x="89" y="9"/>
                </a:cxn>
                <a:cxn ang="0">
                  <a:pos x="79" y="9"/>
                </a:cxn>
                <a:cxn ang="0">
                  <a:pos x="69" y="11"/>
                </a:cxn>
                <a:cxn ang="0">
                  <a:pos x="61" y="13"/>
                </a:cxn>
                <a:cxn ang="0">
                  <a:pos x="51" y="13"/>
                </a:cxn>
                <a:cxn ang="0">
                  <a:pos x="40" y="15"/>
                </a:cxn>
                <a:cxn ang="0">
                  <a:pos x="0" y="15"/>
                </a:cxn>
                <a:cxn ang="0">
                  <a:pos x="0" y="17"/>
                </a:cxn>
              </a:cxnLst>
              <a:rect l="0" t="0" r="r" b="b"/>
              <a:pathLst>
                <a:path w="159" h="19">
                  <a:moveTo>
                    <a:pt x="0" y="17"/>
                  </a:moveTo>
                  <a:lnTo>
                    <a:pt x="10" y="19"/>
                  </a:lnTo>
                  <a:lnTo>
                    <a:pt x="30" y="19"/>
                  </a:lnTo>
                  <a:lnTo>
                    <a:pt x="40" y="17"/>
                  </a:lnTo>
                  <a:lnTo>
                    <a:pt x="61" y="17"/>
                  </a:lnTo>
                  <a:lnTo>
                    <a:pt x="71" y="15"/>
                  </a:lnTo>
                  <a:lnTo>
                    <a:pt x="81" y="13"/>
                  </a:lnTo>
                  <a:lnTo>
                    <a:pt x="91" y="13"/>
                  </a:lnTo>
                  <a:lnTo>
                    <a:pt x="100" y="11"/>
                  </a:lnTo>
                  <a:lnTo>
                    <a:pt x="110" y="9"/>
                  </a:lnTo>
                  <a:lnTo>
                    <a:pt x="120" y="6"/>
                  </a:lnTo>
                  <a:lnTo>
                    <a:pt x="128" y="6"/>
                  </a:lnTo>
                  <a:lnTo>
                    <a:pt x="138" y="4"/>
                  </a:lnTo>
                  <a:lnTo>
                    <a:pt x="159" y="4"/>
                  </a:lnTo>
                  <a:lnTo>
                    <a:pt x="159" y="0"/>
                  </a:lnTo>
                  <a:lnTo>
                    <a:pt x="138" y="0"/>
                  </a:lnTo>
                  <a:lnTo>
                    <a:pt x="128" y="2"/>
                  </a:lnTo>
                  <a:lnTo>
                    <a:pt x="120" y="4"/>
                  </a:lnTo>
                  <a:lnTo>
                    <a:pt x="110" y="4"/>
                  </a:lnTo>
                  <a:lnTo>
                    <a:pt x="100" y="6"/>
                  </a:lnTo>
                  <a:lnTo>
                    <a:pt x="89" y="9"/>
                  </a:lnTo>
                  <a:lnTo>
                    <a:pt x="79" y="9"/>
                  </a:lnTo>
                  <a:lnTo>
                    <a:pt x="69" y="11"/>
                  </a:lnTo>
                  <a:lnTo>
                    <a:pt x="61" y="13"/>
                  </a:lnTo>
                  <a:lnTo>
                    <a:pt x="51" y="13"/>
                  </a:lnTo>
                  <a:lnTo>
                    <a:pt x="40" y="15"/>
                  </a:lnTo>
                  <a:lnTo>
                    <a:pt x="0" y="15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316" name="Freeform 644"/>
            <p:cNvSpPr>
              <a:spLocks/>
            </p:cNvSpPr>
            <p:nvPr/>
          </p:nvSpPr>
          <p:spPr bwMode="auto">
            <a:xfrm>
              <a:off x="4206" y="2529"/>
              <a:ext cx="106" cy="15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6" y="7"/>
                </a:cxn>
                <a:cxn ang="0">
                  <a:pos x="12" y="9"/>
                </a:cxn>
                <a:cxn ang="0">
                  <a:pos x="26" y="9"/>
                </a:cxn>
                <a:cxn ang="0">
                  <a:pos x="32" y="11"/>
                </a:cxn>
                <a:cxn ang="0">
                  <a:pos x="59" y="11"/>
                </a:cxn>
                <a:cxn ang="0">
                  <a:pos x="67" y="13"/>
                </a:cxn>
                <a:cxn ang="0">
                  <a:pos x="93" y="13"/>
                </a:cxn>
                <a:cxn ang="0">
                  <a:pos x="97" y="15"/>
                </a:cxn>
                <a:cxn ang="0">
                  <a:pos x="106" y="15"/>
                </a:cxn>
                <a:cxn ang="0">
                  <a:pos x="106" y="13"/>
                </a:cxn>
                <a:cxn ang="0">
                  <a:pos x="100" y="11"/>
                </a:cxn>
                <a:cxn ang="0">
                  <a:pos x="93" y="9"/>
                </a:cxn>
                <a:cxn ang="0">
                  <a:pos x="73" y="9"/>
                </a:cxn>
                <a:cxn ang="0">
                  <a:pos x="67" y="7"/>
                </a:cxn>
                <a:cxn ang="0">
                  <a:pos x="32" y="7"/>
                </a:cxn>
                <a:cxn ang="0">
                  <a:pos x="26" y="4"/>
                </a:cxn>
                <a:cxn ang="0">
                  <a:pos x="14" y="4"/>
                </a:cxn>
                <a:cxn ang="0">
                  <a:pos x="8" y="2"/>
                </a:cxn>
                <a:cxn ang="0">
                  <a:pos x="0" y="0"/>
                </a:cxn>
                <a:cxn ang="0">
                  <a:pos x="0" y="4"/>
                </a:cxn>
              </a:cxnLst>
              <a:rect l="0" t="0" r="r" b="b"/>
              <a:pathLst>
                <a:path w="106" h="15">
                  <a:moveTo>
                    <a:pt x="0" y="4"/>
                  </a:moveTo>
                  <a:lnTo>
                    <a:pt x="6" y="7"/>
                  </a:lnTo>
                  <a:lnTo>
                    <a:pt x="12" y="9"/>
                  </a:lnTo>
                  <a:lnTo>
                    <a:pt x="26" y="9"/>
                  </a:lnTo>
                  <a:lnTo>
                    <a:pt x="32" y="11"/>
                  </a:lnTo>
                  <a:lnTo>
                    <a:pt x="59" y="11"/>
                  </a:lnTo>
                  <a:lnTo>
                    <a:pt x="67" y="13"/>
                  </a:lnTo>
                  <a:lnTo>
                    <a:pt x="93" y="13"/>
                  </a:lnTo>
                  <a:lnTo>
                    <a:pt x="97" y="15"/>
                  </a:lnTo>
                  <a:lnTo>
                    <a:pt x="106" y="15"/>
                  </a:lnTo>
                  <a:lnTo>
                    <a:pt x="106" y="13"/>
                  </a:lnTo>
                  <a:lnTo>
                    <a:pt x="100" y="11"/>
                  </a:lnTo>
                  <a:lnTo>
                    <a:pt x="93" y="9"/>
                  </a:lnTo>
                  <a:lnTo>
                    <a:pt x="73" y="9"/>
                  </a:lnTo>
                  <a:lnTo>
                    <a:pt x="67" y="7"/>
                  </a:lnTo>
                  <a:lnTo>
                    <a:pt x="32" y="7"/>
                  </a:lnTo>
                  <a:lnTo>
                    <a:pt x="26" y="4"/>
                  </a:lnTo>
                  <a:lnTo>
                    <a:pt x="14" y="4"/>
                  </a:lnTo>
                  <a:lnTo>
                    <a:pt x="8" y="2"/>
                  </a:ln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317" name="Freeform 645"/>
            <p:cNvSpPr>
              <a:spLocks/>
            </p:cNvSpPr>
            <p:nvPr/>
          </p:nvSpPr>
          <p:spPr bwMode="auto">
            <a:xfrm>
              <a:off x="3985" y="2513"/>
              <a:ext cx="221" cy="20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8" y="6"/>
                </a:cxn>
                <a:cxn ang="0">
                  <a:pos x="21" y="6"/>
                </a:cxn>
                <a:cxn ang="0">
                  <a:pos x="29" y="8"/>
                </a:cxn>
                <a:cxn ang="0">
                  <a:pos x="43" y="8"/>
                </a:cxn>
                <a:cxn ang="0">
                  <a:pos x="49" y="10"/>
                </a:cxn>
                <a:cxn ang="0">
                  <a:pos x="63" y="10"/>
                </a:cxn>
                <a:cxn ang="0">
                  <a:pos x="70" y="12"/>
                </a:cxn>
                <a:cxn ang="0">
                  <a:pos x="84" y="12"/>
                </a:cxn>
                <a:cxn ang="0">
                  <a:pos x="92" y="14"/>
                </a:cxn>
                <a:cxn ang="0">
                  <a:pos x="112" y="14"/>
                </a:cxn>
                <a:cxn ang="0">
                  <a:pos x="119" y="16"/>
                </a:cxn>
                <a:cxn ang="0">
                  <a:pos x="139" y="16"/>
                </a:cxn>
                <a:cxn ang="0">
                  <a:pos x="147" y="18"/>
                </a:cxn>
                <a:cxn ang="0">
                  <a:pos x="174" y="18"/>
                </a:cxn>
                <a:cxn ang="0">
                  <a:pos x="182" y="20"/>
                </a:cxn>
                <a:cxn ang="0">
                  <a:pos x="221" y="20"/>
                </a:cxn>
                <a:cxn ang="0">
                  <a:pos x="221" y="16"/>
                </a:cxn>
                <a:cxn ang="0">
                  <a:pos x="182" y="16"/>
                </a:cxn>
                <a:cxn ang="0">
                  <a:pos x="174" y="14"/>
                </a:cxn>
                <a:cxn ang="0">
                  <a:pos x="147" y="14"/>
                </a:cxn>
                <a:cxn ang="0">
                  <a:pos x="139" y="12"/>
                </a:cxn>
                <a:cxn ang="0">
                  <a:pos x="119" y="12"/>
                </a:cxn>
                <a:cxn ang="0">
                  <a:pos x="112" y="10"/>
                </a:cxn>
                <a:cxn ang="0">
                  <a:pos x="98" y="10"/>
                </a:cxn>
                <a:cxn ang="0">
                  <a:pos x="92" y="8"/>
                </a:cxn>
                <a:cxn ang="0">
                  <a:pos x="63" y="8"/>
                </a:cxn>
                <a:cxn ang="0">
                  <a:pos x="55" y="6"/>
                </a:cxn>
                <a:cxn ang="0">
                  <a:pos x="43" y="6"/>
                </a:cxn>
                <a:cxn ang="0">
                  <a:pos x="35" y="4"/>
                </a:cxn>
                <a:cxn ang="0">
                  <a:pos x="29" y="4"/>
                </a:cxn>
                <a:cxn ang="0">
                  <a:pos x="21" y="2"/>
                </a:cxn>
                <a:cxn ang="0">
                  <a:pos x="8" y="2"/>
                </a:cxn>
                <a:cxn ang="0">
                  <a:pos x="0" y="0"/>
                </a:cxn>
                <a:cxn ang="0">
                  <a:pos x="0" y="4"/>
                </a:cxn>
              </a:cxnLst>
              <a:rect l="0" t="0" r="r" b="b"/>
              <a:pathLst>
                <a:path w="221" h="20">
                  <a:moveTo>
                    <a:pt x="0" y="4"/>
                  </a:moveTo>
                  <a:lnTo>
                    <a:pt x="8" y="6"/>
                  </a:lnTo>
                  <a:lnTo>
                    <a:pt x="21" y="6"/>
                  </a:lnTo>
                  <a:lnTo>
                    <a:pt x="29" y="8"/>
                  </a:lnTo>
                  <a:lnTo>
                    <a:pt x="43" y="8"/>
                  </a:lnTo>
                  <a:lnTo>
                    <a:pt x="49" y="10"/>
                  </a:lnTo>
                  <a:lnTo>
                    <a:pt x="63" y="10"/>
                  </a:lnTo>
                  <a:lnTo>
                    <a:pt x="70" y="12"/>
                  </a:lnTo>
                  <a:lnTo>
                    <a:pt x="84" y="12"/>
                  </a:lnTo>
                  <a:lnTo>
                    <a:pt x="92" y="14"/>
                  </a:lnTo>
                  <a:lnTo>
                    <a:pt x="112" y="14"/>
                  </a:lnTo>
                  <a:lnTo>
                    <a:pt x="119" y="16"/>
                  </a:lnTo>
                  <a:lnTo>
                    <a:pt x="139" y="16"/>
                  </a:lnTo>
                  <a:lnTo>
                    <a:pt x="147" y="18"/>
                  </a:lnTo>
                  <a:lnTo>
                    <a:pt x="174" y="18"/>
                  </a:lnTo>
                  <a:lnTo>
                    <a:pt x="182" y="20"/>
                  </a:lnTo>
                  <a:lnTo>
                    <a:pt x="221" y="20"/>
                  </a:lnTo>
                  <a:lnTo>
                    <a:pt x="221" y="16"/>
                  </a:lnTo>
                  <a:lnTo>
                    <a:pt x="182" y="16"/>
                  </a:lnTo>
                  <a:lnTo>
                    <a:pt x="174" y="14"/>
                  </a:lnTo>
                  <a:lnTo>
                    <a:pt x="147" y="14"/>
                  </a:lnTo>
                  <a:lnTo>
                    <a:pt x="139" y="12"/>
                  </a:lnTo>
                  <a:lnTo>
                    <a:pt x="119" y="12"/>
                  </a:lnTo>
                  <a:lnTo>
                    <a:pt x="112" y="10"/>
                  </a:lnTo>
                  <a:lnTo>
                    <a:pt x="98" y="10"/>
                  </a:lnTo>
                  <a:lnTo>
                    <a:pt x="92" y="8"/>
                  </a:lnTo>
                  <a:lnTo>
                    <a:pt x="63" y="8"/>
                  </a:lnTo>
                  <a:lnTo>
                    <a:pt x="55" y="6"/>
                  </a:lnTo>
                  <a:lnTo>
                    <a:pt x="43" y="6"/>
                  </a:lnTo>
                  <a:lnTo>
                    <a:pt x="35" y="4"/>
                  </a:lnTo>
                  <a:lnTo>
                    <a:pt x="29" y="4"/>
                  </a:lnTo>
                  <a:lnTo>
                    <a:pt x="21" y="2"/>
                  </a:lnTo>
                  <a:lnTo>
                    <a:pt x="8" y="2"/>
                  </a:ln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318" name="Freeform 646"/>
            <p:cNvSpPr>
              <a:spLocks/>
            </p:cNvSpPr>
            <p:nvPr/>
          </p:nvSpPr>
          <p:spPr bwMode="auto">
            <a:xfrm>
              <a:off x="3853" y="2495"/>
              <a:ext cx="132" cy="22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8" y="4"/>
                </a:cxn>
                <a:cxn ang="0">
                  <a:pos x="16" y="6"/>
                </a:cxn>
                <a:cxn ang="0">
                  <a:pos x="24" y="8"/>
                </a:cxn>
                <a:cxn ang="0">
                  <a:pos x="32" y="10"/>
                </a:cxn>
                <a:cxn ang="0">
                  <a:pos x="40" y="12"/>
                </a:cxn>
                <a:cxn ang="0">
                  <a:pos x="49" y="14"/>
                </a:cxn>
                <a:cxn ang="0">
                  <a:pos x="57" y="14"/>
                </a:cxn>
                <a:cxn ang="0">
                  <a:pos x="65" y="16"/>
                </a:cxn>
                <a:cxn ang="0">
                  <a:pos x="73" y="18"/>
                </a:cxn>
                <a:cxn ang="0">
                  <a:pos x="81" y="18"/>
                </a:cxn>
                <a:cxn ang="0">
                  <a:pos x="89" y="20"/>
                </a:cxn>
                <a:cxn ang="0">
                  <a:pos x="98" y="20"/>
                </a:cxn>
                <a:cxn ang="0">
                  <a:pos x="108" y="22"/>
                </a:cxn>
                <a:cxn ang="0">
                  <a:pos x="132" y="22"/>
                </a:cxn>
                <a:cxn ang="0">
                  <a:pos x="132" y="18"/>
                </a:cxn>
                <a:cxn ang="0">
                  <a:pos x="108" y="18"/>
                </a:cxn>
                <a:cxn ang="0">
                  <a:pos x="98" y="16"/>
                </a:cxn>
                <a:cxn ang="0">
                  <a:pos x="81" y="16"/>
                </a:cxn>
                <a:cxn ang="0">
                  <a:pos x="73" y="14"/>
                </a:cxn>
                <a:cxn ang="0">
                  <a:pos x="65" y="12"/>
                </a:cxn>
                <a:cxn ang="0">
                  <a:pos x="57" y="10"/>
                </a:cxn>
                <a:cxn ang="0">
                  <a:pos x="49" y="8"/>
                </a:cxn>
                <a:cxn ang="0">
                  <a:pos x="40" y="8"/>
                </a:cxn>
                <a:cxn ang="0">
                  <a:pos x="32" y="6"/>
                </a:cxn>
                <a:cxn ang="0">
                  <a:pos x="24" y="4"/>
                </a:cxn>
                <a:cxn ang="0">
                  <a:pos x="16" y="2"/>
                </a:cxn>
                <a:cxn ang="0">
                  <a:pos x="8" y="2"/>
                </a:cxn>
                <a:cxn ang="0">
                  <a:pos x="0" y="0"/>
                </a:cxn>
                <a:cxn ang="0">
                  <a:pos x="0" y="4"/>
                </a:cxn>
              </a:cxnLst>
              <a:rect l="0" t="0" r="r" b="b"/>
              <a:pathLst>
                <a:path w="132" h="22">
                  <a:moveTo>
                    <a:pt x="0" y="4"/>
                  </a:moveTo>
                  <a:lnTo>
                    <a:pt x="8" y="4"/>
                  </a:lnTo>
                  <a:lnTo>
                    <a:pt x="16" y="6"/>
                  </a:lnTo>
                  <a:lnTo>
                    <a:pt x="24" y="8"/>
                  </a:lnTo>
                  <a:lnTo>
                    <a:pt x="32" y="10"/>
                  </a:lnTo>
                  <a:lnTo>
                    <a:pt x="40" y="12"/>
                  </a:lnTo>
                  <a:lnTo>
                    <a:pt x="49" y="14"/>
                  </a:lnTo>
                  <a:lnTo>
                    <a:pt x="57" y="14"/>
                  </a:lnTo>
                  <a:lnTo>
                    <a:pt x="65" y="16"/>
                  </a:lnTo>
                  <a:lnTo>
                    <a:pt x="73" y="18"/>
                  </a:lnTo>
                  <a:lnTo>
                    <a:pt x="81" y="18"/>
                  </a:lnTo>
                  <a:lnTo>
                    <a:pt x="89" y="20"/>
                  </a:lnTo>
                  <a:lnTo>
                    <a:pt x="98" y="20"/>
                  </a:lnTo>
                  <a:lnTo>
                    <a:pt x="108" y="22"/>
                  </a:lnTo>
                  <a:lnTo>
                    <a:pt x="132" y="22"/>
                  </a:lnTo>
                  <a:lnTo>
                    <a:pt x="132" y="18"/>
                  </a:lnTo>
                  <a:lnTo>
                    <a:pt x="108" y="18"/>
                  </a:lnTo>
                  <a:lnTo>
                    <a:pt x="98" y="16"/>
                  </a:lnTo>
                  <a:lnTo>
                    <a:pt x="81" y="16"/>
                  </a:lnTo>
                  <a:lnTo>
                    <a:pt x="73" y="14"/>
                  </a:lnTo>
                  <a:lnTo>
                    <a:pt x="65" y="12"/>
                  </a:lnTo>
                  <a:lnTo>
                    <a:pt x="57" y="10"/>
                  </a:lnTo>
                  <a:lnTo>
                    <a:pt x="49" y="8"/>
                  </a:lnTo>
                  <a:lnTo>
                    <a:pt x="40" y="8"/>
                  </a:lnTo>
                  <a:lnTo>
                    <a:pt x="32" y="6"/>
                  </a:lnTo>
                  <a:lnTo>
                    <a:pt x="24" y="4"/>
                  </a:lnTo>
                  <a:lnTo>
                    <a:pt x="16" y="2"/>
                  </a:lnTo>
                  <a:lnTo>
                    <a:pt x="8" y="2"/>
                  </a:ln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319" name="Freeform 647"/>
            <p:cNvSpPr>
              <a:spLocks/>
            </p:cNvSpPr>
            <p:nvPr/>
          </p:nvSpPr>
          <p:spPr bwMode="auto">
            <a:xfrm>
              <a:off x="3765" y="2484"/>
              <a:ext cx="88" cy="1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5"/>
                </a:cxn>
                <a:cxn ang="0">
                  <a:pos x="14" y="5"/>
                </a:cxn>
                <a:cxn ang="0">
                  <a:pos x="18" y="7"/>
                </a:cxn>
                <a:cxn ang="0">
                  <a:pos x="35" y="7"/>
                </a:cxn>
                <a:cxn ang="0">
                  <a:pos x="39" y="9"/>
                </a:cxn>
                <a:cxn ang="0">
                  <a:pos x="59" y="9"/>
                </a:cxn>
                <a:cxn ang="0">
                  <a:pos x="63" y="11"/>
                </a:cxn>
                <a:cxn ang="0">
                  <a:pos x="73" y="11"/>
                </a:cxn>
                <a:cxn ang="0">
                  <a:pos x="77" y="13"/>
                </a:cxn>
                <a:cxn ang="0">
                  <a:pos x="81" y="13"/>
                </a:cxn>
                <a:cxn ang="0">
                  <a:pos x="88" y="15"/>
                </a:cxn>
                <a:cxn ang="0">
                  <a:pos x="88" y="11"/>
                </a:cxn>
                <a:cxn ang="0">
                  <a:pos x="83" y="9"/>
                </a:cxn>
                <a:cxn ang="0">
                  <a:pos x="77" y="9"/>
                </a:cxn>
                <a:cxn ang="0">
                  <a:pos x="73" y="7"/>
                </a:cxn>
                <a:cxn ang="0">
                  <a:pos x="63" y="7"/>
                </a:cxn>
                <a:cxn ang="0">
                  <a:pos x="59" y="5"/>
                </a:cxn>
                <a:cxn ang="0">
                  <a:pos x="35" y="5"/>
                </a:cxn>
                <a:cxn ang="0">
                  <a:pos x="28" y="3"/>
                </a:cxn>
                <a:cxn ang="0">
                  <a:pos x="14" y="3"/>
                </a:cxn>
                <a:cxn ang="0">
                  <a:pos x="10" y="0"/>
                </a:cxn>
                <a:cxn ang="0">
                  <a:pos x="10" y="5"/>
                </a:cxn>
                <a:cxn ang="0">
                  <a:pos x="8" y="0"/>
                </a:cxn>
                <a:cxn ang="0">
                  <a:pos x="0" y="3"/>
                </a:cxn>
                <a:cxn ang="0">
                  <a:pos x="8" y="5"/>
                </a:cxn>
                <a:cxn ang="0">
                  <a:pos x="8" y="0"/>
                </a:cxn>
              </a:cxnLst>
              <a:rect l="0" t="0" r="r" b="b"/>
              <a:pathLst>
                <a:path w="88" h="15">
                  <a:moveTo>
                    <a:pt x="8" y="0"/>
                  </a:moveTo>
                  <a:lnTo>
                    <a:pt x="8" y="5"/>
                  </a:lnTo>
                  <a:lnTo>
                    <a:pt x="14" y="5"/>
                  </a:lnTo>
                  <a:lnTo>
                    <a:pt x="18" y="7"/>
                  </a:lnTo>
                  <a:lnTo>
                    <a:pt x="35" y="7"/>
                  </a:lnTo>
                  <a:lnTo>
                    <a:pt x="39" y="9"/>
                  </a:lnTo>
                  <a:lnTo>
                    <a:pt x="59" y="9"/>
                  </a:lnTo>
                  <a:lnTo>
                    <a:pt x="63" y="11"/>
                  </a:lnTo>
                  <a:lnTo>
                    <a:pt x="73" y="11"/>
                  </a:lnTo>
                  <a:lnTo>
                    <a:pt x="77" y="13"/>
                  </a:lnTo>
                  <a:lnTo>
                    <a:pt x="81" y="13"/>
                  </a:lnTo>
                  <a:lnTo>
                    <a:pt x="88" y="15"/>
                  </a:lnTo>
                  <a:lnTo>
                    <a:pt x="88" y="11"/>
                  </a:lnTo>
                  <a:lnTo>
                    <a:pt x="83" y="9"/>
                  </a:lnTo>
                  <a:lnTo>
                    <a:pt x="77" y="9"/>
                  </a:lnTo>
                  <a:lnTo>
                    <a:pt x="73" y="7"/>
                  </a:lnTo>
                  <a:lnTo>
                    <a:pt x="63" y="7"/>
                  </a:lnTo>
                  <a:lnTo>
                    <a:pt x="59" y="5"/>
                  </a:lnTo>
                  <a:lnTo>
                    <a:pt x="35" y="5"/>
                  </a:lnTo>
                  <a:lnTo>
                    <a:pt x="28" y="3"/>
                  </a:lnTo>
                  <a:lnTo>
                    <a:pt x="14" y="3"/>
                  </a:lnTo>
                  <a:lnTo>
                    <a:pt x="10" y="0"/>
                  </a:lnTo>
                  <a:lnTo>
                    <a:pt x="10" y="5"/>
                  </a:lnTo>
                  <a:lnTo>
                    <a:pt x="8" y="0"/>
                  </a:lnTo>
                  <a:lnTo>
                    <a:pt x="0" y="3"/>
                  </a:lnTo>
                  <a:lnTo>
                    <a:pt x="8" y="5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320" name="Freeform 648"/>
            <p:cNvSpPr>
              <a:spLocks/>
            </p:cNvSpPr>
            <p:nvPr/>
          </p:nvSpPr>
          <p:spPr bwMode="auto">
            <a:xfrm>
              <a:off x="3773" y="2466"/>
              <a:ext cx="110" cy="23"/>
            </a:xfrm>
            <a:custGeom>
              <a:avLst/>
              <a:gdLst/>
              <a:ahLst/>
              <a:cxnLst>
                <a:cxn ang="0">
                  <a:pos x="110" y="2"/>
                </a:cxn>
                <a:cxn ang="0">
                  <a:pos x="102" y="0"/>
                </a:cxn>
                <a:cxn ang="0">
                  <a:pos x="67" y="0"/>
                </a:cxn>
                <a:cxn ang="0">
                  <a:pos x="59" y="2"/>
                </a:cxn>
                <a:cxn ang="0">
                  <a:pos x="53" y="2"/>
                </a:cxn>
                <a:cxn ang="0">
                  <a:pos x="47" y="4"/>
                </a:cxn>
                <a:cxn ang="0">
                  <a:pos x="39" y="6"/>
                </a:cxn>
                <a:cxn ang="0">
                  <a:pos x="33" y="8"/>
                </a:cxn>
                <a:cxn ang="0">
                  <a:pos x="27" y="10"/>
                </a:cxn>
                <a:cxn ang="0">
                  <a:pos x="18" y="12"/>
                </a:cxn>
                <a:cxn ang="0">
                  <a:pos x="12" y="14"/>
                </a:cxn>
                <a:cxn ang="0">
                  <a:pos x="6" y="16"/>
                </a:cxn>
                <a:cxn ang="0">
                  <a:pos x="0" y="18"/>
                </a:cxn>
                <a:cxn ang="0">
                  <a:pos x="2" y="23"/>
                </a:cxn>
                <a:cxn ang="0">
                  <a:pos x="8" y="21"/>
                </a:cxn>
                <a:cxn ang="0">
                  <a:pos x="14" y="18"/>
                </a:cxn>
                <a:cxn ang="0">
                  <a:pos x="20" y="16"/>
                </a:cxn>
                <a:cxn ang="0">
                  <a:pos x="27" y="14"/>
                </a:cxn>
                <a:cxn ang="0">
                  <a:pos x="33" y="12"/>
                </a:cxn>
                <a:cxn ang="0">
                  <a:pos x="39" y="10"/>
                </a:cxn>
                <a:cxn ang="0">
                  <a:pos x="47" y="8"/>
                </a:cxn>
                <a:cxn ang="0">
                  <a:pos x="53" y="6"/>
                </a:cxn>
                <a:cxn ang="0">
                  <a:pos x="59" y="6"/>
                </a:cxn>
                <a:cxn ang="0">
                  <a:pos x="67" y="4"/>
                </a:cxn>
                <a:cxn ang="0">
                  <a:pos x="102" y="4"/>
                </a:cxn>
                <a:cxn ang="0">
                  <a:pos x="110" y="6"/>
                </a:cxn>
                <a:cxn ang="0">
                  <a:pos x="110" y="2"/>
                </a:cxn>
              </a:cxnLst>
              <a:rect l="0" t="0" r="r" b="b"/>
              <a:pathLst>
                <a:path w="110" h="23">
                  <a:moveTo>
                    <a:pt x="110" y="2"/>
                  </a:moveTo>
                  <a:lnTo>
                    <a:pt x="102" y="0"/>
                  </a:lnTo>
                  <a:lnTo>
                    <a:pt x="67" y="0"/>
                  </a:lnTo>
                  <a:lnTo>
                    <a:pt x="59" y="2"/>
                  </a:lnTo>
                  <a:lnTo>
                    <a:pt x="53" y="2"/>
                  </a:lnTo>
                  <a:lnTo>
                    <a:pt x="47" y="4"/>
                  </a:lnTo>
                  <a:lnTo>
                    <a:pt x="39" y="6"/>
                  </a:lnTo>
                  <a:lnTo>
                    <a:pt x="33" y="8"/>
                  </a:lnTo>
                  <a:lnTo>
                    <a:pt x="27" y="10"/>
                  </a:lnTo>
                  <a:lnTo>
                    <a:pt x="18" y="12"/>
                  </a:lnTo>
                  <a:lnTo>
                    <a:pt x="12" y="14"/>
                  </a:lnTo>
                  <a:lnTo>
                    <a:pt x="6" y="16"/>
                  </a:lnTo>
                  <a:lnTo>
                    <a:pt x="0" y="18"/>
                  </a:lnTo>
                  <a:lnTo>
                    <a:pt x="2" y="23"/>
                  </a:lnTo>
                  <a:lnTo>
                    <a:pt x="8" y="21"/>
                  </a:lnTo>
                  <a:lnTo>
                    <a:pt x="14" y="18"/>
                  </a:lnTo>
                  <a:lnTo>
                    <a:pt x="20" y="16"/>
                  </a:lnTo>
                  <a:lnTo>
                    <a:pt x="27" y="14"/>
                  </a:lnTo>
                  <a:lnTo>
                    <a:pt x="33" y="12"/>
                  </a:lnTo>
                  <a:lnTo>
                    <a:pt x="39" y="10"/>
                  </a:lnTo>
                  <a:lnTo>
                    <a:pt x="47" y="8"/>
                  </a:lnTo>
                  <a:lnTo>
                    <a:pt x="53" y="6"/>
                  </a:lnTo>
                  <a:lnTo>
                    <a:pt x="59" y="6"/>
                  </a:lnTo>
                  <a:lnTo>
                    <a:pt x="67" y="4"/>
                  </a:lnTo>
                  <a:lnTo>
                    <a:pt x="102" y="4"/>
                  </a:lnTo>
                  <a:lnTo>
                    <a:pt x="110" y="6"/>
                  </a:lnTo>
                  <a:lnTo>
                    <a:pt x="11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321" name="Freeform 649"/>
            <p:cNvSpPr>
              <a:spLocks/>
            </p:cNvSpPr>
            <p:nvPr/>
          </p:nvSpPr>
          <p:spPr bwMode="auto">
            <a:xfrm>
              <a:off x="3883" y="2468"/>
              <a:ext cx="296" cy="27"/>
            </a:xfrm>
            <a:custGeom>
              <a:avLst/>
              <a:gdLst/>
              <a:ahLst/>
              <a:cxnLst>
                <a:cxn ang="0">
                  <a:pos x="296" y="23"/>
                </a:cxn>
                <a:cxn ang="0">
                  <a:pos x="278" y="23"/>
                </a:cxn>
                <a:cxn ang="0">
                  <a:pos x="270" y="21"/>
                </a:cxn>
                <a:cxn ang="0">
                  <a:pos x="251" y="21"/>
                </a:cxn>
                <a:cxn ang="0">
                  <a:pos x="241" y="19"/>
                </a:cxn>
                <a:cxn ang="0">
                  <a:pos x="223" y="19"/>
                </a:cxn>
                <a:cxn ang="0">
                  <a:pos x="212" y="16"/>
                </a:cxn>
                <a:cxn ang="0">
                  <a:pos x="204" y="16"/>
                </a:cxn>
                <a:cxn ang="0">
                  <a:pos x="194" y="14"/>
                </a:cxn>
                <a:cxn ang="0">
                  <a:pos x="176" y="14"/>
                </a:cxn>
                <a:cxn ang="0">
                  <a:pos x="165" y="12"/>
                </a:cxn>
                <a:cxn ang="0">
                  <a:pos x="157" y="12"/>
                </a:cxn>
                <a:cxn ang="0">
                  <a:pos x="147" y="10"/>
                </a:cxn>
                <a:cxn ang="0">
                  <a:pos x="129" y="10"/>
                </a:cxn>
                <a:cxn ang="0">
                  <a:pos x="119" y="8"/>
                </a:cxn>
                <a:cxn ang="0">
                  <a:pos x="92" y="8"/>
                </a:cxn>
                <a:cxn ang="0">
                  <a:pos x="82" y="6"/>
                </a:cxn>
                <a:cxn ang="0">
                  <a:pos x="72" y="6"/>
                </a:cxn>
                <a:cxn ang="0">
                  <a:pos x="63" y="4"/>
                </a:cxn>
                <a:cxn ang="0">
                  <a:pos x="45" y="4"/>
                </a:cxn>
                <a:cxn ang="0">
                  <a:pos x="37" y="2"/>
                </a:cxn>
                <a:cxn ang="0">
                  <a:pos x="17" y="2"/>
                </a:cxn>
                <a:cxn ang="0">
                  <a:pos x="8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8" y="4"/>
                </a:cxn>
                <a:cxn ang="0">
                  <a:pos x="17" y="6"/>
                </a:cxn>
                <a:cxn ang="0">
                  <a:pos x="37" y="6"/>
                </a:cxn>
                <a:cxn ang="0">
                  <a:pos x="45" y="8"/>
                </a:cxn>
                <a:cxn ang="0">
                  <a:pos x="72" y="8"/>
                </a:cxn>
                <a:cxn ang="0">
                  <a:pos x="82" y="10"/>
                </a:cxn>
                <a:cxn ang="0">
                  <a:pos x="92" y="10"/>
                </a:cxn>
                <a:cxn ang="0">
                  <a:pos x="100" y="12"/>
                </a:cxn>
                <a:cxn ang="0">
                  <a:pos x="119" y="12"/>
                </a:cxn>
                <a:cxn ang="0">
                  <a:pos x="129" y="14"/>
                </a:cxn>
                <a:cxn ang="0">
                  <a:pos x="147" y="14"/>
                </a:cxn>
                <a:cxn ang="0">
                  <a:pos x="157" y="16"/>
                </a:cxn>
                <a:cxn ang="0">
                  <a:pos x="165" y="16"/>
                </a:cxn>
                <a:cxn ang="0">
                  <a:pos x="176" y="19"/>
                </a:cxn>
                <a:cxn ang="0">
                  <a:pos x="194" y="19"/>
                </a:cxn>
                <a:cxn ang="0">
                  <a:pos x="204" y="21"/>
                </a:cxn>
                <a:cxn ang="0">
                  <a:pos x="223" y="21"/>
                </a:cxn>
                <a:cxn ang="0">
                  <a:pos x="233" y="23"/>
                </a:cxn>
                <a:cxn ang="0">
                  <a:pos x="251" y="23"/>
                </a:cxn>
                <a:cxn ang="0">
                  <a:pos x="259" y="25"/>
                </a:cxn>
                <a:cxn ang="0">
                  <a:pos x="270" y="25"/>
                </a:cxn>
                <a:cxn ang="0">
                  <a:pos x="278" y="27"/>
                </a:cxn>
                <a:cxn ang="0">
                  <a:pos x="296" y="27"/>
                </a:cxn>
                <a:cxn ang="0">
                  <a:pos x="296" y="23"/>
                </a:cxn>
              </a:cxnLst>
              <a:rect l="0" t="0" r="r" b="b"/>
              <a:pathLst>
                <a:path w="296" h="27">
                  <a:moveTo>
                    <a:pt x="296" y="23"/>
                  </a:moveTo>
                  <a:lnTo>
                    <a:pt x="278" y="23"/>
                  </a:lnTo>
                  <a:lnTo>
                    <a:pt x="270" y="21"/>
                  </a:lnTo>
                  <a:lnTo>
                    <a:pt x="251" y="21"/>
                  </a:lnTo>
                  <a:lnTo>
                    <a:pt x="241" y="19"/>
                  </a:lnTo>
                  <a:lnTo>
                    <a:pt x="223" y="19"/>
                  </a:lnTo>
                  <a:lnTo>
                    <a:pt x="212" y="16"/>
                  </a:lnTo>
                  <a:lnTo>
                    <a:pt x="204" y="16"/>
                  </a:lnTo>
                  <a:lnTo>
                    <a:pt x="194" y="14"/>
                  </a:lnTo>
                  <a:lnTo>
                    <a:pt x="176" y="14"/>
                  </a:lnTo>
                  <a:lnTo>
                    <a:pt x="165" y="12"/>
                  </a:lnTo>
                  <a:lnTo>
                    <a:pt x="157" y="12"/>
                  </a:lnTo>
                  <a:lnTo>
                    <a:pt x="147" y="10"/>
                  </a:lnTo>
                  <a:lnTo>
                    <a:pt x="129" y="10"/>
                  </a:lnTo>
                  <a:lnTo>
                    <a:pt x="119" y="8"/>
                  </a:lnTo>
                  <a:lnTo>
                    <a:pt x="92" y="8"/>
                  </a:lnTo>
                  <a:lnTo>
                    <a:pt x="82" y="6"/>
                  </a:lnTo>
                  <a:lnTo>
                    <a:pt x="72" y="6"/>
                  </a:lnTo>
                  <a:lnTo>
                    <a:pt x="63" y="4"/>
                  </a:lnTo>
                  <a:lnTo>
                    <a:pt x="45" y="4"/>
                  </a:lnTo>
                  <a:lnTo>
                    <a:pt x="37" y="2"/>
                  </a:lnTo>
                  <a:lnTo>
                    <a:pt x="17" y="2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8" y="4"/>
                  </a:lnTo>
                  <a:lnTo>
                    <a:pt x="17" y="6"/>
                  </a:lnTo>
                  <a:lnTo>
                    <a:pt x="37" y="6"/>
                  </a:lnTo>
                  <a:lnTo>
                    <a:pt x="45" y="8"/>
                  </a:lnTo>
                  <a:lnTo>
                    <a:pt x="72" y="8"/>
                  </a:lnTo>
                  <a:lnTo>
                    <a:pt x="82" y="10"/>
                  </a:lnTo>
                  <a:lnTo>
                    <a:pt x="92" y="10"/>
                  </a:lnTo>
                  <a:lnTo>
                    <a:pt x="100" y="12"/>
                  </a:lnTo>
                  <a:lnTo>
                    <a:pt x="119" y="12"/>
                  </a:lnTo>
                  <a:lnTo>
                    <a:pt x="129" y="14"/>
                  </a:lnTo>
                  <a:lnTo>
                    <a:pt x="147" y="14"/>
                  </a:lnTo>
                  <a:lnTo>
                    <a:pt x="157" y="16"/>
                  </a:lnTo>
                  <a:lnTo>
                    <a:pt x="165" y="16"/>
                  </a:lnTo>
                  <a:lnTo>
                    <a:pt x="176" y="19"/>
                  </a:lnTo>
                  <a:lnTo>
                    <a:pt x="194" y="19"/>
                  </a:lnTo>
                  <a:lnTo>
                    <a:pt x="204" y="21"/>
                  </a:lnTo>
                  <a:lnTo>
                    <a:pt x="223" y="21"/>
                  </a:lnTo>
                  <a:lnTo>
                    <a:pt x="233" y="23"/>
                  </a:lnTo>
                  <a:lnTo>
                    <a:pt x="251" y="23"/>
                  </a:lnTo>
                  <a:lnTo>
                    <a:pt x="259" y="25"/>
                  </a:lnTo>
                  <a:lnTo>
                    <a:pt x="270" y="25"/>
                  </a:lnTo>
                  <a:lnTo>
                    <a:pt x="278" y="27"/>
                  </a:lnTo>
                  <a:lnTo>
                    <a:pt x="296" y="27"/>
                  </a:lnTo>
                  <a:lnTo>
                    <a:pt x="296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322" name="Freeform 650"/>
            <p:cNvSpPr>
              <a:spLocks/>
            </p:cNvSpPr>
            <p:nvPr/>
          </p:nvSpPr>
          <p:spPr bwMode="auto">
            <a:xfrm>
              <a:off x="4179" y="2491"/>
              <a:ext cx="39" cy="8"/>
            </a:xfrm>
            <a:custGeom>
              <a:avLst/>
              <a:gdLst/>
              <a:ahLst/>
              <a:cxnLst>
                <a:cxn ang="0">
                  <a:pos x="39" y="4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39" y="8"/>
                </a:cxn>
                <a:cxn ang="0">
                  <a:pos x="39" y="4"/>
                </a:cxn>
              </a:cxnLst>
              <a:rect l="0" t="0" r="r" b="b"/>
              <a:pathLst>
                <a:path w="39" h="8">
                  <a:moveTo>
                    <a:pt x="39" y="4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39" y="8"/>
                  </a:lnTo>
                  <a:lnTo>
                    <a:pt x="39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323" name="Freeform 651"/>
            <p:cNvSpPr>
              <a:spLocks/>
            </p:cNvSpPr>
            <p:nvPr/>
          </p:nvSpPr>
          <p:spPr bwMode="auto">
            <a:xfrm>
              <a:off x="3738" y="2493"/>
              <a:ext cx="590" cy="57"/>
            </a:xfrm>
            <a:custGeom>
              <a:avLst/>
              <a:gdLst/>
              <a:ahLst/>
              <a:cxnLst>
                <a:cxn ang="0">
                  <a:pos x="149" y="18"/>
                </a:cxn>
                <a:cxn ang="0">
                  <a:pos x="166" y="22"/>
                </a:cxn>
                <a:cxn ang="0">
                  <a:pos x="184" y="24"/>
                </a:cxn>
                <a:cxn ang="0">
                  <a:pos x="204" y="26"/>
                </a:cxn>
                <a:cxn ang="0">
                  <a:pos x="241" y="28"/>
                </a:cxn>
                <a:cxn ang="0">
                  <a:pos x="268" y="30"/>
                </a:cxn>
                <a:cxn ang="0">
                  <a:pos x="286" y="32"/>
                </a:cxn>
                <a:cxn ang="0">
                  <a:pos x="306" y="36"/>
                </a:cxn>
                <a:cxn ang="0">
                  <a:pos x="329" y="38"/>
                </a:cxn>
                <a:cxn ang="0">
                  <a:pos x="361" y="40"/>
                </a:cxn>
                <a:cxn ang="0">
                  <a:pos x="419" y="43"/>
                </a:cxn>
                <a:cxn ang="0">
                  <a:pos x="459" y="45"/>
                </a:cxn>
                <a:cxn ang="0">
                  <a:pos x="476" y="47"/>
                </a:cxn>
                <a:cxn ang="0">
                  <a:pos x="492" y="51"/>
                </a:cxn>
                <a:cxn ang="0">
                  <a:pos x="519" y="53"/>
                </a:cxn>
                <a:cxn ang="0">
                  <a:pos x="543" y="55"/>
                </a:cxn>
                <a:cxn ang="0">
                  <a:pos x="584" y="57"/>
                </a:cxn>
                <a:cxn ang="0">
                  <a:pos x="549" y="57"/>
                </a:cxn>
                <a:cxn ang="0">
                  <a:pos x="496" y="55"/>
                </a:cxn>
                <a:cxn ang="0">
                  <a:pos x="463" y="53"/>
                </a:cxn>
                <a:cxn ang="0">
                  <a:pos x="410" y="51"/>
                </a:cxn>
                <a:cxn ang="0">
                  <a:pos x="368" y="49"/>
                </a:cxn>
                <a:cxn ang="0">
                  <a:pos x="312" y="47"/>
                </a:cxn>
                <a:cxn ang="0">
                  <a:pos x="249" y="45"/>
                </a:cxn>
                <a:cxn ang="0">
                  <a:pos x="225" y="40"/>
                </a:cxn>
                <a:cxn ang="0">
                  <a:pos x="80" y="38"/>
                </a:cxn>
                <a:cxn ang="0">
                  <a:pos x="55" y="36"/>
                </a:cxn>
                <a:cxn ang="0">
                  <a:pos x="31" y="32"/>
                </a:cxn>
                <a:cxn ang="0">
                  <a:pos x="21" y="30"/>
                </a:cxn>
                <a:cxn ang="0">
                  <a:pos x="11" y="26"/>
                </a:cxn>
                <a:cxn ang="0">
                  <a:pos x="0" y="22"/>
                </a:cxn>
                <a:cxn ang="0">
                  <a:pos x="2" y="10"/>
                </a:cxn>
                <a:cxn ang="0">
                  <a:pos x="13" y="4"/>
                </a:cxn>
                <a:cxn ang="0">
                  <a:pos x="25" y="0"/>
                </a:cxn>
                <a:cxn ang="0">
                  <a:pos x="51" y="2"/>
                </a:cxn>
                <a:cxn ang="0">
                  <a:pos x="64" y="4"/>
                </a:cxn>
                <a:cxn ang="0">
                  <a:pos x="74" y="6"/>
                </a:cxn>
                <a:cxn ang="0">
                  <a:pos x="104" y="8"/>
                </a:cxn>
                <a:cxn ang="0">
                  <a:pos x="115" y="10"/>
                </a:cxn>
                <a:cxn ang="0">
                  <a:pos x="125" y="12"/>
                </a:cxn>
                <a:cxn ang="0">
                  <a:pos x="135" y="14"/>
                </a:cxn>
              </a:cxnLst>
              <a:rect l="0" t="0" r="r" b="b"/>
              <a:pathLst>
                <a:path w="590" h="57">
                  <a:moveTo>
                    <a:pt x="139" y="16"/>
                  </a:moveTo>
                  <a:lnTo>
                    <a:pt x="149" y="18"/>
                  </a:lnTo>
                  <a:lnTo>
                    <a:pt x="157" y="20"/>
                  </a:lnTo>
                  <a:lnTo>
                    <a:pt x="166" y="22"/>
                  </a:lnTo>
                  <a:lnTo>
                    <a:pt x="176" y="24"/>
                  </a:lnTo>
                  <a:lnTo>
                    <a:pt x="184" y="24"/>
                  </a:lnTo>
                  <a:lnTo>
                    <a:pt x="194" y="26"/>
                  </a:lnTo>
                  <a:lnTo>
                    <a:pt x="204" y="26"/>
                  </a:lnTo>
                  <a:lnTo>
                    <a:pt x="213" y="28"/>
                  </a:lnTo>
                  <a:lnTo>
                    <a:pt x="241" y="28"/>
                  </a:lnTo>
                  <a:lnTo>
                    <a:pt x="251" y="30"/>
                  </a:lnTo>
                  <a:lnTo>
                    <a:pt x="268" y="30"/>
                  </a:lnTo>
                  <a:lnTo>
                    <a:pt x="278" y="32"/>
                  </a:lnTo>
                  <a:lnTo>
                    <a:pt x="286" y="32"/>
                  </a:lnTo>
                  <a:lnTo>
                    <a:pt x="296" y="34"/>
                  </a:lnTo>
                  <a:lnTo>
                    <a:pt x="306" y="36"/>
                  </a:lnTo>
                  <a:lnTo>
                    <a:pt x="319" y="38"/>
                  </a:lnTo>
                  <a:lnTo>
                    <a:pt x="329" y="38"/>
                  </a:lnTo>
                  <a:lnTo>
                    <a:pt x="341" y="40"/>
                  </a:lnTo>
                  <a:lnTo>
                    <a:pt x="361" y="40"/>
                  </a:lnTo>
                  <a:lnTo>
                    <a:pt x="374" y="43"/>
                  </a:lnTo>
                  <a:lnTo>
                    <a:pt x="419" y="43"/>
                  </a:lnTo>
                  <a:lnTo>
                    <a:pt x="429" y="45"/>
                  </a:lnTo>
                  <a:lnTo>
                    <a:pt x="459" y="45"/>
                  </a:lnTo>
                  <a:lnTo>
                    <a:pt x="468" y="47"/>
                  </a:lnTo>
                  <a:lnTo>
                    <a:pt x="476" y="47"/>
                  </a:lnTo>
                  <a:lnTo>
                    <a:pt x="484" y="49"/>
                  </a:lnTo>
                  <a:lnTo>
                    <a:pt x="492" y="51"/>
                  </a:lnTo>
                  <a:lnTo>
                    <a:pt x="510" y="51"/>
                  </a:lnTo>
                  <a:lnTo>
                    <a:pt x="519" y="53"/>
                  </a:lnTo>
                  <a:lnTo>
                    <a:pt x="535" y="53"/>
                  </a:lnTo>
                  <a:lnTo>
                    <a:pt x="543" y="55"/>
                  </a:lnTo>
                  <a:lnTo>
                    <a:pt x="576" y="55"/>
                  </a:lnTo>
                  <a:lnTo>
                    <a:pt x="584" y="57"/>
                  </a:lnTo>
                  <a:lnTo>
                    <a:pt x="590" y="57"/>
                  </a:lnTo>
                  <a:lnTo>
                    <a:pt x="549" y="57"/>
                  </a:lnTo>
                  <a:lnTo>
                    <a:pt x="537" y="55"/>
                  </a:lnTo>
                  <a:lnTo>
                    <a:pt x="496" y="55"/>
                  </a:lnTo>
                  <a:lnTo>
                    <a:pt x="484" y="53"/>
                  </a:lnTo>
                  <a:lnTo>
                    <a:pt x="463" y="53"/>
                  </a:lnTo>
                  <a:lnTo>
                    <a:pt x="453" y="51"/>
                  </a:lnTo>
                  <a:lnTo>
                    <a:pt x="410" y="51"/>
                  </a:lnTo>
                  <a:lnTo>
                    <a:pt x="398" y="49"/>
                  </a:lnTo>
                  <a:lnTo>
                    <a:pt x="368" y="49"/>
                  </a:lnTo>
                  <a:lnTo>
                    <a:pt x="355" y="47"/>
                  </a:lnTo>
                  <a:lnTo>
                    <a:pt x="312" y="47"/>
                  </a:lnTo>
                  <a:lnTo>
                    <a:pt x="302" y="45"/>
                  </a:lnTo>
                  <a:lnTo>
                    <a:pt x="249" y="45"/>
                  </a:lnTo>
                  <a:lnTo>
                    <a:pt x="237" y="43"/>
                  </a:lnTo>
                  <a:lnTo>
                    <a:pt x="225" y="40"/>
                  </a:lnTo>
                  <a:lnTo>
                    <a:pt x="92" y="40"/>
                  </a:lnTo>
                  <a:lnTo>
                    <a:pt x="80" y="38"/>
                  </a:lnTo>
                  <a:lnTo>
                    <a:pt x="68" y="38"/>
                  </a:lnTo>
                  <a:lnTo>
                    <a:pt x="55" y="36"/>
                  </a:lnTo>
                  <a:lnTo>
                    <a:pt x="43" y="32"/>
                  </a:lnTo>
                  <a:lnTo>
                    <a:pt x="31" y="32"/>
                  </a:lnTo>
                  <a:lnTo>
                    <a:pt x="27" y="30"/>
                  </a:lnTo>
                  <a:lnTo>
                    <a:pt x="21" y="30"/>
                  </a:lnTo>
                  <a:lnTo>
                    <a:pt x="15" y="28"/>
                  </a:lnTo>
                  <a:lnTo>
                    <a:pt x="11" y="26"/>
                  </a:lnTo>
                  <a:lnTo>
                    <a:pt x="4" y="24"/>
                  </a:lnTo>
                  <a:lnTo>
                    <a:pt x="0" y="22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6" y="6"/>
                  </a:lnTo>
                  <a:lnTo>
                    <a:pt x="13" y="4"/>
                  </a:lnTo>
                  <a:lnTo>
                    <a:pt x="19" y="2"/>
                  </a:lnTo>
                  <a:lnTo>
                    <a:pt x="25" y="0"/>
                  </a:lnTo>
                  <a:lnTo>
                    <a:pt x="45" y="0"/>
                  </a:lnTo>
                  <a:lnTo>
                    <a:pt x="51" y="2"/>
                  </a:lnTo>
                  <a:lnTo>
                    <a:pt x="57" y="2"/>
                  </a:lnTo>
                  <a:lnTo>
                    <a:pt x="64" y="4"/>
                  </a:lnTo>
                  <a:lnTo>
                    <a:pt x="68" y="4"/>
                  </a:lnTo>
                  <a:lnTo>
                    <a:pt x="74" y="6"/>
                  </a:lnTo>
                  <a:lnTo>
                    <a:pt x="98" y="6"/>
                  </a:lnTo>
                  <a:lnTo>
                    <a:pt x="104" y="8"/>
                  </a:lnTo>
                  <a:lnTo>
                    <a:pt x="108" y="8"/>
                  </a:lnTo>
                  <a:lnTo>
                    <a:pt x="115" y="10"/>
                  </a:lnTo>
                  <a:lnTo>
                    <a:pt x="119" y="10"/>
                  </a:lnTo>
                  <a:lnTo>
                    <a:pt x="125" y="12"/>
                  </a:lnTo>
                  <a:lnTo>
                    <a:pt x="129" y="12"/>
                  </a:lnTo>
                  <a:lnTo>
                    <a:pt x="135" y="14"/>
                  </a:lnTo>
                  <a:lnTo>
                    <a:pt x="139" y="16"/>
                  </a:lnTo>
                  <a:close/>
                </a:path>
              </a:pathLst>
            </a:custGeom>
            <a:solidFill>
              <a:srgbClr val="E5E5E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324" name="Freeform 652"/>
            <p:cNvSpPr>
              <a:spLocks/>
            </p:cNvSpPr>
            <p:nvPr/>
          </p:nvSpPr>
          <p:spPr bwMode="auto">
            <a:xfrm>
              <a:off x="3877" y="2507"/>
              <a:ext cx="149" cy="20"/>
            </a:xfrm>
            <a:custGeom>
              <a:avLst/>
              <a:gdLst/>
              <a:ahLst/>
              <a:cxnLst>
                <a:cxn ang="0">
                  <a:pos x="149" y="16"/>
                </a:cxn>
                <a:cxn ang="0">
                  <a:pos x="139" y="16"/>
                </a:cxn>
                <a:cxn ang="0">
                  <a:pos x="129" y="14"/>
                </a:cxn>
                <a:cxn ang="0">
                  <a:pos x="102" y="14"/>
                </a:cxn>
                <a:cxn ang="0">
                  <a:pos x="92" y="12"/>
                </a:cxn>
                <a:cxn ang="0">
                  <a:pos x="74" y="12"/>
                </a:cxn>
                <a:cxn ang="0">
                  <a:pos x="65" y="10"/>
                </a:cxn>
                <a:cxn ang="0">
                  <a:pos x="55" y="10"/>
                </a:cxn>
                <a:cxn ang="0">
                  <a:pos x="45" y="8"/>
                </a:cxn>
                <a:cxn ang="0">
                  <a:pos x="37" y="8"/>
                </a:cxn>
                <a:cxn ang="0">
                  <a:pos x="29" y="6"/>
                </a:cxn>
                <a:cxn ang="0">
                  <a:pos x="18" y="4"/>
                </a:cxn>
                <a:cxn ang="0">
                  <a:pos x="10" y="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8" y="6"/>
                </a:cxn>
                <a:cxn ang="0">
                  <a:pos x="18" y="8"/>
                </a:cxn>
                <a:cxn ang="0">
                  <a:pos x="27" y="10"/>
                </a:cxn>
                <a:cxn ang="0">
                  <a:pos x="37" y="12"/>
                </a:cxn>
                <a:cxn ang="0">
                  <a:pos x="45" y="12"/>
                </a:cxn>
                <a:cxn ang="0">
                  <a:pos x="55" y="14"/>
                </a:cxn>
                <a:cxn ang="0">
                  <a:pos x="74" y="14"/>
                </a:cxn>
                <a:cxn ang="0">
                  <a:pos x="84" y="16"/>
                </a:cxn>
                <a:cxn ang="0">
                  <a:pos x="102" y="16"/>
                </a:cxn>
                <a:cxn ang="0">
                  <a:pos x="112" y="18"/>
                </a:cxn>
                <a:cxn ang="0">
                  <a:pos x="120" y="18"/>
                </a:cxn>
                <a:cxn ang="0">
                  <a:pos x="129" y="20"/>
                </a:cxn>
                <a:cxn ang="0">
                  <a:pos x="147" y="20"/>
                </a:cxn>
                <a:cxn ang="0">
                  <a:pos x="149" y="16"/>
                </a:cxn>
              </a:cxnLst>
              <a:rect l="0" t="0" r="r" b="b"/>
              <a:pathLst>
                <a:path w="149" h="20">
                  <a:moveTo>
                    <a:pt x="149" y="16"/>
                  </a:moveTo>
                  <a:lnTo>
                    <a:pt x="139" y="16"/>
                  </a:lnTo>
                  <a:lnTo>
                    <a:pt x="129" y="14"/>
                  </a:lnTo>
                  <a:lnTo>
                    <a:pt x="102" y="14"/>
                  </a:lnTo>
                  <a:lnTo>
                    <a:pt x="92" y="12"/>
                  </a:lnTo>
                  <a:lnTo>
                    <a:pt x="74" y="12"/>
                  </a:lnTo>
                  <a:lnTo>
                    <a:pt x="65" y="10"/>
                  </a:lnTo>
                  <a:lnTo>
                    <a:pt x="55" y="10"/>
                  </a:lnTo>
                  <a:lnTo>
                    <a:pt x="45" y="8"/>
                  </a:lnTo>
                  <a:lnTo>
                    <a:pt x="37" y="8"/>
                  </a:lnTo>
                  <a:lnTo>
                    <a:pt x="29" y="6"/>
                  </a:lnTo>
                  <a:lnTo>
                    <a:pt x="18" y="4"/>
                  </a:lnTo>
                  <a:lnTo>
                    <a:pt x="10" y="2"/>
                  </a:lnTo>
                  <a:lnTo>
                    <a:pt x="0" y="0"/>
                  </a:lnTo>
                  <a:lnTo>
                    <a:pt x="0" y="4"/>
                  </a:lnTo>
                  <a:lnTo>
                    <a:pt x="8" y="6"/>
                  </a:lnTo>
                  <a:lnTo>
                    <a:pt x="18" y="8"/>
                  </a:lnTo>
                  <a:lnTo>
                    <a:pt x="27" y="10"/>
                  </a:lnTo>
                  <a:lnTo>
                    <a:pt x="37" y="12"/>
                  </a:lnTo>
                  <a:lnTo>
                    <a:pt x="45" y="12"/>
                  </a:lnTo>
                  <a:lnTo>
                    <a:pt x="55" y="14"/>
                  </a:lnTo>
                  <a:lnTo>
                    <a:pt x="74" y="14"/>
                  </a:lnTo>
                  <a:lnTo>
                    <a:pt x="84" y="16"/>
                  </a:lnTo>
                  <a:lnTo>
                    <a:pt x="102" y="16"/>
                  </a:lnTo>
                  <a:lnTo>
                    <a:pt x="112" y="18"/>
                  </a:lnTo>
                  <a:lnTo>
                    <a:pt x="120" y="18"/>
                  </a:lnTo>
                  <a:lnTo>
                    <a:pt x="129" y="20"/>
                  </a:lnTo>
                  <a:lnTo>
                    <a:pt x="147" y="20"/>
                  </a:lnTo>
                  <a:lnTo>
                    <a:pt x="149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325" name="Freeform 653"/>
            <p:cNvSpPr>
              <a:spLocks/>
            </p:cNvSpPr>
            <p:nvPr/>
          </p:nvSpPr>
          <p:spPr bwMode="auto">
            <a:xfrm>
              <a:off x="4024" y="2523"/>
              <a:ext cx="173" cy="17"/>
            </a:xfrm>
            <a:custGeom>
              <a:avLst/>
              <a:gdLst/>
              <a:ahLst/>
              <a:cxnLst>
                <a:cxn ang="0">
                  <a:pos x="173" y="13"/>
                </a:cxn>
                <a:cxn ang="0">
                  <a:pos x="153" y="13"/>
                </a:cxn>
                <a:cxn ang="0">
                  <a:pos x="143" y="10"/>
                </a:cxn>
                <a:cxn ang="0">
                  <a:pos x="75" y="10"/>
                </a:cxn>
                <a:cxn ang="0">
                  <a:pos x="65" y="8"/>
                </a:cxn>
                <a:cxn ang="0">
                  <a:pos x="55" y="8"/>
                </a:cxn>
                <a:cxn ang="0">
                  <a:pos x="43" y="6"/>
                </a:cxn>
                <a:cxn ang="0">
                  <a:pos x="33" y="6"/>
                </a:cxn>
                <a:cxn ang="0">
                  <a:pos x="22" y="4"/>
                </a:cxn>
                <a:cxn ang="0">
                  <a:pos x="10" y="2"/>
                </a:cxn>
                <a:cxn ang="0">
                  <a:pos x="2" y="0"/>
                </a:cxn>
                <a:cxn ang="0">
                  <a:pos x="0" y="4"/>
                </a:cxn>
                <a:cxn ang="0">
                  <a:pos x="10" y="6"/>
                </a:cxn>
                <a:cxn ang="0">
                  <a:pos x="20" y="8"/>
                </a:cxn>
                <a:cxn ang="0">
                  <a:pos x="33" y="10"/>
                </a:cxn>
                <a:cxn ang="0">
                  <a:pos x="55" y="10"/>
                </a:cxn>
                <a:cxn ang="0">
                  <a:pos x="65" y="13"/>
                </a:cxn>
                <a:cxn ang="0">
                  <a:pos x="75" y="13"/>
                </a:cxn>
                <a:cxn ang="0">
                  <a:pos x="88" y="15"/>
                </a:cxn>
                <a:cxn ang="0">
                  <a:pos x="110" y="15"/>
                </a:cxn>
                <a:cxn ang="0">
                  <a:pos x="120" y="17"/>
                </a:cxn>
                <a:cxn ang="0">
                  <a:pos x="173" y="17"/>
                </a:cxn>
                <a:cxn ang="0">
                  <a:pos x="173" y="13"/>
                </a:cxn>
              </a:cxnLst>
              <a:rect l="0" t="0" r="r" b="b"/>
              <a:pathLst>
                <a:path w="173" h="17">
                  <a:moveTo>
                    <a:pt x="173" y="13"/>
                  </a:moveTo>
                  <a:lnTo>
                    <a:pt x="153" y="13"/>
                  </a:lnTo>
                  <a:lnTo>
                    <a:pt x="143" y="10"/>
                  </a:lnTo>
                  <a:lnTo>
                    <a:pt x="75" y="10"/>
                  </a:lnTo>
                  <a:lnTo>
                    <a:pt x="65" y="8"/>
                  </a:lnTo>
                  <a:lnTo>
                    <a:pt x="55" y="8"/>
                  </a:lnTo>
                  <a:lnTo>
                    <a:pt x="43" y="6"/>
                  </a:lnTo>
                  <a:lnTo>
                    <a:pt x="33" y="6"/>
                  </a:lnTo>
                  <a:lnTo>
                    <a:pt x="22" y="4"/>
                  </a:lnTo>
                  <a:lnTo>
                    <a:pt x="10" y="2"/>
                  </a:lnTo>
                  <a:lnTo>
                    <a:pt x="2" y="0"/>
                  </a:lnTo>
                  <a:lnTo>
                    <a:pt x="0" y="4"/>
                  </a:lnTo>
                  <a:lnTo>
                    <a:pt x="10" y="6"/>
                  </a:lnTo>
                  <a:lnTo>
                    <a:pt x="20" y="8"/>
                  </a:lnTo>
                  <a:lnTo>
                    <a:pt x="33" y="10"/>
                  </a:lnTo>
                  <a:lnTo>
                    <a:pt x="55" y="10"/>
                  </a:lnTo>
                  <a:lnTo>
                    <a:pt x="65" y="13"/>
                  </a:lnTo>
                  <a:lnTo>
                    <a:pt x="75" y="13"/>
                  </a:lnTo>
                  <a:lnTo>
                    <a:pt x="88" y="15"/>
                  </a:lnTo>
                  <a:lnTo>
                    <a:pt x="110" y="15"/>
                  </a:lnTo>
                  <a:lnTo>
                    <a:pt x="120" y="17"/>
                  </a:lnTo>
                  <a:lnTo>
                    <a:pt x="173" y="17"/>
                  </a:lnTo>
                  <a:lnTo>
                    <a:pt x="173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326" name="Freeform 654"/>
            <p:cNvSpPr>
              <a:spLocks/>
            </p:cNvSpPr>
            <p:nvPr/>
          </p:nvSpPr>
          <p:spPr bwMode="auto">
            <a:xfrm>
              <a:off x="4197" y="2536"/>
              <a:ext cx="131" cy="16"/>
            </a:xfrm>
            <a:custGeom>
              <a:avLst/>
              <a:gdLst/>
              <a:ahLst/>
              <a:cxnLst>
                <a:cxn ang="0">
                  <a:pos x="131" y="16"/>
                </a:cxn>
                <a:cxn ang="0">
                  <a:pos x="131" y="12"/>
                </a:cxn>
                <a:cxn ang="0">
                  <a:pos x="125" y="12"/>
                </a:cxn>
                <a:cxn ang="0">
                  <a:pos x="117" y="10"/>
                </a:cxn>
                <a:cxn ang="0">
                  <a:pos x="94" y="10"/>
                </a:cxn>
                <a:cxn ang="0">
                  <a:pos x="84" y="8"/>
                </a:cxn>
                <a:cxn ang="0">
                  <a:pos x="60" y="8"/>
                </a:cxn>
                <a:cxn ang="0">
                  <a:pos x="51" y="6"/>
                </a:cxn>
                <a:cxn ang="0">
                  <a:pos x="33" y="6"/>
                </a:cxn>
                <a:cxn ang="0">
                  <a:pos x="25" y="4"/>
                </a:cxn>
                <a:cxn ang="0">
                  <a:pos x="17" y="2"/>
                </a:cxn>
                <a:cxn ang="0">
                  <a:pos x="9" y="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9" y="6"/>
                </a:cxn>
                <a:cxn ang="0">
                  <a:pos x="17" y="6"/>
                </a:cxn>
                <a:cxn ang="0">
                  <a:pos x="25" y="8"/>
                </a:cxn>
                <a:cxn ang="0">
                  <a:pos x="33" y="8"/>
                </a:cxn>
                <a:cxn ang="0">
                  <a:pos x="41" y="10"/>
                </a:cxn>
                <a:cxn ang="0">
                  <a:pos x="51" y="10"/>
                </a:cxn>
                <a:cxn ang="0">
                  <a:pos x="60" y="12"/>
                </a:cxn>
                <a:cxn ang="0">
                  <a:pos x="76" y="12"/>
                </a:cxn>
                <a:cxn ang="0">
                  <a:pos x="84" y="14"/>
                </a:cxn>
                <a:cxn ang="0">
                  <a:pos x="117" y="14"/>
                </a:cxn>
                <a:cxn ang="0">
                  <a:pos x="125" y="16"/>
                </a:cxn>
                <a:cxn ang="0">
                  <a:pos x="131" y="16"/>
                </a:cxn>
                <a:cxn ang="0">
                  <a:pos x="131" y="12"/>
                </a:cxn>
                <a:cxn ang="0">
                  <a:pos x="131" y="16"/>
                </a:cxn>
              </a:cxnLst>
              <a:rect l="0" t="0" r="r" b="b"/>
              <a:pathLst>
                <a:path w="131" h="16">
                  <a:moveTo>
                    <a:pt x="131" y="16"/>
                  </a:moveTo>
                  <a:lnTo>
                    <a:pt x="131" y="12"/>
                  </a:lnTo>
                  <a:lnTo>
                    <a:pt x="125" y="12"/>
                  </a:lnTo>
                  <a:lnTo>
                    <a:pt x="117" y="10"/>
                  </a:lnTo>
                  <a:lnTo>
                    <a:pt x="94" y="10"/>
                  </a:lnTo>
                  <a:lnTo>
                    <a:pt x="84" y="8"/>
                  </a:lnTo>
                  <a:lnTo>
                    <a:pt x="60" y="8"/>
                  </a:lnTo>
                  <a:lnTo>
                    <a:pt x="51" y="6"/>
                  </a:lnTo>
                  <a:lnTo>
                    <a:pt x="33" y="6"/>
                  </a:lnTo>
                  <a:lnTo>
                    <a:pt x="25" y="4"/>
                  </a:lnTo>
                  <a:lnTo>
                    <a:pt x="17" y="2"/>
                  </a:lnTo>
                  <a:lnTo>
                    <a:pt x="9" y="2"/>
                  </a:lnTo>
                  <a:lnTo>
                    <a:pt x="0" y="0"/>
                  </a:lnTo>
                  <a:lnTo>
                    <a:pt x="0" y="4"/>
                  </a:lnTo>
                  <a:lnTo>
                    <a:pt x="9" y="6"/>
                  </a:lnTo>
                  <a:lnTo>
                    <a:pt x="17" y="6"/>
                  </a:lnTo>
                  <a:lnTo>
                    <a:pt x="25" y="8"/>
                  </a:lnTo>
                  <a:lnTo>
                    <a:pt x="33" y="8"/>
                  </a:lnTo>
                  <a:lnTo>
                    <a:pt x="41" y="10"/>
                  </a:lnTo>
                  <a:lnTo>
                    <a:pt x="51" y="10"/>
                  </a:lnTo>
                  <a:lnTo>
                    <a:pt x="60" y="12"/>
                  </a:lnTo>
                  <a:lnTo>
                    <a:pt x="76" y="12"/>
                  </a:lnTo>
                  <a:lnTo>
                    <a:pt x="84" y="14"/>
                  </a:lnTo>
                  <a:lnTo>
                    <a:pt x="117" y="14"/>
                  </a:lnTo>
                  <a:lnTo>
                    <a:pt x="125" y="16"/>
                  </a:lnTo>
                  <a:lnTo>
                    <a:pt x="131" y="16"/>
                  </a:lnTo>
                  <a:lnTo>
                    <a:pt x="131" y="12"/>
                  </a:lnTo>
                  <a:lnTo>
                    <a:pt x="131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327" name="Freeform 655"/>
            <p:cNvSpPr>
              <a:spLocks/>
            </p:cNvSpPr>
            <p:nvPr/>
          </p:nvSpPr>
          <p:spPr bwMode="auto">
            <a:xfrm>
              <a:off x="3987" y="2536"/>
              <a:ext cx="341" cy="16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43" y="4"/>
                </a:cxn>
                <a:cxn ang="0">
                  <a:pos x="53" y="6"/>
                </a:cxn>
                <a:cxn ang="0">
                  <a:pos x="106" y="6"/>
                </a:cxn>
                <a:cxn ang="0">
                  <a:pos x="119" y="8"/>
                </a:cxn>
                <a:cxn ang="0">
                  <a:pos x="161" y="8"/>
                </a:cxn>
                <a:cxn ang="0">
                  <a:pos x="172" y="10"/>
                </a:cxn>
                <a:cxn ang="0">
                  <a:pos x="192" y="10"/>
                </a:cxn>
                <a:cxn ang="0">
                  <a:pos x="204" y="12"/>
                </a:cxn>
                <a:cxn ang="0">
                  <a:pos x="235" y="12"/>
                </a:cxn>
                <a:cxn ang="0">
                  <a:pos x="247" y="14"/>
                </a:cxn>
                <a:cxn ang="0">
                  <a:pos x="278" y="14"/>
                </a:cxn>
                <a:cxn ang="0">
                  <a:pos x="288" y="16"/>
                </a:cxn>
                <a:cxn ang="0">
                  <a:pos x="341" y="16"/>
                </a:cxn>
                <a:cxn ang="0">
                  <a:pos x="341" y="12"/>
                </a:cxn>
                <a:cxn ang="0">
                  <a:pos x="321" y="12"/>
                </a:cxn>
                <a:cxn ang="0">
                  <a:pos x="310" y="10"/>
                </a:cxn>
                <a:cxn ang="0">
                  <a:pos x="268" y="10"/>
                </a:cxn>
                <a:cxn ang="0">
                  <a:pos x="257" y="8"/>
                </a:cxn>
                <a:cxn ang="0">
                  <a:pos x="204" y="8"/>
                </a:cxn>
                <a:cxn ang="0">
                  <a:pos x="192" y="6"/>
                </a:cxn>
                <a:cxn ang="0">
                  <a:pos x="161" y="6"/>
                </a:cxn>
                <a:cxn ang="0">
                  <a:pos x="149" y="4"/>
                </a:cxn>
                <a:cxn ang="0">
                  <a:pos x="119" y="4"/>
                </a:cxn>
                <a:cxn ang="0">
                  <a:pos x="106" y="2"/>
                </a:cxn>
                <a:cxn ang="0">
                  <a:pos x="76" y="2"/>
                </a:cxn>
                <a:cxn ang="0">
                  <a:pos x="63" y="0"/>
                </a:cxn>
                <a:cxn ang="0">
                  <a:pos x="0" y="0"/>
                </a:cxn>
                <a:cxn ang="0">
                  <a:pos x="0" y="4"/>
                </a:cxn>
              </a:cxnLst>
              <a:rect l="0" t="0" r="r" b="b"/>
              <a:pathLst>
                <a:path w="341" h="16">
                  <a:moveTo>
                    <a:pt x="0" y="4"/>
                  </a:moveTo>
                  <a:lnTo>
                    <a:pt x="43" y="4"/>
                  </a:lnTo>
                  <a:lnTo>
                    <a:pt x="53" y="6"/>
                  </a:lnTo>
                  <a:lnTo>
                    <a:pt x="106" y="6"/>
                  </a:lnTo>
                  <a:lnTo>
                    <a:pt x="119" y="8"/>
                  </a:lnTo>
                  <a:lnTo>
                    <a:pt x="161" y="8"/>
                  </a:lnTo>
                  <a:lnTo>
                    <a:pt x="172" y="10"/>
                  </a:lnTo>
                  <a:lnTo>
                    <a:pt x="192" y="10"/>
                  </a:lnTo>
                  <a:lnTo>
                    <a:pt x="204" y="12"/>
                  </a:lnTo>
                  <a:lnTo>
                    <a:pt x="235" y="12"/>
                  </a:lnTo>
                  <a:lnTo>
                    <a:pt x="247" y="14"/>
                  </a:lnTo>
                  <a:lnTo>
                    <a:pt x="278" y="14"/>
                  </a:lnTo>
                  <a:lnTo>
                    <a:pt x="288" y="16"/>
                  </a:lnTo>
                  <a:lnTo>
                    <a:pt x="341" y="16"/>
                  </a:lnTo>
                  <a:lnTo>
                    <a:pt x="341" y="12"/>
                  </a:lnTo>
                  <a:lnTo>
                    <a:pt x="321" y="12"/>
                  </a:lnTo>
                  <a:lnTo>
                    <a:pt x="310" y="10"/>
                  </a:lnTo>
                  <a:lnTo>
                    <a:pt x="268" y="10"/>
                  </a:lnTo>
                  <a:lnTo>
                    <a:pt x="257" y="8"/>
                  </a:lnTo>
                  <a:lnTo>
                    <a:pt x="204" y="8"/>
                  </a:lnTo>
                  <a:lnTo>
                    <a:pt x="192" y="6"/>
                  </a:lnTo>
                  <a:lnTo>
                    <a:pt x="161" y="6"/>
                  </a:lnTo>
                  <a:lnTo>
                    <a:pt x="149" y="4"/>
                  </a:lnTo>
                  <a:lnTo>
                    <a:pt x="119" y="4"/>
                  </a:lnTo>
                  <a:lnTo>
                    <a:pt x="106" y="2"/>
                  </a:lnTo>
                  <a:lnTo>
                    <a:pt x="76" y="2"/>
                  </a:lnTo>
                  <a:lnTo>
                    <a:pt x="63" y="0"/>
                  </a:ln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328" name="Freeform 656"/>
            <p:cNvSpPr>
              <a:spLocks/>
            </p:cNvSpPr>
            <p:nvPr/>
          </p:nvSpPr>
          <p:spPr bwMode="auto">
            <a:xfrm>
              <a:off x="3781" y="2523"/>
              <a:ext cx="206" cy="17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0" y="8"/>
                </a:cxn>
                <a:cxn ang="0">
                  <a:pos x="25" y="10"/>
                </a:cxn>
                <a:cxn ang="0">
                  <a:pos x="49" y="10"/>
                </a:cxn>
                <a:cxn ang="0">
                  <a:pos x="61" y="13"/>
                </a:cxn>
                <a:cxn ang="0">
                  <a:pos x="182" y="13"/>
                </a:cxn>
                <a:cxn ang="0">
                  <a:pos x="194" y="15"/>
                </a:cxn>
                <a:cxn ang="0">
                  <a:pos x="206" y="17"/>
                </a:cxn>
                <a:cxn ang="0">
                  <a:pos x="206" y="13"/>
                </a:cxn>
                <a:cxn ang="0">
                  <a:pos x="194" y="10"/>
                </a:cxn>
                <a:cxn ang="0">
                  <a:pos x="182" y="10"/>
                </a:cxn>
                <a:cxn ang="0">
                  <a:pos x="167" y="8"/>
                </a:cxn>
                <a:cxn ang="0">
                  <a:pos x="49" y="8"/>
                </a:cxn>
                <a:cxn ang="0">
                  <a:pos x="37" y="6"/>
                </a:cxn>
                <a:cxn ang="0">
                  <a:pos x="25" y="6"/>
                </a:cxn>
                <a:cxn ang="0">
                  <a:pos x="12" y="4"/>
                </a:cxn>
                <a:cxn ang="0">
                  <a:pos x="0" y="0"/>
                </a:cxn>
                <a:cxn ang="0">
                  <a:pos x="0" y="4"/>
                </a:cxn>
              </a:cxnLst>
              <a:rect l="0" t="0" r="r" b="b"/>
              <a:pathLst>
                <a:path w="206" h="17">
                  <a:moveTo>
                    <a:pt x="0" y="4"/>
                  </a:moveTo>
                  <a:lnTo>
                    <a:pt x="10" y="8"/>
                  </a:lnTo>
                  <a:lnTo>
                    <a:pt x="25" y="10"/>
                  </a:lnTo>
                  <a:lnTo>
                    <a:pt x="49" y="10"/>
                  </a:lnTo>
                  <a:lnTo>
                    <a:pt x="61" y="13"/>
                  </a:lnTo>
                  <a:lnTo>
                    <a:pt x="182" y="13"/>
                  </a:lnTo>
                  <a:lnTo>
                    <a:pt x="194" y="15"/>
                  </a:lnTo>
                  <a:lnTo>
                    <a:pt x="206" y="17"/>
                  </a:lnTo>
                  <a:lnTo>
                    <a:pt x="206" y="13"/>
                  </a:lnTo>
                  <a:lnTo>
                    <a:pt x="194" y="10"/>
                  </a:lnTo>
                  <a:lnTo>
                    <a:pt x="182" y="10"/>
                  </a:lnTo>
                  <a:lnTo>
                    <a:pt x="167" y="8"/>
                  </a:lnTo>
                  <a:lnTo>
                    <a:pt x="49" y="8"/>
                  </a:lnTo>
                  <a:lnTo>
                    <a:pt x="37" y="6"/>
                  </a:lnTo>
                  <a:lnTo>
                    <a:pt x="25" y="6"/>
                  </a:lnTo>
                  <a:lnTo>
                    <a:pt x="12" y="4"/>
                  </a:ln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329" name="Freeform 657"/>
            <p:cNvSpPr>
              <a:spLocks/>
            </p:cNvSpPr>
            <p:nvPr/>
          </p:nvSpPr>
          <p:spPr bwMode="auto">
            <a:xfrm>
              <a:off x="3736" y="2513"/>
              <a:ext cx="45" cy="1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4"/>
                </a:cxn>
                <a:cxn ang="0">
                  <a:pos x="6" y="6"/>
                </a:cxn>
                <a:cxn ang="0">
                  <a:pos x="13" y="8"/>
                </a:cxn>
                <a:cxn ang="0">
                  <a:pos x="17" y="10"/>
                </a:cxn>
                <a:cxn ang="0">
                  <a:pos x="23" y="12"/>
                </a:cxn>
                <a:cxn ang="0">
                  <a:pos x="27" y="12"/>
                </a:cxn>
                <a:cxn ang="0">
                  <a:pos x="33" y="14"/>
                </a:cxn>
                <a:cxn ang="0">
                  <a:pos x="45" y="14"/>
                </a:cxn>
                <a:cxn ang="0">
                  <a:pos x="45" y="10"/>
                </a:cxn>
                <a:cxn ang="0">
                  <a:pos x="35" y="10"/>
                </a:cxn>
                <a:cxn ang="0">
                  <a:pos x="29" y="8"/>
                </a:cxn>
                <a:cxn ang="0">
                  <a:pos x="23" y="8"/>
                </a:cxn>
                <a:cxn ang="0">
                  <a:pos x="19" y="6"/>
                </a:cxn>
                <a:cxn ang="0">
                  <a:pos x="13" y="4"/>
                </a:cxn>
                <a:cxn ang="0">
                  <a:pos x="8" y="2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0" y="2"/>
                </a:cxn>
                <a:cxn ang="0">
                  <a:pos x="2" y="4"/>
                </a:cxn>
                <a:cxn ang="0">
                  <a:pos x="0" y="2"/>
                </a:cxn>
              </a:cxnLst>
              <a:rect l="0" t="0" r="r" b="b"/>
              <a:pathLst>
                <a:path w="45" h="14">
                  <a:moveTo>
                    <a:pt x="0" y="2"/>
                  </a:moveTo>
                  <a:lnTo>
                    <a:pt x="2" y="4"/>
                  </a:lnTo>
                  <a:lnTo>
                    <a:pt x="6" y="6"/>
                  </a:lnTo>
                  <a:lnTo>
                    <a:pt x="13" y="8"/>
                  </a:lnTo>
                  <a:lnTo>
                    <a:pt x="17" y="10"/>
                  </a:lnTo>
                  <a:lnTo>
                    <a:pt x="23" y="12"/>
                  </a:lnTo>
                  <a:lnTo>
                    <a:pt x="27" y="12"/>
                  </a:lnTo>
                  <a:lnTo>
                    <a:pt x="33" y="14"/>
                  </a:lnTo>
                  <a:lnTo>
                    <a:pt x="45" y="14"/>
                  </a:lnTo>
                  <a:lnTo>
                    <a:pt x="45" y="10"/>
                  </a:lnTo>
                  <a:lnTo>
                    <a:pt x="35" y="10"/>
                  </a:lnTo>
                  <a:lnTo>
                    <a:pt x="29" y="8"/>
                  </a:lnTo>
                  <a:lnTo>
                    <a:pt x="23" y="8"/>
                  </a:lnTo>
                  <a:lnTo>
                    <a:pt x="19" y="6"/>
                  </a:lnTo>
                  <a:lnTo>
                    <a:pt x="13" y="4"/>
                  </a:lnTo>
                  <a:lnTo>
                    <a:pt x="8" y="2"/>
                  </a:lnTo>
                  <a:lnTo>
                    <a:pt x="4" y="0"/>
                  </a:lnTo>
                  <a:lnTo>
                    <a:pt x="4" y="2"/>
                  </a:lnTo>
                  <a:lnTo>
                    <a:pt x="0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330" name="Freeform 658"/>
            <p:cNvSpPr>
              <a:spLocks/>
            </p:cNvSpPr>
            <p:nvPr/>
          </p:nvSpPr>
          <p:spPr bwMode="auto">
            <a:xfrm>
              <a:off x="3736" y="2497"/>
              <a:ext cx="10" cy="18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8"/>
                </a:cxn>
                <a:cxn ang="0">
                  <a:pos x="0" y="18"/>
                </a:cxn>
                <a:cxn ang="0">
                  <a:pos x="4" y="18"/>
                </a:cxn>
                <a:cxn ang="0">
                  <a:pos x="4" y="10"/>
                </a:cxn>
                <a:cxn ang="0">
                  <a:pos x="6" y="6"/>
                </a:cxn>
                <a:cxn ang="0">
                  <a:pos x="10" y="4"/>
                </a:cxn>
                <a:cxn ang="0">
                  <a:pos x="8" y="0"/>
                </a:cxn>
              </a:cxnLst>
              <a:rect l="0" t="0" r="r" b="b"/>
              <a:pathLst>
                <a:path w="10" h="18">
                  <a:moveTo>
                    <a:pt x="8" y="0"/>
                  </a:moveTo>
                  <a:lnTo>
                    <a:pt x="0" y="8"/>
                  </a:lnTo>
                  <a:lnTo>
                    <a:pt x="0" y="18"/>
                  </a:lnTo>
                  <a:lnTo>
                    <a:pt x="4" y="18"/>
                  </a:lnTo>
                  <a:lnTo>
                    <a:pt x="4" y="10"/>
                  </a:lnTo>
                  <a:lnTo>
                    <a:pt x="6" y="6"/>
                  </a:lnTo>
                  <a:lnTo>
                    <a:pt x="10" y="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331" name="Freeform 659"/>
            <p:cNvSpPr>
              <a:spLocks/>
            </p:cNvSpPr>
            <p:nvPr/>
          </p:nvSpPr>
          <p:spPr bwMode="auto">
            <a:xfrm>
              <a:off x="3744" y="2491"/>
              <a:ext cx="92" cy="10"/>
            </a:xfrm>
            <a:custGeom>
              <a:avLst/>
              <a:gdLst/>
              <a:ahLst/>
              <a:cxnLst>
                <a:cxn ang="0">
                  <a:pos x="92" y="6"/>
                </a:cxn>
                <a:cxn ang="0">
                  <a:pos x="86" y="6"/>
                </a:cxn>
                <a:cxn ang="0">
                  <a:pos x="80" y="8"/>
                </a:cxn>
                <a:cxn ang="0">
                  <a:pos x="74" y="6"/>
                </a:cxn>
                <a:cxn ang="0">
                  <a:pos x="68" y="6"/>
                </a:cxn>
                <a:cxn ang="0">
                  <a:pos x="64" y="4"/>
                </a:cxn>
                <a:cxn ang="0">
                  <a:pos x="58" y="4"/>
                </a:cxn>
                <a:cxn ang="0">
                  <a:pos x="51" y="2"/>
                </a:cxn>
                <a:cxn ang="0">
                  <a:pos x="45" y="2"/>
                </a:cxn>
                <a:cxn ang="0">
                  <a:pos x="39" y="0"/>
                </a:cxn>
                <a:cxn ang="0">
                  <a:pos x="19" y="0"/>
                </a:cxn>
                <a:cxn ang="0">
                  <a:pos x="13" y="2"/>
                </a:cxn>
                <a:cxn ang="0">
                  <a:pos x="7" y="4"/>
                </a:cxn>
                <a:cxn ang="0">
                  <a:pos x="0" y="6"/>
                </a:cxn>
                <a:cxn ang="0">
                  <a:pos x="2" y="10"/>
                </a:cxn>
                <a:cxn ang="0">
                  <a:pos x="7" y="8"/>
                </a:cxn>
                <a:cxn ang="0">
                  <a:pos x="13" y="6"/>
                </a:cxn>
                <a:cxn ang="0">
                  <a:pos x="19" y="4"/>
                </a:cxn>
                <a:cxn ang="0">
                  <a:pos x="39" y="4"/>
                </a:cxn>
                <a:cxn ang="0">
                  <a:pos x="45" y="6"/>
                </a:cxn>
                <a:cxn ang="0">
                  <a:pos x="51" y="6"/>
                </a:cxn>
                <a:cxn ang="0">
                  <a:pos x="56" y="8"/>
                </a:cxn>
                <a:cxn ang="0">
                  <a:pos x="62" y="8"/>
                </a:cxn>
                <a:cxn ang="0">
                  <a:pos x="68" y="10"/>
                </a:cxn>
                <a:cxn ang="0">
                  <a:pos x="92" y="10"/>
                </a:cxn>
                <a:cxn ang="0">
                  <a:pos x="92" y="6"/>
                </a:cxn>
              </a:cxnLst>
              <a:rect l="0" t="0" r="r" b="b"/>
              <a:pathLst>
                <a:path w="92" h="10">
                  <a:moveTo>
                    <a:pt x="92" y="6"/>
                  </a:moveTo>
                  <a:lnTo>
                    <a:pt x="86" y="6"/>
                  </a:lnTo>
                  <a:lnTo>
                    <a:pt x="80" y="8"/>
                  </a:lnTo>
                  <a:lnTo>
                    <a:pt x="74" y="6"/>
                  </a:lnTo>
                  <a:lnTo>
                    <a:pt x="68" y="6"/>
                  </a:lnTo>
                  <a:lnTo>
                    <a:pt x="64" y="4"/>
                  </a:lnTo>
                  <a:lnTo>
                    <a:pt x="58" y="4"/>
                  </a:lnTo>
                  <a:lnTo>
                    <a:pt x="51" y="2"/>
                  </a:lnTo>
                  <a:lnTo>
                    <a:pt x="45" y="2"/>
                  </a:lnTo>
                  <a:lnTo>
                    <a:pt x="39" y="0"/>
                  </a:lnTo>
                  <a:lnTo>
                    <a:pt x="19" y="0"/>
                  </a:lnTo>
                  <a:lnTo>
                    <a:pt x="13" y="2"/>
                  </a:lnTo>
                  <a:lnTo>
                    <a:pt x="7" y="4"/>
                  </a:lnTo>
                  <a:lnTo>
                    <a:pt x="0" y="6"/>
                  </a:lnTo>
                  <a:lnTo>
                    <a:pt x="2" y="10"/>
                  </a:lnTo>
                  <a:lnTo>
                    <a:pt x="7" y="8"/>
                  </a:lnTo>
                  <a:lnTo>
                    <a:pt x="13" y="6"/>
                  </a:lnTo>
                  <a:lnTo>
                    <a:pt x="19" y="4"/>
                  </a:lnTo>
                  <a:lnTo>
                    <a:pt x="39" y="4"/>
                  </a:lnTo>
                  <a:lnTo>
                    <a:pt x="45" y="6"/>
                  </a:lnTo>
                  <a:lnTo>
                    <a:pt x="51" y="6"/>
                  </a:lnTo>
                  <a:lnTo>
                    <a:pt x="56" y="8"/>
                  </a:lnTo>
                  <a:lnTo>
                    <a:pt x="62" y="8"/>
                  </a:lnTo>
                  <a:lnTo>
                    <a:pt x="68" y="10"/>
                  </a:lnTo>
                  <a:lnTo>
                    <a:pt x="92" y="10"/>
                  </a:lnTo>
                  <a:lnTo>
                    <a:pt x="92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332" name="Freeform 660"/>
            <p:cNvSpPr>
              <a:spLocks/>
            </p:cNvSpPr>
            <p:nvPr/>
          </p:nvSpPr>
          <p:spPr bwMode="auto">
            <a:xfrm>
              <a:off x="3836" y="2497"/>
              <a:ext cx="41" cy="14"/>
            </a:xfrm>
            <a:custGeom>
              <a:avLst/>
              <a:gdLst/>
              <a:ahLst/>
              <a:cxnLst>
                <a:cxn ang="0">
                  <a:pos x="41" y="10"/>
                </a:cxn>
                <a:cxn ang="0">
                  <a:pos x="37" y="8"/>
                </a:cxn>
                <a:cxn ang="0">
                  <a:pos x="31" y="6"/>
                </a:cxn>
                <a:cxn ang="0">
                  <a:pos x="27" y="6"/>
                </a:cxn>
                <a:cxn ang="0">
                  <a:pos x="21" y="4"/>
                </a:cxn>
                <a:cxn ang="0">
                  <a:pos x="17" y="4"/>
                </a:cxn>
                <a:cxn ang="0">
                  <a:pos x="10" y="2"/>
                </a:cxn>
                <a:cxn ang="0">
                  <a:pos x="6" y="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4" y="6"/>
                </a:cxn>
                <a:cxn ang="0">
                  <a:pos x="10" y="6"/>
                </a:cxn>
                <a:cxn ang="0">
                  <a:pos x="17" y="8"/>
                </a:cxn>
                <a:cxn ang="0">
                  <a:pos x="21" y="8"/>
                </a:cxn>
                <a:cxn ang="0">
                  <a:pos x="27" y="10"/>
                </a:cxn>
                <a:cxn ang="0">
                  <a:pos x="31" y="10"/>
                </a:cxn>
                <a:cxn ang="0">
                  <a:pos x="35" y="12"/>
                </a:cxn>
                <a:cxn ang="0">
                  <a:pos x="39" y="14"/>
                </a:cxn>
                <a:cxn ang="0">
                  <a:pos x="41" y="14"/>
                </a:cxn>
                <a:cxn ang="0">
                  <a:pos x="39" y="14"/>
                </a:cxn>
                <a:cxn ang="0">
                  <a:pos x="41" y="14"/>
                </a:cxn>
                <a:cxn ang="0">
                  <a:pos x="41" y="10"/>
                </a:cxn>
              </a:cxnLst>
              <a:rect l="0" t="0" r="r" b="b"/>
              <a:pathLst>
                <a:path w="41" h="14">
                  <a:moveTo>
                    <a:pt x="41" y="10"/>
                  </a:moveTo>
                  <a:lnTo>
                    <a:pt x="37" y="8"/>
                  </a:lnTo>
                  <a:lnTo>
                    <a:pt x="31" y="6"/>
                  </a:lnTo>
                  <a:lnTo>
                    <a:pt x="27" y="6"/>
                  </a:lnTo>
                  <a:lnTo>
                    <a:pt x="21" y="4"/>
                  </a:lnTo>
                  <a:lnTo>
                    <a:pt x="17" y="4"/>
                  </a:lnTo>
                  <a:lnTo>
                    <a:pt x="10" y="2"/>
                  </a:lnTo>
                  <a:lnTo>
                    <a:pt x="6" y="2"/>
                  </a:lnTo>
                  <a:lnTo>
                    <a:pt x="0" y="0"/>
                  </a:lnTo>
                  <a:lnTo>
                    <a:pt x="0" y="4"/>
                  </a:lnTo>
                  <a:lnTo>
                    <a:pt x="4" y="6"/>
                  </a:lnTo>
                  <a:lnTo>
                    <a:pt x="10" y="6"/>
                  </a:lnTo>
                  <a:lnTo>
                    <a:pt x="17" y="8"/>
                  </a:lnTo>
                  <a:lnTo>
                    <a:pt x="21" y="8"/>
                  </a:lnTo>
                  <a:lnTo>
                    <a:pt x="27" y="10"/>
                  </a:lnTo>
                  <a:lnTo>
                    <a:pt x="31" y="10"/>
                  </a:lnTo>
                  <a:lnTo>
                    <a:pt x="35" y="12"/>
                  </a:lnTo>
                  <a:lnTo>
                    <a:pt x="39" y="14"/>
                  </a:lnTo>
                  <a:lnTo>
                    <a:pt x="41" y="14"/>
                  </a:lnTo>
                  <a:lnTo>
                    <a:pt x="39" y="14"/>
                  </a:lnTo>
                  <a:lnTo>
                    <a:pt x="41" y="14"/>
                  </a:lnTo>
                  <a:lnTo>
                    <a:pt x="41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333" name="Freeform 661"/>
            <p:cNvSpPr>
              <a:spLocks/>
            </p:cNvSpPr>
            <p:nvPr/>
          </p:nvSpPr>
          <p:spPr bwMode="auto">
            <a:xfrm>
              <a:off x="3347" y="2503"/>
              <a:ext cx="406" cy="39"/>
            </a:xfrm>
            <a:custGeom>
              <a:avLst/>
              <a:gdLst/>
              <a:ahLst/>
              <a:cxnLst>
                <a:cxn ang="0">
                  <a:pos x="383" y="0"/>
                </a:cxn>
                <a:cxn ang="0">
                  <a:pos x="383" y="16"/>
                </a:cxn>
                <a:cxn ang="0">
                  <a:pos x="387" y="20"/>
                </a:cxn>
                <a:cxn ang="0">
                  <a:pos x="391" y="20"/>
                </a:cxn>
                <a:cxn ang="0">
                  <a:pos x="395" y="24"/>
                </a:cxn>
                <a:cxn ang="0">
                  <a:pos x="397" y="24"/>
                </a:cxn>
                <a:cxn ang="0">
                  <a:pos x="399" y="26"/>
                </a:cxn>
                <a:cxn ang="0">
                  <a:pos x="406" y="26"/>
                </a:cxn>
                <a:cxn ang="0">
                  <a:pos x="369" y="33"/>
                </a:cxn>
                <a:cxn ang="0">
                  <a:pos x="363" y="37"/>
                </a:cxn>
                <a:cxn ang="0">
                  <a:pos x="336" y="37"/>
                </a:cxn>
                <a:cxn ang="0">
                  <a:pos x="330" y="39"/>
                </a:cxn>
                <a:cxn ang="0">
                  <a:pos x="246" y="39"/>
                </a:cxn>
                <a:cxn ang="0">
                  <a:pos x="238" y="37"/>
                </a:cxn>
                <a:cxn ang="0">
                  <a:pos x="189" y="37"/>
                </a:cxn>
                <a:cxn ang="0">
                  <a:pos x="181" y="35"/>
                </a:cxn>
                <a:cxn ang="0">
                  <a:pos x="130" y="35"/>
                </a:cxn>
                <a:cxn ang="0">
                  <a:pos x="122" y="33"/>
                </a:cxn>
                <a:cxn ang="0">
                  <a:pos x="112" y="33"/>
                </a:cxn>
                <a:cxn ang="0">
                  <a:pos x="104" y="30"/>
                </a:cxn>
                <a:cxn ang="0">
                  <a:pos x="85" y="30"/>
                </a:cxn>
                <a:cxn ang="0">
                  <a:pos x="77" y="28"/>
                </a:cxn>
                <a:cxn ang="0">
                  <a:pos x="67" y="26"/>
                </a:cxn>
                <a:cxn ang="0">
                  <a:pos x="59" y="24"/>
                </a:cxn>
                <a:cxn ang="0">
                  <a:pos x="51" y="24"/>
                </a:cxn>
                <a:cxn ang="0">
                  <a:pos x="42" y="22"/>
                </a:cxn>
                <a:cxn ang="0">
                  <a:pos x="34" y="20"/>
                </a:cxn>
                <a:cxn ang="0">
                  <a:pos x="24" y="18"/>
                </a:cxn>
                <a:cxn ang="0">
                  <a:pos x="16" y="16"/>
                </a:cxn>
                <a:cxn ang="0">
                  <a:pos x="8" y="14"/>
                </a:cxn>
                <a:cxn ang="0">
                  <a:pos x="0" y="12"/>
                </a:cxn>
                <a:cxn ang="0">
                  <a:pos x="6" y="10"/>
                </a:cxn>
                <a:cxn ang="0">
                  <a:pos x="12" y="8"/>
                </a:cxn>
                <a:cxn ang="0">
                  <a:pos x="242" y="8"/>
                </a:cxn>
                <a:cxn ang="0">
                  <a:pos x="251" y="6"/>
                </a:cxn>
                <a:cxn ang="0">
                  <a:pos x="334" y="6"/>
                </a:cxn>
                <a:cxn ang="0">
                  <a:pos x="334" y="8"/>
                </a:cxn>
                <a:cxn ang="0">
                  <a:pos x="332" y="12"/>
                </a:cxn>
                <a:cxn ang="0">
                  <a:pos x="332" y="18"/>
                </a:cxn>
                <a:cxn ang="0">
                  <a:pos x="334" y="18"/>
                </a:cxn>
                <a:cxn ang="0">
                  <a:pos x="338" y="14"/>
                </a:cxn>
                <a:cxn ang="0">
                  <a:pos x="338" y="12"/>
                </a:cxn>
                <a:cxn ang="0">
                  <a:pos x="340" y="8"/>
                </a:cxn>
                <a:cxn ang="0">
                  <a:pos x="342" y="4"/>
                </a:cxn>
                <a:cxn ang="0">
                  <a:pos x="361" y="4"/>
                </a:cxn>
                <a:cxn ang="0">
                  <a:pos x="365" y="2"/>
                </a:cxn>
                <a:cxn ang="0">
                  <a:pos x="377" y="2"/>
                </a:cxn>
                <a:cxn ang="0">
                  <a:pos x="383" y="0"/>
                </a:cxn>
              </a:cxnLst>
              <a:rect l="0" t="0" r="r" b="b"/>
              <a:pathLst>
                <a:path w="406" h="39">
                  <a:moveTo>
                    <a:pt x="383" y="0"/>
                  </a:moveTo>
                  <a:lnTo>
                    <a:pt x="383" y="16"/>
                  </a:lnTo>
                  <a:lnTo>
                    <a:pt x="387" y="20"/>
                  </a:lnTo>
                  <a:lnTo>
                    <a:pt x="391" y="20"/>
                  </a:lnTo>
                  <a:lnTo>
                    <a:pt x="395" y="24"/>
                  </a:lnTo>
                  <a:lnTo>
                    <a:pt x="397" y="24"/>
                  </a:lnTo>
                  <a:lnTo>
                    <a:pt x="399" y="26"/>
                  </a:lnTo>
                  <a:lnTo>
                    <a:pt x="406" y="26"/>
                  </a:lnTo>
                  <a:lnTo>
                    <a:pt x="369" y="33"/>
                  </a:lnTo>
                  <a:lnTo>
                    <a:pt x="363" y="37"/>
                  </a:lnTo>
                  <a:lnTo>
                    <a:pt x="336" y="37"/>
                  </a:lnTo>
                  <a:lnTo>
                    <a:pt x="330" y="39"/>
                  </a:lnTo>
                  <a:lnTo>
                    <a:pt x="246" y="39"/>
                  </a:lnTo>
                  <a:lnTo>
                    <a:pt x="238" y="37"/>
                  </a:lnTo>
                  <a:lnTo>
                    <a:pt x="189" y="37"/>
                  </a:lnTo>
                  <a:lnTo>
                    <a:pt x="181" y="35"/>
                  </a:lnTo>
                  <a:lnTo>
                    <a:pt x="130" y="35"/>
                  </a:lnTo>
                  <a:lnTo>
                    <a:pt x="122" y="33"/>
                  </a:lnTo>
                  <a:lnTo>
                    <a:pt x="112" y="33"/>
                  </a:lnTo>
                  <a:lnTo>
                    <a:pt x="104" y="30"/>
                  </a:lnTo>
                  <a:lnTo>
                    <a:pt x="85" y="30"/>
                  </a:lnTo>
                  <a:lnTo>
                    <a:pt x="77" y="28"/>
                  </a:lnTo>
                  <a:lnTo>
                    <a:pt x="67" y="26"/>
                  </a:lnTo>
                  <a:lnTo>
                    <a:pt x="59" y="24"/>
                  </a:lnTo>
                  <a:lnTo>
                    <a:pt x="51" y="24"/>
                  </a:lnTo>
                  <a:lnTo>
                    <a:pt x="42" y="22"/>
                  </a:lnTo>
                  <a:lnTo>
                    <a:pt x="34" y="20"/>
                  </a:lnTo>
                  <a:lnTo>
                    <a:pt x="24" y="18"/>
                  </a:lnTo>
                  <a:lnTo>
                    <a:pt x="16" y="16"/>
                  </a:lnTo>
                  <a:lnTo>
                    <a:pt x="8" y="14"/>
                  </a:lnTo>
                  <a:lnTo>
                    <a:pt x="0" y="12"/>
                  </a:lnTo>
                  <a:lnTo>
                    <a:pt x="6" y="10"/>
                  </a:lnTo>
                  <a:lnTo>
                    <a:pt x="12" y="8"/>
                  </a:lnTo>
                  <a:lnTo>
                    <a:pt x="242" y="8"/>
                  </a:lnTo>
                  <a:lnTo>
                    <a:pt x="251" y="6"/>
                  </a:lnTo>
                  <a:lnTo>
                    <a:pt x="334" y="6"/>
                  </a:lnTo>
                  <a:lnTo>
                    <a:pt x="334" y="8"/>
                  </a:lnTo>
                  <a:lnTo>
                    <a:pt x="332" y="12"/>
                  </a:lnTo>
                  <a:lnTo>
                    <a:pt x="332" y="18"/>
                  </a:lnTo>
                  <a:lnTo>
                    <a:pt x="334" y="18"/>
                  </a:lnTo>
                  <a:lnTo>
                    <a:pt x="338" y="14"/>
                  </a:lnTo>
                  <a:lnTo>
                    <a:pt x="338" y="12"/>
                  </a:lnTo>
                  <a:lnTo>
                    <a:pt x="340" y="8"/>
                  </a:lnTo>
                  <a:lnTo>
                    <a:pt x="342" y="4"/>
                  </a:lnTo>
                  <a:lnTo>
                    <a:pt x="361" y="4"/>
                  </a:lnTo>
                  <a:lnTo>
                    <a:pt x="365" y="2"/>
                  </a:lnTo>
                  <a:lnTo>
                    <a:pt x="377" y="2"/>
                  </a:lnTo>
                  <a:lnTo>
                    <a:pt x="383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334" name="Freeform 662"/>
            <p:cNvSpPr>
              <a:spLocks/>
            </p:cNvSpPr>
            <p:nvPr/>
          </p:nvSpPr>
          <p:spPr bwMode="auto">
            <a:xfrm>
              <a:off x="3728" y="2503"/>
              <a:ext cx="10" cy="22"/>
            </a:xfrm>
            <a:custGeom>
              <a:avLst/>
              <a:gdLst/>
              <a:ahLst/>
              <a:cxnLst>
                <a:cxn ang="0">
                  <a:pos x="10" y="18"/>
                </a:cxn>
                <a:cxn ang="0">
                  <a:pos x="6" y="18"/>
                </a:cxn>
                <a:cxn ang="0">
                  <a:pos x="4" y="16"/>
                </a:cxn>
                <a:cxn ang="0">
                  <a:pos x="4" y="4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16"/>
                </a:cxn>
                <a:cxn ang="0">
                  <a:pos x="2" y="18"/>
                </a:cxn>
                <a:cxn ang="0">
                  <a:pos x="4" y="22"/>
                </a:cxn>
                <a:cxn ang="0">
                  <a:pos x="8" y="22"/>
                </a:cxn>
                <a:cxn ang="0">
                  <a:pos x="10" y="18"/>
                </a:cxn>
              </a:cxnLst>
              <a:rect l="0" t="0" r="r" b="b"/>
              <a:pathLst>
                <a:path w="10" h="22">
                  <a:moveTo>
                    <a:pt x="10" y="18"/>
                  </a:moveTo>
                  <a:lnTo>
                    <a:pt x="6" y="18"/>
                  </a:lnTo>
                  <a:lnTo>
                    <a:pt x="4" y="16"/>
                  </a:lnTo>
                  <a:lnTo>
                    <a:pt x="4" y="4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2" y="18"/>
                  </a:lnTo>
                  <a:lnTo>
                    <a:pt x="4" y="22"/>
                  </a:lnTo>
                  <a:lnTo>
                    <a:pt x="8" y="22"/>
                  </a:lnTo>
                  <a:lnTo>
                    <a:pt x="10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335" name="Freeform 663"/>
            <p:cNvSpPr>
              <a:spLocks/>
            </p:cNvSpPr>
            <p:nvPr/>
          </p:nvSpPr>
          <p:spPr bwMode="auto">
            <a:xfrm>
              <a:off x="3736" y="2521"/>
              <a:ext cx="17" cy="10"/>
            </a:xfrm>
            <a:custGeom>
              <a:avLst/>
              <a:gdLst/>
              <a:ahLst/>
              <a:cxnLst>
                <a:cxn ang="0">
                  <a:pos x="17" y="10"/>
                </a:cxn>
                <a:cxn ang="0">
                  <a:pos x="17" y="6"/>
                </a:cxn>
                <a:cxn ang="0">
                  <a:pos x="10" y="6"/>
                </a:cxn>
                <a:cxn ang="0">
                  <a:pos x="10" y="4"/>
                </a:cxn>
                <a:cxn ang="0">
                  <a:pos x="8" y="2"/>
                </a:cxn>
                <a:cxn ang="0">
                  <a:pos x="4" y="2"/>
                </a:cxn>
                <a:cxn ang="0">
                  <a:pos x="2" y="0"/>
                </a:cxn>
                <a:cxn ang="0">
                  <a:pos x="0" y="4"/>
                </a:cxn>
                <a:cxn ang="0">
                  <a:pos x="2" y="6"/>
                </a:cxn>
                <a:cxn ang="0">
                  <a:pos x="4" y="6"/>
                </a:cxn>
                <a:cxn ang="0">
                  <a:pos x="6" y="8"/>
                </a:cxn>
                <a:cxn ang="0">
                  <a:pos x="8" y="8"/>
                </a:cxn>
                <a:cxn ang="0">
                  <a:pos x="10" y="10"/>
                </a:cxn>
                <a:cxn ang="0">
                  <a:pos x="17" y="10"/>
                </a:cxn>
                <a:cxn ang="0">
                  <a:pos x="17" y="6"/>
                </a:cxn>
                <a:cxn ang="0">
                  <a:pos x="17" y="10"/>
                </a:cxn>
              </a:cxnLst>
              <a:rect l="0" t="0" r="r" b="b"/>
              <a:pathLst>
                <a:path w="17" h="10">
                  <a:moveTo>
                    <a:pt x="17" y="10"/>
                  </a:moveTo>
                  <a:lnTo>
                    <a:pt x="17" y="6"/>
                  </a:lnTo>
                  <a:lnTo>
                    <a:pt x="10" y="6"/>
                  </a:lnTo>
                  <a:lnTo>
                    <a:pt x="10" y="4"/>
                  </a:lnTo>
                  <a:lnTo>
                    <a:pt x="8" y="2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4"/>
                  </a:lnTo>
                  <a:lnTo>
                    <a:pt x="2" y="6"/>
                  </a:lnTo>
                  <a:lnTo>
                    <a:pt x="4" y="6"/>
                  </a:lnTo>
                  <a:lnTo>
                    <a:pt x="6" y="8"/>
                  </a:lnTo>
                  <a:lnTo>
                    <a:pt x="8" y="8"/>
                  </a:lnTo>
                  <a:lnTo>
                    <a:pt x="10" y="10"/>
                  </a:lnTo>
                  <a:lnTo>
                    <a:pt x="17" y="10"/>
                  </a:lnTo>
                  <a:lnTo>
                    <a:pt x="17" y="6"/>
                  </a:lnTo>
                  <a:lnTo>
                    <a:pt x="17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336" name="Freeform 664"/>
            <p:cNvSpPr>
              <a:spLocks/>
            </p:cNvSpPr>
            <p:nvPr/>
          </p:nvSpPr>
          <p:spPr bwMode="auto">
            <a:xfrm>
              <a:off x="3714" y="2527"/>
              <a:ext cx="39" cy="11"/>
            </a:xfrm>
            <a:custGeom>
              <a:avLst/>
              <a:gdLst/>
              <a:ahLst/>
              <a:cxnLst>
                <a:cxn ang="0">
                  <a:pos x="2" y="11"/>
                </a:cxn>
                <a:cxn ang="0">
                  <a:pos x="39" y="4"/>
                </a:cxn>
                <a:cxn ang="0">
                  <a:pos x="39" y="0"/>
                </a:cxn>
                <a:cxn ang="0">
                  <a:pos x="2" y="6"/>
                </a:cxn>
                <a:cxn ang="0">
                  <a:pos x="0" y="6"/>
                </a:cxn>
                <a:cxn ang="0">
                  <a:pos x="2" y="6"/>
                </a:cxn>
                <a:cxn ang="0">
                  <a:pos x="0" y="6"/>
                </a:cxn>
                <a:cxn ang="0">
                  <a:pos x="2" y="11"/>
                </a:cxn>
              </a:cxnLst>
              <a:rect l="0" t="0" r="r" b="b"/>
              <a:pathLst>
                <a:path w="39" h="11">
                  <a:moveTo>
                    <a:pt x="2" y="11"/>
                  </a:moveTo>
                  <a:lnTo>
                    <a:pt x="39" y="4"/>
                  </a:lnTo>
                  <a:lnTo>
                    <a:pt x="39" y="0"/>
                  </a:lnTo>
                  <a:lnTo>
                    <a:pt x="2" y="6"/>
                  </a:lnTo>
                  <a:lnTo>
                    <a:pt x="0" y="6"/>
                  </a:lnTo>
                  <a:lnTo>
                    <a:pt x="2" y="6"/>
                  </a:lnTo>
                  <a:lnTo>
                    <a:pt x="0" y="6"/>
                  </a:lnTo>
                  <a:lnTo>
                    <a:pt x="2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337" name="Freeform 665"/>
            <p:cNvSpPr>
              <a:spLocks/>
            </p:cNvSpPr>
            <p:nvPr/>
          </p:nvSpPr>
          <p:spPr bwMode="auto">
            <a:xfrm>
              <a:off x="3710" y="2533"/>
              <a:ext cx="6" cy="9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2" y="7"/>
                </a:cxn>
                <a:cxn ang="0">
                  <a:pos x="6" y="5"/>
                </a:cxn>
                <a:cxn ang="0">
                  <a:pos x="4" y="0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2" y="7"/>
                </a:cxn>
                <a:cxn ang="0">
                  <a:pos x="0" y="9"/>
                </a:cxn>
              </a:cxnLst>
              <a:rect l="0" t="0" r="r" b="b"/>
              <a:pathLst>
                <a:path w="6" h="9">
                  <a:moveTo>
                    <a:pt x="0" y="9"/>
                  </a:moveTo>
                  <a:lnTo>
                    <a:pt x="2" y="7"/>
                  </a:lnTo>
                  <a:lnTo>
                    <a:pt x="6" y="5"/>
                  </a:lnTo>
                  <a:lnTo>
                    <a:pt x="4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2" y="7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338" name="Freeform 666"/>
            <p:cNvSpPr>
              <a:spLocks/>
            </p:cNvSpPr>
            <p:nvPr/>
          </p:nvSpPr>
          <p:spPr bwMode="auto">
            <a:xfrm>
              <a:off x="3485" y="2536"/>
              <a:ext cx="225" cy="8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29" y="4"/>
                </a:cxn>
                <a:cxn ang="0">
                  <a:pos x="37" y="6"/>
                </a:cxn>
                <a:cxn ang="0">
                  <a:pos x="100" y="6"/>
                </a:cxn>
                <a:cxn ang="0">
                  <a:pos x="108" y="8"/>
                </a:cxn>
                <a:cxn ang="0">
                  <a:pos x="192" y="8"/>
                </a:cxn>
                <a:cxn ang="0">
                  <a:pos x="198" y="6"/>
                </a:cxn>
                <a:cxn ang="0">
                  <a:pos x="225" y="6"/>
                </a:cxn>
                <a:cxn ang="0">
                  <a:pos x="225" y="2"/>
                </a:cxn>
                <a:cxn ang="0">
                  <a:pos x="198" y="2"/>
                </a:cxn>
                <a:cxn ang="0">
                  <a:pos x="192" y="4"/>
                </a:cxn>
                <a:cxn ang="0">
                  <a:pos x="123" y="4"/>
                </a:cxn>
                <a:cxn ang="0">
                  <a:pos x="115" y="2"/>
                </a:cxn>
                <a:cxn ang="0">
                  <a:pos x="51" y="2"/>
                </a:cxn>
                <a:cxn ang="0">
                  <a:pos x="43" y="0"/>
                </a:cxn>
                <a:cxn ang="0">
                  <a:pos x="0" y="0"/>
                </a:cxn>
                <a:cxn ang="0">
                  <a:pos x="0" y="4"/>
                </a:cxn>
              </a:cxnLst>
              <a:rect l="0" t="0" r="r" b="b"/>
              <a:pathLst>
                <a:path w="225" h="8">
                  <a:moveTo>
                    <a:pt x="0" y="4"/>
                  </a:moveTo>
                  <a:lnTo>
                    <a:pt x="29" y="4"/>
                  </a:lnTo>
                  <a:lnTo>
                    <a:pt x="37" y="6"/>
                  </a:lnTo>
                  <a:lnTo>
                    <a:pt x="100" y="6"/>
                  </a:lnTo>
                  <a:lnTo>
                    <a:pt x="108" y="8"/>
                  </a:lnTo>
                  <a:lnTo>
                    <a:pt x="192" y="8"/>
                  </a:lnTo>
                  <a:lnTo>
                    <a:pt x="198" y="6"/>
                  </a:lnTo>
                  <a:lnTo>
                    <a:pt x="225" y="6"/>
                  </a:lnTo>
                  <a:lnTo>
                    <a:pt x="225" y="2"/>
                  </a:lnTo>
                  <a:lnTo>
                    <a:pt x="198" y="2"/>
                  </a:lnTo>
                  <a:lnTo>
                    <a:pt x="192" y="4"/>
                  </a:lnTo>
                  <a:lnTo>
                    <a:pt x="123" y="4"/>
                  </a:lnTo>
                  <a:lnTo>
                    <a:pt x="115" y="2"/>
                  </a:lnTo>
                  <a:lnTo>
                    <a:pt x="51" y="2"/>
                  </a:lnTo>
                  <a:lnTo>
                    <a:pt x="43" y="0"/>
                  </a:ln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339" name="Freeform 667"/>
            <p:cNvSpPr>
              <a:spLocks/>
            </p:cNvSpPr>
            <p:nvPr/>
          </p:nvSpPr>
          <p:spPr bwMode="auto">
            <a:xfrm>
              <a:off x="3338" y="2513"/>
              <a:ext cx="147" cy="2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4"/>
                </a:cxn>
                <a:cxn ang="0">
                  <a:pos x="17" y="6"/>
                </a:cxn>
                <a:cxn ang="0">
                  <a:pos x="25" y="8"/>
                </a:cxn>
                <a:cxn ang="0">
                  <a:pos x="33" y="10"/>
                </a:cxn>
                <a:cxn ang="0">
                  <a:pos x="41" y="12"/>
                </a:cxn>
                <a:cxn ang="0">
                  <a:pos x="51" y="14"/>
                </a:cxn>
                <a:cxn ang="0">
                  <a:pos x="60" y="16"/>
                </a:cxn>
                <a:cxn ang="0">
                  <a:pos x="68" y="16"/>
                </a:cxn>
                <a:cxn ang="0">
                  <a:pos x="76" y="18"/>
                </a:cxn>
                <a:cxn ang="0">
                  <a:pos x="86" y="20"/>
                </a:cxn>
                <a:cxn ang="0">
                  <a:pos x="94" y="20"/>
                </a:cxn>
                <a:cxn ang="0">
                  <a:pos x="102" y="23"/>
                </a:cxn>
                <a:cxn ang="0">
                  <a:pos x="113" y="23"/>
                </a:cxn>
                <a:cxn ang="0">
                  <a:pos x="121" y="25"/>
                </a:cxn>
                <a:cxn ang="0">
                  <a:pos x="131" y="25"/>
                </a:cxn>
                <a:cxn ang="0">
                  <a:pos x="139" y="27"/>
                </a:cxn>
                <a:cxn ang="0">
                  <a:pos x="147" y="27"/>
                </a:cxn>
                <a:cxn ang="0">
                  <a:pos x="147" y="23"/>
                </a:cxn>
                <a:cxn ang="0">
                  <a:pos x="139" y="23"/>
                </a:cxn>
                <a:cxn ang="0">
                  <a:pos x="131" y="20"/>
                </a:cxn>
                <a:cxn ang="0">
                  <a:pos x="113" y="20"/>
                </a:cxn>
                <a:cxn ang="0">
                  <a:pos x="102" y="18"/>
                </a:cxn>
                <a:cxn ang="0">
                  <a:pos x="94" y="18"/>
                </a:cxn>
                <a:cxn ang="0">
                  <a:pos x="86" y="16"/>
                </a:cxn>
                <a:cxn ang="0">
                  <a:pos x="78" y="14"/>
                </a:cxn>
                <a:cxn ang="0">
                  <a:pos x="68" y="12"/>
                </a:cxn>
                <a:cxn ang="0">
                  <a:pos x="60" y="10"/>
                </a:cxn>
                <a:cxn ang="0">
                  <a:pos x="51" y="10"/>
                </a:cxn>
                <a:cxn ang="0">
                  <a:pos x="43" y="8"/>
                </a:cxn>
                <a:cxn ang="0">
                  <a:pos x="33" y="6"/>
                </a:cxn>
                <a:cxn ang="0">
                  <a:pos x="25" y="4"/>
                </a:cxn>
                <a:cxn ang="0">
                  <a:pos x="17" y="2"/>
                </a:cxn>
                <a:cxn ang="0">
                  <a:pos x="9" y="0"/>
                </a:cxn>
                <a:cxn ang="0">
                  <a:pos x="9" y="4"/>
                </a:cxn>
                <a:cxn ang="0">
                  <a:pos x="9" y="0"/>
                </a:cxn>
                <a:cxn ang="0">
                  <a:pos x="0" y="2"/>
                </a:cxn>
                <a:cxn ang="0">
                  <a:pos x="9" y="4"/>
                </a:cxn>
                <a:cxn ang="0">
                  <a:pos x="9" y="0"/>
                </a:cxn>
              </a:cxnLst>
              <a:rect l="0" t="0" r="r" b="b"/>
              <a:pathLst>
                <a:path w="147" h="27">
                  <a:moveTo>
                    <a:pt x="9" y="0"/>
                  </a:moveTo>
                  <a:lnTo>
                    <a:pt x="9" y="4"/>
                  </a:lnTo>
                  <a:lnTo>
                    <a:pt x="17" y="6"/>
                  </a:lnTo>
                  <a:lnTo>
                    <a:pt x="25" y="8"/>
                  </a:lnTo>
                  <a:lnTo>
                    <a:pt x="33" y="10"/>
                  </a:lnTo>
                  <a:lnTo>
                    <a:pt x="41" y="12"/>
                  </a:lnTo>
                  <a:lnTo>
                    <a:pt x="51" y="14"/>
                  </a:lnTo>
                  <a:lnTo>
                    <a:pt x="60" y="16"/>
                  </a:lnTo>
                  <a:lnTo>
                    <a:pt x="68" y="16"/>
                  </a:lnTo>
                  <a:lnTo>
                    <a:pt x="76" y="18"/>
                  </a:lnTo>
                  <a:lnTo>
                    <a:pt x="86" y="20"/>
                  </a:lnTo>
                  <a:lnTo>
                    <a:pt x="94" y="20"/>
                  </a:lnTo>
                  <a:lnTo>
                    <a:pt x="102" y="23"/>
                  </a:lnTo>
                  <a:lnTo>
                    <a:pt x="113" y="23"/>
                  </a:lnTo>
                  <a:lnTo>
                    <a:pt x="121" y="25"/>
                  </a:lnTo>
                  <a:lnTo>
                    <a:pt x="131" y="25"/>
                  </a:lnTo>
                  <a:lnTo>
                    <a:pt x="139" y="27"/>
                  </a:lnTo>
                  <a:lnTo>
                    <a:pt x="147" y="27"/>
                  </a:lnTo>
                  <a:lnTo>
                    <a:pt x="147" y="23"/>
                  </a:lnTo>
                  <a:lnTo>
                    <a:pt x="139" y="23"/>
                  </a:lnTo>
                  <a:lnTo>
                    <a:pt x="131" y="20"/>
                  </a:lnTo>
                  <a:lnTo>
                    <a:pt x="113" y="20"/>
                  </a:lnTo>
                  <a:lnTo>
                    <a:pt x="102" y="18"/>
                  </a:lnTo>
                  <a:lnTo>
                    <a:pt x="94" y="18"/>
                  </a:lnTo>
                  <a:lnTo>
                    <a:pt x="86" y="16"/>
                  </a:lnTo>
                  <a:lnTo>
                    <a:pt x="78" y="14"/>
                  </a:lnTo>
                  <a:lnTo>
                    <a:pt x="68" y="12"/>
                  </a:lnTo>
                  <a:lnTo>
                    <a:pt x="60" y="10"/>
                  </a:lnTo>
                  <a:lnTo>
                    <a:pt x="51" y="10"/>
                  </a:lnTo>
                  <a:lnTo>
                    <a:pt x="43" y="8"/>
                  </a:lnTo>
                  <a:lnTo>
                    <a:pt x="33" y="6"/>
                  </a:lnTo>
                  <a:lnTo>
                    <a:pt x="25" y="4"/>
                  </a:lnTo>
                  <a:lnTo>
                    <a:pt x="17" y="2"/>
                  </a:lnTo>
                  <a:lnTo>
                    <a:pt x="9" y="0"/>
                  </a:lnTo>
                  <a:lnTo>
                    <a:pt x="9" y="4"/>
                  </a:lnTo>
                  <a:lnTo>
                    <a:pt x="9" y="0"/>
                  </a:lnTo>
                  <a:lnTo>
                    <a:pt x="0" y="2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340" name="Freeform 668"/>
            <p:cNvSpPr>
              <a:spLocks/>
            </p:cNvSpPr>
            <p:nvPr/>
          </p:nvSpPr>
          <p:spPr bwMode="auto">
            <a:xfrm>
              <a:off x="3347" y="2511"/>
              <a:ext cx="6" cy="6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0" y="6"/>
                </a:cxn>
                <a:cxn ang="0">
                  <a:pos x="6" y="4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6" y="0"/>
                </a:cxn>
              </a:cxnLst>
              <a:rect l="0" t="0" r="r" b="b"/>
              <a:pathLst>
                <a:path w="6" h="6">
                  <a:moveTo>
                    <a:pt x="6" y="0"/>
                  </a:moveTo>
                  <a:lnTo>
                    <a:pt x="4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6" y="4"/>
                  </a:lnTo>
                  <a:lnTo>
                    <a:pt x="6" y="0"/>
                  </a:lnTo>
                  <a:lnTo>
                    <a:pt x="4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341" name="Freeform 669"/>
            <p:cNvSpPr>
              <a:spLocks/>
            </p:cNvSpPr>
            <p:nvPr/>
          </p:nvSpPr>
          <p:spPr bwMode="auto">
            <a:xfrm>
              <a:off x="3353" y="2507"/>
              <a:ext cx="245" cy="8"/>
            </a:xfrm>
            <a:custGeom>
              <a:avLst/>
              <a:gdLst/>
              <a:ahLst/>
              <a:cxnLst>
                <a:cxn ang="0">
                  <a:pos x="245" y="0"/>
                </a:cxn>
                <a:cxn ang="0">
                  <a:pos x="236" y="2"/>
                </a:cxn>
                <a:cxn ang="0">
                  <a:pos x="22" y="2"/>
                </a:cxn>
                <a:cxn ang="0">
                  <a:pos x="16" y="4"/>
                </a:cxn>
                <a:cxn ang="0">
                  <a:pos x="0" y="4"/>
                </a:cxn>
                <a:cxn ang="0">
                  <a:pos x="0" y="8"/>
                </a:cxn>
                <a:cxn ang="0">
                  <a:pos x="16" y="8"/>
                </a:cxn>
                <a:cxn ang="0">
                  <a:pos x="22" y="6"/>
                </a:cxn>
                <a:cxn ang="0">
                  <a:pos x="222" y="6"/>
                </a:cxn>
                <a:cxn ang="0">
                  <a:pos x="228" y="4"/>
                </a:cxn>
                <a:cxn ang="0">
                  <a:pos x="245" y="4"/>
                </a:cxn>
                <a:cxn ang="0">
                  <a:pos x="245" y="0"/>
                </a:cxn>
              </a:cxnLst>
              <a:rect l="0" t="0" r="r" b="b"/>
              <a:pathLst>
                <a:path w="245" h="8">
                  <a:moveTo>
                    <a:pt x="245" y="0"/>
                  </a:moveTo>
                  <a:lnTo>
                    <a:pt x="236" y="2"/>
                  </a:lnTo>
                  <a:lnTo>
                    <a:pt x="22" y="2"/>
                  </a:lnTo>
                  <a:lnTo>
                    <a:pt x="16" y="4"/>
                  </a:lnTo>
                  <a:lnTo>
                    <a:pt x="0" y="4"/>
                  </a:lnTo>
                  <a:lnTo>
                    <a:pt x="0" y="8"/>
                  </a:lnTo>
                  <a:lnTo>
                    <a:pt x="16" y="8"/>
                  </a:lnTo>
                  <a:lnTo>
                    <a:pt x="22" y="6"/>
                  </a:lnTo>
                  <a:lnTo>
                    <a:pt x="222" y="6"/>
                  </a:lnTo>
                  <a:lnTo>
                    <a:pt x="228" y="4"/>
                  </a:lnTo>
                  <a:lnTo>
                    <a:pt x="245" y="4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342" name="Freeform 670"/>
            <p:cNvSpPr>
              <a:spLocks/>
            </p:cNvSpPr>
            <p:nvPr/>
          </p:nvSpPr>
          <p:spPr bwMode="auto">
            <a:xfrm>
              <a:off x="3598" y="2507"/>
              <a:ext cx="85" cy="4"/>
            </a:xfrm>
            <a:custGeom>
              <a:avLst/>
              <a:gdLst/>
              <a:ahLst/>
              <a:cxnLst>
                <a:cxn ang="0">
                  <a:pos x="85" y="2"/>
                </a:cxn>
                <a:cxn ang="0">
                  <a:pos x="83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83" y="4"/>
                </a:cxn>
                <a:cxn ang="0">
                  <a:pos x="81" y="2"/>
                </a:cxn>
                <a:cxn ang="0">
                  <a:pos x="85" y="2"/>
                </a:cxn>
                <a:cxn ang="0">
                  <a:pos x="85" y="0"/>
                </a:cxn>
                <a:cxn ang="0">
                  <a:pos x="83" y="0"/>
                </a:cxn>
                <a:cxn ang="0">
                  <a:pos x="85" y="2"/>
                </a:cxn>
              </a:cxnLst>
              <a:rect l="0" t="0" r="r" b="b"/>
              <a:pathLst>
                <a:path w="85" h="4">
                  <a:moveTo>
                    <a:pt x="85" y="2"/>
                  </a:moveTo>
                  <a:lnTo>
                    <a:pt x="83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83" y="4"/>
                  </a:lnTo>
                  <a:lnTo>
                    <a:pt x="81" y="2"/>
                  </a:lnTo>
                  <a:lnTo>
                    <a:pt x="85" y="2"/>
                  </a:lnTo>
                  <a:lnTo>
                    <a:pt x="85" y="0"/>
                  </a:lnTo>
                  <a:lnTo>
                    <a:pt x="83" y="0"/>
                  </a:lnTo>
                  <a:lnTo>
                    <a:pt x="85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343" name="Freeform 671"/>
            <p:cNvSpPr>
              <a:spLocks/>
            </p:cNvSpPr>
            <p:nvPr/>
          </p:nvSpPr>
          <p:spPr bwMode="auto">
            <a:xfrm>
              <a:off x="3677" y="2509"/>
              <a:ext cx="6" cy="12"/>
            </a:xfrm>
            <a:custGeom>
              <a:avLst/>
              <a:gdLst/>
              <a:ahLst/>
              <a:cxnLst>
                <a:cxn ang="0">
                  <a:pos x="2" y="10"/>
                </a:cxn>
                <a:cxn ang="0">
                  <a:pos x="4" y="10"/>
                </a:cxn>
                <a:cxn ang="0">
                  <a:pos x="4" y="6"/>
                </a:cxn>
                <a:cxn ang="0">
                  <a:pos x="6" y="4"/>
                </a:cxn>
                <a:cxn ang="0">
                  <a:pos x="6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0" y="4"/>
                </a:cxn>
                <a:cxn ang="0">
                  <a:pos x="0" y="12"/>
                </a:cxn>
                <a:cxn ang="0">
                  <a:pos x="2" y="12"/>
                </a:cxn>
                <a:cxn ang="0">
                  <a:pos x="0" y="12"/>
                </a:cxn>
                <a:cxn ang="0">
                  <a:pos x="2" y="12"/>
                </a:cxn>
                <a:cxn ang="0">
                  <a:pos x="2" y="10"/>
                </a:cxn>
              </a:cxnLst>
              <a:rect l="0" t="0" r="r" b="b"/>
              <a:pathLst>
                <a:path w="6" h="12">
                  <a:moveTo>
                    <a:pt x="2" y="10"/>
                  </a:moveTo>
                  <a:lnTo>
                    <a:pt x="4" y="10"/>
                  </a:lnTo>
                  <a:lnTo>
                    <a:pt x="4" y="6"/>
                  </a:lnTo>
                  <a:lnTo>
                    <a:pt x="6" y="4"/>
                  </a:lnTo>
                  <a:lnTo>
                    <a:pt x="6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12"/>
                  </a:lnTo>
                  <a:lnTo>
                    <a:pt x="2" y="12"/>
                  </a:lnTo>
                  <a:lnTo>
                    <a:pt x="0" y="12"/>
                  </a:lnTo>
                  <a:lnTo>
                    <a:pt x="2" y="12"/>
                  </a:lnTo>
                  <a:lnTo>
                    <a:pt x="2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344" name="Freeform 672"/>
            <p:cNvSpPr>
              <a:spLocks/>
            </p:cNvSpPr>
            <p:nvPr/>
          </p:nvSpPr>
          <p:spPr bwMode="auto">
            <a:xfrm>
              <a:off x="3679" y="2503"/>
              <a:ext cx="14" cy="18"/>
            </a:xfrm>
            <a:custGeom>
              <a:avLst/>
              <a:gdLst/>
              <a:ahLst/>
              <a:cxnLst>
                <a:cxn ang="0">
                  <a:pos x="14" y="2"/>
                </a:cxn>
                <a:cxn ang="0">
                  <a:pos x="12" y="2"/>
                </a:cxn>
                <a:cxn ang="0">
                  <a:pos x="4" y="10"/>
                </a:cxn>
                <a:cxn ang="0">
                  <a:pos x="4" y="12"/>
                </a:cxn>
                <a:cxn ang="0">
                  <a:pos x="2" y="14"/>
                </a:cxn>
                <a:cxn ang="0">
                  <a:pos x="2" y="16"/>
                </a:cxn>
                <a:cxn ang="0">
                  <a:pos x="0" y="16"/>
                </a:cxn>
                <a:cxn ang="0">
                  <a:pos x="0" y="18"/>
                </a:cxn>
                <a:cxn ang="0">
                  <a:pos x="6" y="18"/>
                </a:cxn>
                <a:cxn ang="0">
                  <a:pos x="6" y="14"/>
                </a:cxn>
                <a:cxn ang="0">
                  <a:pos x="10" y="10"/>
                </a:cxn>
                <a:cxn ang="0">
                  <a:pos x="10" y="8"/>
                </a:cxn>
                <a:cxn ang="0">
                  <a:pos x="12" y="6"/>
                </a:cxn>
                <a:cxn ang="0">
                  <a:pos x="14" y="6"/>
                </a:cxn>
                <a:cxn ang="0">
                  <a:pos x="14" y="0"/>
                </a:cxn>
                <a:cxn ang="0">
                  <a:pos x="12" y="0"/>
                </a:cxn>
                <a:cxn ang="0">
                  <a:pos x="12" y="2"/>
                </a:cxn>
                <a:cxn ang="0">
                  <a:pos x="14" y="2"/>
                </a:cxn>
              </a:cxnLst>
              <a:rect l="0" t="0" r="r" b="b"/>
              <a:pathLst>
                <a:path w="14" h="18">
                  <a:moveTo>
                    <a:pt x="14" y="2"/>
                  </a:moveTo>
                  <a:lnTo>
                    <a:pt x="12" y="2"/>
                  </a:lnTo>
                  <a:lnTo>
                    <a:pt x="4" y="10"/>
                  </a:lnTo>
                  <a:lnTo>
                    <a:pt x="4" y="12"/>
                  </a:lnTo>
                  <a:lnTo>
                    <a:pt x="2" y="14"/>
                  </a:lnTo>
                  <a:lnTo>
                    <a:pt x="2" y="16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6" y="18"/>
                  </a:lnTo>
                  <a:lnTo>
                    <a:pt x="6" y="14"/>
                  </a:lnTo>
                  <a:lnTo>
                    <a:pt x="10" y="10"/>
                  </a:lnTo>
                  <a:lnTo>
                    <a:pt x="10" y="8"/>
                  </a:lnTo>
                  <a:lnTo>
                    <a:pt x="12" y="6"/>
                  </a:lnTo>
                  <a:lnTo>
                    <a:pt x="14" y="6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2" y="2"/>
                  </a:lnTo>
                  <a:lnTo>
                    <a:pt x="14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345" name="Freeform 673"/>
            <p:cNvSpPr>
              <a:spLocks/>
            </p:cNvSpPr>
            <p:nvPr/>
          </p:nvSpPr>
          <p:spPr bwMode="auto">
            <a:xfrm>
              <a:off x="3693" y="2501"/>
              <a:ext cx="37" cy="8"/>
            </a:xfrm>
            <a:custGeom>
              <a:avLst/>
              <a:gdLst/>
              <a:ahLst/>
              <a:cxnLst>
                <a:cxn ang="0">
                  <a:pos x="37" y="2"/>
                </a:cxn>
                <a:cxn ang="0">
                  <a:pos x="37" y="0"/>
                </a:cxn>
                <a:cxn ang="0">
                  <a:pos x="31" y="2"/>
                </a:cxn>
                <a:cxn ang="0">
                  <a:pos x="5" y="2"/>
                </a:cxn>
                <a:cxn ang="0">
                  <a:pos x="0" y="4"/>
                </a:cxn>
                <a:cxn ang="0">
                  <a:pos x="0" y="8"/>
                </a:cxn>
                <a:cxn ang="0">
                  <a:pos x="15" y="8"/>
                </a:cxn>
                <a:cxn ang="0">
                  <a:pos x="19" y="6"/>
                </a:cxn>
                <a:cxn ang="0">
                  <a:pos x="37" y="6"/>
                </a:cxn>
                <a:cxn ang="0">
                  <a:pos x="35" y="2"/>
                </a:cxn>
                <a:cxn ang="0">
                  <a:pos x="37" y="2"/>
                </a:cxn>
                <a:cxn ang="0">
                  <a:pos x="37" y="0"/>
                </a:cxn>
                <a:cxn ang="0">
                  <a:pos x="37" y="2"/>
                </a:cxn>
              </a:cxnLst>
              <a:rect l="0" t="0" r="r" b="b"/>
              <a:pathLst>
                <a:path w="37" h="8">
                  <a:moveTo>
                    <a:pt x="37" y="2"/>
                  </a:moveTo>
                  <a:lnTo>
                    <a:pt x="37" y="0"/>
                  </a:lnTo>
                  <a:lnTo>
                    <a:pt x="31" y="2"/>
                  </a:lnTo>
                  <a:lnTo>
                    <a:pt x="5" y="2"/>
                  </a:lnTo>
                  <a:lnTo>
                    <a:pt x="0" y="4"/>
                  </a:lnTo>
                  <a:lnTo>
                    <a:pt x="0" y="8"/>
                  </a:lnTo>
                  <a:lnTo>
                    <a:pt x="15" y="8"/>
                  </a:lnTo>
                  <a:lnTo>
                    <a:pt x="19" y="6"/>
                  </a:lnTo>
                  <a:lnTo>
                    <a:pt x="37" y="6"/>
                  </a:lnTo>
                  <a:lnTo>
                    <a:pt x="35" y="2"/>
                  </a:lnTo>
                  <a:lnTo>
                    <a:pt x="37" y="2"/>
                  </a:lnTo>
                  <a:lnTo>
                    <a:pt x="37" y="0"/>
                  </a:lnTo>
                  <a:lnTo>
                    <a:pt x="37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346" name="Freeform 674"/>
            <p:cNvSpPr>
              <a:spLocks/>
            </p:cNvSpPr>
            <p:nvPr/>
          </p:nvSpPr>
          <p:spPr bwMode="auto">
            <a:xfrm>
              <a:off x="3728" y="2531"/>
              <a:ext cx="106" cy="21"/>
            </a:xfrm>
            <a:custGeom>
              <a:avLst/>
              <a:gdLst/>
              <a:ahLst/>
              <a:cxnLst>
                <a:cxn ang="0">
                  <a:pos x="106" y="9"/>
                </a:cxn>
                <a:cxn ang="0">
                  <a:pos x="100" y="11"/>
                </a:cxn>
                <a:cxn ang="0">
                  <a:pos x="90" y="11"/>
                </a:cxn>
                <a:cxn ang="0">
                  <a:pos x="84" y="13"/>
                </a:cxn>
                <a:cxn ang="0">
                  <a:pos x="74" y="13"/>
                </a:cxn>
                <a:cxn ang="0">
                  <a:pos x="67" y="15"/>
                </a:cxn>
                <a:cxn ang="0">
                  <a:pos x="61" y="15"/>
                </a:cxn>
                <a:cxn ang="0">
                  <a:pos x="61" y="17"/>
                </a:cxn>
                <a:cxn ang="0">
                  <a:pos x="59" y="19"/>
                </a:cxn>
                <a:cxn ang="0">
                  <a:pos x="59" y="21"/>
                </a:cxn>
                <a:cxn ang="0">
                  <a:pos x="53" y="21"/>
                </a:cxn>
                <a:cxn ang="0">
                  <a:pos x="49" y="19"/>
                </a:cxn>
                <a:cxn ang="0">
                  <a:pos x="37" y="19"/>
                </a:cxn>
                <a:cxn ang="0">
                  <a:pos x="35" y="17"/>
                </a:cxn>
                <a:cxn ang="0">
                  <a:pos x="27" y="17"/>
                </a:cxn>
                <a:cxn ang="0">
                  <a:pos x="23" y="15"/>
                </a:cxn>
                <a:cxn ang="0">
                  <a:pos x="14" y="15"/>
                </a:cxn>
                <a:cxn ang="0">
                  <a:pos x="12" y="13"/>
                </a:cxn>
                <a:cxn ang="0">
                  <a:pos x="4" y="13"/>
                </a:cxn>
                <a:cxn ang="0">
                  <a:pos x="0" y="11"/>
                </a:cxn>
                <a:cxn ang="0">
                  <a:pos x="4" y="9"/>
                </a:cxn>
                <a:cxn ang="0">
                  <a:pos x="8" y="9"/>
                </a:cxn>
                <a:cxn ang="0">
                  <a:pos x="12" y="7"/>
                </a:cxn>
                <a:cxn ang="0">
                  <a:pos x="21" y="7"/>
                </a:cxn>
                <a:cxn ang="0">
                  <a:pos x="23" y="5"/>
                </a:cxn>
                <a:cxn ang="0">
                  <a:pos x="27" y="2"/>
                </a:cxn>
                <a:cxn ang="0">
                  <a:pos x="31" y="0"/>
                </a:cxn>
                <a:cxn ang="0">
                  <a:pos x="35" y="2"/>
                </a:cxn>
                <a:cxn ang="0">
                  <a:pos x="49" y="2"/>
                </a:cxn>
                <a:cxn ang="0">
                  <a:pos x="53" y="5"/>
                </a:cxn>
                <a:cxn ang="0">
                  <a:pos x="74" y="5"/>
                </a:cxn>
                <a:cxn ang="0">
                  <a:pos x="78" y="7"/>
                </a:cxn>
                <a:cxn ang="0">
                  <a:pos x="92" y="7"/>
                </a:cxn>
                <a:cxn ang="0">
                  <a:pos x="96" y="9"/>
                </a:cxn>
                <a:cxn ang="0">
                  <a:pos x="106" y="9"/>
                </a:cxn>
              </a:cxnLst>
              <a:rect l="0" t="0" r="r" b="b"/>
              <a:pathLst>
                <a:path w="106" h="21">
                  <a:moveTo>
                    <a:pt x="106" y="9"/>
                  </a:moveTo>
                  <a:lnTo>
                    <a:pt x="100" y="11"/>
                  </a:lnTo>
                  <a:lnTo>
                    <a:pt x="90" y="11"/>
                  </a:lnTo>
                  <a:lnTo>
                    <a:pt x="84" y="13"/>
                  </a:lnTo>
                  <a:lnTo>
                    <a:pt x="74" y="13"/>
                  </a:lnTo>
                  <a:lnTo>
                    <a:pt x="67" y="15"/>
                  </a:lnTo>
                  <a:lnTo>
                    <a:pt x="61" y="15"/>
                  </a:lnTo>
                  <a:lnTo>
                    <a:pt x="61" y="17"/>
                  </a:lnTo>
                  <a:lnTo>
                    <a:pt x="59" y="19"/>
                  </a:lnTo>
                  <a:lnTo>
                    <a:pt x="59" y="21"/>
                  </a:lnTo>
                  <a:lnTo>
                    <a:pt x="53" y="21"/>
                  </a:lnTo>
                  <a:lnTo>
                    <a:pt x="49" y="19"/>
                  </a:lnTo>
                  <a:lnTo>
                    <a:pt x="37" y="19"/>
                  </a:lnTo>
                  <a:lnTo>
                    <a:pt x="35" y="17"/>
                  </a:lnTo>
                  <a:lnTo>
                    <a:pt x="27" y="17"/>
                  </a:lnTo>
                  <a:lnTo>
                    <a:pt x="23" y="15"/>
                  </a:lnTo>
                  <a:lnTo>
                    <a:pt x="14" y="15"/>
                  </a:lnTo>
                  <a:lnTo>
                    <a:pt x="12" y="13"/>
                  </a:lnTo>
                  <a:lnTo>
                    <a:pt x="4" y="13"/>
                  </a:lnTo>
                  <a:lnTo>
                    <a:pt x="0" y="11"/>
                  </a:lnTo>
                  <a:lnTo>
                    <a:pt x="4" y="9"/>
                  </a:lnTo>
                  <a:lnTo>
                    <a:pt x="8" y="9"/>
                  </a:lnTo>
                  <a:lnTo>
                    <a:pt x="12" y="7"/>
                  </a:lnTo>
                  <a:lnTo>
                    <a:pt x="21" y="7"/>
                  </a:lnTo>
                  <a:lnTo>
                    <a:pt x="23" y="5"/>
                  </a:lnTo>
                  <a:lnTo>
                    <a:pt x="27" y="2"/>
                  </a:lnTo>
                  <a:lnTo>
                    <a:pt x="31" y="0"/>
                  </a:lnTo>
                  <a:lnTo>
                    <a:pt x="35" y="2"/>
                  </a:lnTo>
                  <a:lnTo>
                    <a:pt x="49" y="2"/>
                  </a:lnTo>
                  <a:lnTo>
                    <a:pt x="53" y="5"/>
                  </a:lnTo>
                  <a:lnTo>
                    <a:pt x="74" y="5"/>
                  </a:lnTo>
                  <a:lnTo>
                    <a:pt x="78" y="7"/>
                  </a:lnTo>
                  <a:lnTo>
                    <a:pt x="92" y="7"/>
                  </a:lnTo>
                  <a:lnTo>
                    <a:pt x="96" y="9"/>
                  </a:lnTo>
                  <a:lnTo>
                    <a:pt x="106" y="9"/>
                  </a:lnTo>
                  <a:close/>
                </a:path>
              </a:pathLst>
            </a:custGeom>
            <a:solidFill>
              <a:srgbClr val="E5E5E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347" name="Freeform 675"/>
            <p:cNvSpPr>
              <a:spLocks/>
            </p:cNvSpPr>
            <p:nvPr/>
          </p:nvSpPr>
          <p:spPr bwMode="auto">
            <a:xfrm>
              <a:off x="3787" y="2538"/>
              <a:ext cx="47" cy="10"/>
            </a:xfrm>
            <a:custGeom>
              <a:avLst/>
              <a:gdLst/>
              <a:ahLst/>
              <a:cxnLst>
                <a:cxn ang="0">
                  <a:pos x="4" y="8"/>
                </a:cxn>
                <a:cxn ang="0">
                  <a:pos x="4" y="10"/>
                </a:cxn>
                <a:cxn ang="0">
                  <a:pos x="8" y="10"/>
                </a:cxn>
                <a:cxn ang="0">
                  <a:pos x="15" y="8"/>
                </a:cxn>
                <a:cxn ang="0">
                  <a:pos x="21" y="8"/>
                </a:cxn>
                <a:cxn ang="0">
                  <a:pos x="25" y="6"/>
                </a:cxn>
                <a:cxn ang="0">
                  <a:pos x="41" y="6"/>
                </a:cxn>
                <a:cxn ang="0">
                  <a:pos x="47" y="4"/>
                </a:cxn>
                <a:cxn ang="0">
                  <a:pos x="47" y="0"/>
                </a:cxn>
                <a:cxn ang="0">
                  <a:pos x="41" y="2"/>
                </a:cxn>
                <a:cxn ang="0">
                  <a:pos x="31" y="2"/>
                </a:cxn>
                <a:cxn ang="0">
                  <a:pos x="25" y="4"/>
                </a:cxn>
                <a:cxn ang="0">
                  <a:pos x="13" y="4"/>
                </a:cxn>
                <a:cxn ang="0">
                  <a:pos x="8" y="6"/>
                </a:cxn>
                <a:cxn ang="0">
                  <a:pos x="2" y="6"/>
                </a:cxn>
                <a:cxn ang="0">
                  <a:pos x="0" y="8"/>
                </a:cxn>
                <a:cxn ang="0">
                  <a:pos x="2" y="6"/>
                </a:cxn>
                <a:cxn ang="0">
                  <a:pos x="0" y="8"/>
                </a:cxn>
                <a:cxn ang="0">
                  <a:pos x="4" y="8"/>
                </a:cxn>
              </a:cxnLst>
              <a:rect l="0" t="0" r="r" b="b"/>
              <a:pathLst>
                <a:path w="47" h="10">
                  <a:moveTo>
                    <a:pt x="4" y="8"/>
                  </a:moveTo>
                  <a:lnTo>
                    <a:pt x="4" y="10"/>
                  </a:lnTo>
                  <a:lnTo>
                    <a:pt x="8" y="10"/>
                  </a:lnTo>
                  <a:lnTo>
                    <a:pt x="15" y="8"/>
                  </a:lnTo>
                  <a:lnTo>
                    <a:pt x="21" y="8"/>
                  </a:lnTo>
                  <a:lnTo>
                    <a:pt x="25" y="6"/>
                  </a:lnTo>
                  <a:lnTo>
                    <a:pt x="41" y="6"/>
                  </a:lnTo>
                  <a:lnTo>
                    <a:pt x="47" y="4"/>
                  </a:lnTo>
                  <a:lnTo>
                    <a:pt x="47" y="0"/>
                  </a:lnTo>
                  <a:lnTo>
                    <a:pt x="41" y="2"/>
                  </a:lnTo>
                  <a:lnTo>
                    <a:pt x="31" y="2"/>
                  </a:lnTo>
                  <a:lnTo>
                    <a:pt x="25" y="4"/>
                  </a:lnTo>
                  <a:lnTo>
                    <a:pt x="13" y="4"/>
                  </a:lnTo>
                  <a:lnTo>
                    <a:pt x="8" y="6"/>
                  </a:lnTo>
                  <a:lnTo>
                    <a:pt x="2" y="6"/>
                  </a:lnTo>
                  <a:lnTo>
                    <a:pt x="0" y="8"/>
                  </a:lnTo>
                  <a:lnTo>
                    <a:pt x="2" y="6"/>
                  </a:lnTo>
                  <a:lnTo>
                    <a:pt x="0" y="8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348" name="Freeform 676"/>
            <p:cNvSpPr>
              <a:spLocks/>
            </p:cNvSpPr>
            <p:nvPr/>
          </p:nvSpPr>
          <p:spPr bwMode="auto">
            <a:xfrm>
              <a:off x="3785" y="2546"/>
              <a:ext cx="6" cy="8"/>
            </a:xfrm>
            <a:custGeom>
              <a:avLst/>
              <a:gdLst/>
              <a:ahLst/>
              <a:cxnLst>
                <a:cxn ang="0">
                  <a:pos x="2" y="8"/>
                </a:cxn>
                <a:cxn ang="0">
                  <a:pos x="4" y="6"/>
                </a:cxn>
                <a:cxn ang="0">
                  <a:pos x="4" y="4"/>
                </a:cxn>
                <a:cxn ang="0">
                  <a:pos x="6" y="2"/>
                </a:cxn>
                <a:cxn ang="0">
                  <a:pos x="6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2" y="4"/>
                </a:cxn>
                <a:cxn ang="0">
                  <a:pos x="2" y="8"/>
                </a:cxn>
                <a:cxn ang="0">
                  <a:pos x="6" y="8"/>
                </a:cxn>
                <a:cxn ang="0">
                  <a:pos x="4" y="6"/>
                </a:cxn>
                <a:cxn ang="0">
                  <a:pos x="2" y="8"/>
                </a:cxn>
              </a:cxnLst>
              <a:rect l="0" t="0" r="r" b="b"/>
              <a:pathLst>
                <a:path w="6" h="8">
                  <a:moveTo>
                    <a:pt x="2" y="8"/>
                  </a:moveTo>
                  <a:lnTo>
                    <a:pt x="4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6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4"/>
                  </a:lnTo>
                  <a:lnTo>
                    <a:pt x="2" y="8"/>
                  </a:lnTo>
                  <a:lnTo>
                    <a:pt x="6" y="8"/>
                  </a:lnTo>
                  <a:lnTo>
                    <a:pt x="4" y="6"/>
                  </a:lnTo>
                  <a:lnTo>
                    <a:pt x="2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349" name="Freeform 677"/>
            <p:cNvSpPr>
              <a:spLocks/>
            </p:cNvSpPr>
            <p:nvPr/>
          </p:nvSpPr>
          <p:spPr bwMode="auto">
            <a:xfrm>
              <a:off x="3724" y="2540"/>
              <a:ext cx="63" cy="14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4"/>
                </a:cxn>
                <a:cxn ang="0">
                  <a:pos x="8" y="4"/>
                </a:cxn>
                <a:cxn ang="0">
                  <a:pos x="12" y="6"/>
                </a:cxn>
                <a:cxn ang="0">
                  <a:pos x="16" y="6"/>
                </a:cxn>
                <a:cxn ang="0">
                  <a:pos x="18" y="8"/>
                </a:cxn>
                <a:cxn ang="0">
                  <a:pos x="27" y="8"/>
                </a:cxn>
                <a:cxn ang="0">
                  <a:pos x="29" y="10"/>
                </a:cxn>
                <a:cxn ang="0">
                  <a:pos x="37" y="10"/>
                </a:cxn>
                <a:cxn ang="0">
                  <a:pos x="41" y="12"/>
                </a:cxn>
                <a:cxn ang="0">
                  <a:pos x="53" y="12"/>
                </a:cxn>
                <a:cxn ang="0">
                  <a:pos x="57" y="14"/>
                </a:cxn>
                <a:cxn ang="0">
                  <a:pos x="63" y="14"/>
                </a:cxn>
                <a:cxn ang="0">
                  <a:pos x="63" y="10"/>
                </a:cxn>
                <a:cxn ang="0">
                  <a:pos x="57" y="10"/>
                </a:cxn>
                <a:cxn ang="0">
                  <a:pos x="53" y="8"/>
                </a:cxn>
                <a:cxn ang="0">
                  <a:pos x="41" y="8"/>
                </a:cxn>
                <a:cxn ang="0">
                  <a:pos x="39" y="6"/>
                </a:cxn>
                <a:cxn ang="0">
                  <a:pos x="31" y="6"/>
                </a:cxn>
                <a:cxn ang="0">
                  <a:pos x="27" y="4"/>
                </a:cxn>
                <a:cxn ang="0">
                  <a:pos x="18" y="4"/>
                </a:cxn>
                <a:cxn ang="0">
                  <a:pos x="16" y="2"/>
                </a:cxn>
                <a:cxn ang="0">
                  <a:pos x="8" y="2"/>
                </a:cxn>
                <a:cxn ang="0">
                  <a:pos x="6" y="0"/>
                </a:cxn>
                <a:cxn ang="0">
                  <a:pos x="6" y="4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4" y="4"/>
                </a:cxn>
                <a:cxn ang="0">
                  <a:pos x="4" y="0"/>
                </a:cxn>
              </a:cxnLst>
              <a:rect l="0" t="0" r="r" b="b"/>
              <a:pathLst>
                <a:path w="63" h="14">
                  <a:moveTo>
                    <a:pt x="4" y="0"/>
                  </a:moveTo>
                  <a:lnTo>
                    <a:pt x="4" y="4"/>
                  </a:lnTo>
                  <a:lnTo>
                    <a:pt x="8" y="4"/>
                  </a:lnTo>
                  <a:lnTo>
                    <a:pt x="12" y="6"/>
                  </a:lnTo>
                  <a:lnTo>
                    <a:pt x="16" y="6"/>
                  </a:lnTo>
                  <a:lnTo>
                    <a:pt x="18" y="8"/>
                  </a:lnTo>
                  <a:lnTo>
                    <a:pt x="27" y="8"/>
                  </a:lnTo>
                  <a:lnTo>
                    <a:pt x="29" y="10"/>
                  </a:lnTo>
                  <a:lnTo>
                    <a:pt x="37" y="10"/>
                  </a:lnTo>
                  <a:lnTo>
                    <a:pt x="41" y="12"/>
                  </a:lnTo>
                  <a:lnTo>
                    <a:pt x="53" y="12"/>
                  </a:lnTo>
                  <a:lnTo>
                    <a:pt x="57" y="14"/>
                  </a:lnTo>
                  <a:lnTo>
                    <a:pt x="63" y="14"/>
                  </a:lnTo>
                  <a:lnTo>
                    <a:pt x="63" y="10"/>
                  </a:lnTo>
                  <a:lnTo>
                    <a:pt x="57" y="10"/>
                  </a:lnTo>
                  <a:lnTo>
                    <a:pt x="53" y="8"/>
                  </a:lnTo>
                  <a:lnTo>
                    <a:pt x="41" y="8"/>
                  </a:lnTo>
                  <a:lnTo>
                    <a:pt x="39" y="6"/>
                  </a:lnTo>
                  <a:lnTo>
                    <a:pt x="31" y="6"/>
                  </a:lnTo>
                  <a:lnTo>
                    <a:pt x="27" y="4"/>
                  </a:lnTo>
                  <a:lnTo>
                    <a:pt x="18" y="4"/>
                  </a:lnTo>
                  <a:lnTo>
                    <a:pt x="16" y="2"/>
                  </a:lnTo>
                  <a:lnTo>
                    <a:pt x="8" y="2"/>
                  </a:lnTo>
                  <a:lnTo>
                    <a:pt x="6" y="0"/>
                  </a:lnTo>
                  <a:lnTo>
                    <a:pt x="6" y="4"/>
                  </a:lnTo>
                  <a:lnTo>
                    <a:pt x="4" y="0"/>
                  </a:lnTo>
                  <a:lnTo>
                    <a:pt x="0" y="2"/>
                  </a:lnTo>
                  <a:lnTo>
                    <a:pt x="4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350" name="Freeform 678"/>
            <p:cNvSpPr>
              <a:spLocks/>
            </p:cNvSpPr>
            <p:nvPr/>
          </p:nvSpPr>
          <p:spPr bwMode="auto">
            <a:xfrm>
              <a:off x="3728" y="2529"/>
              <a:ext cx="31" cy="15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9" y="2"/>
                </a:cxn>
                <a:cxn ang="0">
                  <a:pos x="25" y="4"/>
                </a:cxn>
                <a:cxn ang="0">
                  <a:pos x="23" y="4"/>
                </a:cxn>
                <a:cxn ang="0">
                  <a:pos x="18" y="7"/>
                </a:cxn>
                <a:cxn ang="0">
                  <a:pos x="12" y="7"/>
                </a:cxn>
                <a:cxn ang="0">
                  <a:pos x="8" y="9"/>
                </a:cxn>
                <a:cxn ang="0">
                  <a:pos x="4" y="9"/>
                </a:cxn>
                <a:cxn ang="0">
                  <a:pos x="0" y="11"/>
                </a:cxn>
                <a:cxn ang="0">
                  <a:pos x="2" y="15"/>
                </a:cxn>
                <a:cxn ang="0">
                  <a:pos x="4" y="13"/>
                </a:cxn>
                <a:cxn ang="0">
                  <a:pos x="8" y="13"/>
                </a:cxn>
                <a:cxn ang="0">
                  <a:pos x="12" y="11"/>
                </a:cxn>
                <a:cxn ang="0">
                  <a:pos x="21" y="11"/>
                </a:cxn>
                <a:cxn ang="0">
                  <a:pos x="25" y="9"/>
                </a:cxn>
                <a:cxn ang="0">
                  <a:pos x="29" y="7"/>
                </a:cxn>
                <a:cxn ang="0">
                  <a:pos x="31" y="4"/>
                </a:cxn>
                <a:cxn ang="0">
                  <a:pos x="29" y="4"/>
                </a:cxn>
                <a:cxn ang="0">
                  <a:pos x="31" y="0"/>
                </a:cxn>
                <a:cxn ang="0">
                  <a:pos x="29" y="0"/>
                </a:cxn>
                <a:cxn ang="0">
                  <a:pos x="29" y="2"/>
                </a:cxn>
                <a:cxn ang="0">
                  <a:pos x="31" y="0"/>
                </a:cxn>
              </a:cxnLst>
              <a:rect l="0" t="0" r="r" b="b"/>
              <a:pathLst>
                <a:path w="31" h="15">
                  <a:moveTo>
                    <a:pt x="31" y="0"/>
                  </a:moveTo>
                  <a:lnTo>
                    <a:pt x="29" y="2"/>
                  </a:lnTo>
                  <a:lnTo>
                    <a:pt x="25" y="4"/>
                  </a:lnTo>
                  <a:lnTo>
                    <a:pt x="23" y="4"/>
                  </a:lnTo>
                  <a:lnTo>
                    <a:pt x="18" y="7"/>
                  </a:lnTo>
                  <a:lnTo>
                    <a:pt x="12" y="7"/>
                  </a:lnTo>
                  <a:lnTo>
                    <a:pt x="8" y="9"/>
                  </a:lnTo>
                  <a:lnTo>
                    <a:pt x="4" y="9"/>
                  </a:lnTo>
                  <a:lnTo>
                    <a:pt x="0" y="11"/>
                  </a:lnTo>
                  <a:lnTo>
                    <a:pt x="2" y="15"/>
                  </a:lnTo>
                  <a:lnTo>
                    <a:pt x="4" y="13"/>
                  </a:lnTo>
                  <a:lnTo>
                    <a:pt x="8" y="13"/>
                  </a:lnTo>
                  <a:lnTo>
                    <a:pt x="12" y="11"/>
                  </a:lnTo>
                  <a:lnTo>
                    <a:pt x="21" y="11"/>
                  </a:lnTo>
                  <a:lnTo>
                    <a:pt x="25" y="9"/>
                  </a:lnTo>
                  <a:lnTo>
                    <a:pt x="29" y="7"/>
                  </a:lnTo>
                  <a:lnTo>
                    <a:pt x="31" y="4"/>
                  </a:lnTo>
                  <a:lnTo>
                    <a:pt x="29" y="4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9" y="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351" name="Freeform 679"/>
            <p:cNvSpPr>
              <a:spLocks/>
            </p:cNvSpPr>
            <p:nvPr/>
          </p:nvSpPr>
          <p:spPr bwMode="auto">
            <a:xfrm>
              <a:off x="3757" y="2529"/>
              <a:ext cx="94" cy="13"/>
            </a:xfrm>
            <a:custGeom>
              <a:avLst/>
              <a:gdLst/>
              <a:ahLst/>
              <a:cxnLst>
                <a:cxn ang="0">
                  <a:pos x="77" y="13"/>
                </a:cxn>
                <a:cxn ang="0">
                  <a:pos x="77" y="9"/>
                </a:cxn>
                <a:cxn ang="0">
                  <a:pos x="67" y="9"/>
                </a:cxn>
                <a:cxn ang="0">
                  <a:pos x="63" y="7"/>
                </a:cxn>
                <a:cxn ang="0">
                  <a:pos x="49" y="7"/>
                </a:cxn>
                <a:cxn ang="0">
                  <a:pos x="45" y="4"/>
                </a:cxn>
                <a:cxn ang="0">
                  <a:pos x="20" y="4"/>
                </a:cxn>
                <a:cxn ang="0">
                  <a:pos x="14" y="2"/>
                </a:cxn>
                <a:cxn ang="0">
                  <a:pos x="6" y="2"/>
                </a:cxn>
                <a:cxn ang="0">
                  <a:pos x="2" y="0"/>
                </a:cxn>
                <a:cxn ang="0">
                  <a:pos x="0" y="4"/>
                </a:cxn>
                <a:cxn ang="0">
                  <a:pos x="6" y="4"/>
                </a:cxn>
                <a:cxn ang="0">
                  <a:pos x="10" y="7"/>
                </a:cxn>
                <a:cxn ang="0">
                  <a:pos x="20" y="7"/>
                </a:cxn>
                <a:cxn ang="0">
                  <a:pos x="24" y="9"/>
                </a:cxn>
                <a:cxn ang="0">
                  <a:pos x="45" y="9"/>
                </a:cxn>
                <a:cxn ang="0">
                  <a:pos x="49" y="11"/>
                </a:cxn>
                <a:cxn ang="0">
                  <a:pos x="63" y="11"/>
                </a:cxn>
                <a:cxn ang="0">
                  <a:pos x="67" y="13"/>
                </a:cxn>
                <a:cxn ang="0">
                  <a:pos x="75" y="13"/>
                </a:cxn>
                <a:cxn ang="0">
                  <a:pos x="77" y="9"/>
                </a:cxn>
                <a:cxn ang="0">
                  <a:pos x="77" y="13"/>
                </a:cxn>
                <a:cxn ang="0">
                  <a:pos x="94" y="13"/>
                </a:cxn>
                <a:cxn ang="0">
                  <a:pos x="77" y="9"/>
                </a:cxn>
                <a:cxn ang="0">
                  <a:pos x="77" y="13"/>
                </a:cxn>
              </a:cxnLst>
              <a:rect l="0" t="0" r="r" b="b"/>
              <a:pathLst>
                <a:path w="94" h="13">
                  <a:moveTo>
                    <a:pt x="77" y="13"/>
                  </a:moveTo>
                  <a:lnTo>
                    <a:pt x="77" y="9"/>
                  </a:lnTo>
                  <a:lnTo>
                    <a:pt x="67" y="9"/>
                  </a:lnTo>
                  <a:lnTo>
                    <a:pt x="63" y="7"/>
                  </a:lnTo>
                  <a:lnTo>
                    <a:pt x="49" y="7"/>
                  </a:lnTo>
                  <a:lnTo>
                    <a:pt x="45" y="4"/>
                  </a:lnTo>
                  <a:lnTo>
                    <a:pt x="20" y="4"/>
                  </a:lnTo>
                  <a:lnTo>
                    <a:pt x="14" y="2"/>
                  </a:lnTo>
                  <a:lnTo>
                    <a:pt x="6" y="2"/>
                  </a:lnTo>
                  <a:lnTo>
                    <a:pt x="2" y="0"/>
                  </a:lnTo>
                  <a:lnTo>
                    <a:pt x="0" y="4"/>
                  </a:lnTo>
                  <a:lnTo>
                    <a:pt x="6" y="4"/>
                  </a:lnTo>
                  <a:lnTo>
                    <a:pt x="10" y="7"/>
                  </a:lnTo>
                  <a:lnTo>
                    <a:pt x="20" y="7"/>
                  </a:lnTo>
                  <a:lnTo>
                    <a:pt x="24" y="9"/>
                  </a:lnTo>
                  <a:lnTo>
                    <a:pt x="45" y="9"/>
                  </a:lnTo>
                  <a:lnTo>
                    <a:pt x="49" y="11"/>
                  </a:lnTo>
                  <a:lnTo>
                    <a:pt x="63" y="11"/>
                  </a:lnTo>
                  <a:lnTo>
                    <a:pt x="67" y="13"/>
                  </a:lnTo>
                  <a:lnTo>
                    <a:pt x="75" y="13"/>
                  </a:lnTo>
                  <a:lnTo>
                    <a:pt x="77" y="9"/>
                  </a:lnTo>
                  <a:lnTo>
                    <a:pt x="77" y="13"/>
                  </a:lnTo>
                  <a:lnTo>
                    <a:pt x="94" y="13"/>
                  </a:lnTo>
                  <a:lnTo>
                    <a:pt x="77" y="9"/>
                  </a:lnTo>
                  <a:lnTo>
                    <a:pt x="77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352" name="Freeform 680"/>
            <p:cNvSpPr>
              <a:spLocks/>
            </p:cNvSpPr>
            <p:nvPr/>
          </p:nvSpPr>
          <p:spPr bwMode="auto">
            <a:xfrm>
              <a:off x="4357" y="2533"/>
              <a:ext cx="142" cy="17"/>
            </a:xfrm>
            <a:custGeom>
              <a:avLst/>
              <a:gdLst/>
              <a:ahLst/>
              <a:cxnLst>
                <a:cxn ang="0">
                  <a:pos x="142" y="0"/>
                </a:cxn>
                <a:cxn ang="0">
                  <a:pos x="134" y="3"/>
                </a:cxn>
                <a:cxn ang="0">
                  <a:pos x="124" y="5"/>
                </a:cxn>
                <a:cxn ang="0">
                  <a:pos x="116" y="5"/>
                </a:cxn>
                <a:cxn ang="0">
                  <a:pos x="108" y="7"/>
                </a:cxn>
                <a:cxn ang="0">
                  <a:pos x="97" y="7"/>
                </a:cxn>
                <a:cxn ang="0">
                  <a:pos x="89" y="9"/>
                </a:cxn>
                <a:cxn ang="0">
                  <a:pos x="81" y="9"/>
                </a:cxn>
                <a:cxn ang="0">
                  <a:pos x="71" y="11"/>
                </a:cxn>
                <a:cxn ang="0">
                  <a:pos x="55" y="11"/>
                </a:cxn>
                <a:cxn ang="0">
                  <a:pos x="44" y="13"/>
                </a:cxn>
                <a:cxn ang="0">
                  <a:pos x="36" y="13"/>
                </a:cxn>
                <a:cxn ang="0">
                  <a:pos x="26" y="15"/>
                </a:cxn>
                <a:cxn ang="0">
                  <a:pos x="10" y="15"/>
                </a:cxn>
                <a:cxn ang="0">
                  <a:pos x="0" y="17"/>
                </a:cxn>
                <a:cxn ang="0">
                  <a:pos x="8" y="17"/>
                </a:cxn>
                <a:cxn ang="0">
                  <a:pos x="16" y="15"/>
                </a:cxn>
                <a:cxn ang="0">
                  <a:pos x="26" y="15"/>
                </a:cxn>
                <a:cxn ang="0">
                  <a:pos x="34" y="13"/>
                </a:cxn>
                <a:cxn ang="0">
                  <a:pos x="42" y="11"/>
                </a:cxn>
                <a:cxn ang="0">
                  <a:pos x="51" y="11"/>
                </a:cxn>
                <a:cxn ang="0">
                  <a:pos x="61" y="9"/>
                </a:cxn>
                <a:cxn ang="0">
                  <a:pos x="69" y="7"/>
                </a:cxn>
                <a:cxn ang="0">
                  <a:pos x="79" y="7"/>
                </a:cxn>
                <a:cxn ang="0">
                  <a:pos x="87" y="5"/>
                </a:cxn>
                <a:cxn ang="0">
                  <a:pos x="95" y="3"/>
                </a:cxn>
                <a:cxn ang="0">
                  <a:pos x="106" y="3"/>
                </a:cxn>
                <a:cxn ang="0">
                  <a:pos x="114" y="0"/>
                </a:cxn>
                <a:cxn ang="0">
                  <a:pos x="142" y="0"/>
                </a:cxn>
              </a:cxnLst>
              <a:rect l="0" t="0" r="r" b="b"/>
              <a:pathLst>
                <a:path w="142" h="17">
                  <a:moveTo>
                    <a:pt x="142" y="0"/>
                  </a:moveTo>
                  <a:lnTo>
                    <a:pt x="134" y="3"/>
                  </a:lnTo>
                  <a:lnTo>
                    <a:pt x="124" y="5"/>
                  </a:lnTo>
                  <a:lnTo>
                    <a:pt x="116" y="5"/>
                  </a:lnTo>
                  <a:lnTo>
                    <a:pt x="108" y="7"/>
                  </a:lnTo>
                  <a:lnTo>
                    <a:pt x="97" y="7"/>
                  </a:lnTo>
                  <a:lnTo>
                    <a:pt x="89" y="9"/>
                  </a:lnTo>
                  <a:lnTo>
                    <a:pt x="81" y="9"/>
                  </a:lnTo>
                  <a:lnTo>
                    <a:pt x="71" y="11"/>
                  </a:lnTo>
                  <a:lnTo>
                    <a:pt x="55" y="11"/>
                  </a:lnTo>
                  <a:lnTo>
                    <a:pt x="44" y="13"/>
                  </a:lnTo>
                  <a:lnTo>
                    <a:pt x="36" y="13"/>
                  </a:lnTo>
                  <a:lnTo>
                    <a:pt x="26" y="15"/>
                  </a:lnTo>
                  <a:lnTo>
                    <a:pt x="10" y="15"/>
                  </a:lnTo>
                  <a:lnTo>
                    <a:pt x="0" y="17"/>
                  </a:lnTo>
                  <a:lnTo>
                    <a:pt x="8" y="17"/>
                  </a:lnTo>
                  <a:lnTo>
                    <a:pt x="16" y="15"/>
                  </a:lnTo>
                  <a:lnTo>
                    <a:pt x="26" y="15"/>
                  </a:lnTo>
                  <a:lnTo>
                    <a:pt x="34" y="13"/>
                  </a:lnTo>
                  <a:lnTo>
                    <a:pt x="42" y="11"/>
                  </a:lnTo>
                  <a:lnTo>
                    <a:pt x="51" y="11"/>
                  </a:lnTo>
                  <a:lnTo>
                    <a:pt x="61" y="9"/>
                  </a:lnTo>
                  <a:lnTo>
                    <a:pt x="69" y="7"/>
                  </a:lnTo>
                  <a:lnTo>
                    <a:pt x="79" y="7"/>
                  </a:lnTo>
                  <a:lnTo>
                    <a:pt x="87" y="5"/>
                  </a:lnTo>
                  <a:lnTo>
                    <a:pt x="95" y="3"/>
                  </a:lnTo>
                  <a:lnTo>
                    <a:pt x="106" y="3"/>
                  </a:lnTo>
                  <a:lnTo>
                    <a:pt x="114" y="0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353" name="Freeform 681"/>
            <p:cNvSpPr>
              <a:spLocks/>
            </p:cNvSpPr>
            <p:nvPr/>
          </p:nvSpPr>
          <p:spPr bwMode="auto">
            <a:xfrm>
              <a:off x="4357" y="2533"/>
              <a:ext cx="142" cy="19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0" y="19"/>
                </a:cxn>
                <a:cxn ang="0">
                  <a:pos x="10" y="17"/>
                </a:cxn>
                <a:cxn ang="0">
                  <a:pos x="26" y="17"/>
                </a:cxn>
                <a:cxn ang="0">
                  <a:pos x="36" y="15"/>
                </a:cxn>
                <a:cxn ang="0">
                  <a:pos x="44" y="15"/>
                </a:cxn>
                <a:cxn ang="0">
                  <a:pos x="55" y="13"/>
                </a:cxn>
                <a:cxn ang="0">
                  <a:pos x="63" y="13"/>
                </a:cxn>
                <a:cxn ang="0">
                  <a:pos x="71" y="11"/>
                </a:cxn>
                <a:cxn ang="0">
                  <a:pos x="89" y="11"/>
                </a:cxn>
                <a:cxn ang="0">
                  <a:pos x="97" y="9"/>
                </a:cxn>
                <a:cxn ang="0">
                  <a:pos x="108" y="9"/>
                </a:cxn>
                <a:cxn ang="0">
                  <a:pos x="116" y="7"/>
                </a:cxn>
                <a:cxn ang="0">
                  <a:pos x="126" y="7"/>
                </a:cxn>
                <a:cxn ang="0">
                  <a:pos x="134" y="5"/>
                </a:cxn>
                <a:cxn ang="0">
                  <a:pos x="142" y="3"/>
                </a:cxn>
                <a:cxn ang="0">
                  <a:pos x="142" y="0"/>
                </a:cxn>
                <a:cxn ang="0">
                  <a:pos x="132" y="0"/>
                </a:cxn>
                <a:cxn ang="0">
                  <a:pos x="124" y="3"/>
                </a:cxn>
                <a:cxn ang="0">
                  <a:pos x="116" y="3"/>
                </a:cxn>
                <a:cxn ang="0">
                  <a:pos x="108" y="5"/>
                </a:cxn>
                <a:cxn ang="0">
                  <a:pos x="97" y="5"/>
                </a:cxn>
                <a:cxn ang="0">
                  <a:pos x="89" y="7"/>
                </a:cxn>
                <a:cxn ang="0">
                  <a:pos x="81" y="7"/>
                </a:cxn>
                <a:cxn ang="0">
                  <a:pos x="71" y="9"/>
                </a:cxn>
                <a:cxn ang="0">
                  <a:pos x="63" y="9"/>
                </a:cxn>
                <a:cxn ang="0">
                  <a:pos x="55" y="11"/>
                </a:cxn>
                <a:cxn ang="0">
                  <a:pos x="26" y="11"/>
                </a:cxn>
                <a:cxn ang="0">
                  <a:pos x="18" y="13"/>
                </a:cxn>
                <a:cxn ang="0">
                  <a:pos x="10" y="13"/>
                </a:cxn>
                <a:cxn ang="0">
                  <a:pos x="0" y="15"/>
                </a:cxn>
                <a:cxn ang="0">
                  <a:pos x="0" y="19"/>
                </a:cxn>
                <a:cxn ang="0">
                  <a:pos x="0" y="15"/>
                </a:cxn>
              </a:cxnLst>
              <a:rect l="0" t="0" r="r" b="b"/>
              <a:pathLst>
                <a:path w="142" h="19">
                  <a:moveTo>
                    <a:pt x="0" y="15"/>
                  </a:moveTo>
                  <a:lnTo>
                    <a:pt x="0" y="19"/>
                  </a:lnTo>
                  <a:lnTo>
                    <a:pt x="10" y="17"/>
                  </a:lnTo>
                  <a:lnTo>
                    <a:pt x="26" y="17"/>
                  </a:lnTo>
                  <a:lnTo>
                    <a:pt x="36" y="15"/>
                  </a:lnTo>
                  <a:lnTo>
                    <a:pt x="44" y="15"/>
                  </a:lnTo>
                  <a:lnTo>
                    <a:pt x="55" y="13"/>
                  </a:lnTo>
                  <a:lnTo>
                    <a:pt x="63" y="13"/>
                  </a:lnTo>
                  <a:lnTo>
                    <a:pt x="71" y="11"/>
                  </a:lnTo>
                  <a:lnTo>
                    <a:pt x="89" y="11"/>
                  </a:lnTo>
                  <a:lnTo>
                    <a:pt x="97" y="9"/>
                  </a:lnTo>
                  <a:lnTo>
                    <a:pt x="108" y="9"/>
                  </a:lnTo>
                  <a:lnTo>
                    <a:pt x="116" y="7"/>
                  </a:lnTo>
                  <a:lnTo>
                    <a:pt x="126" y="7"/>
                  </a:lnTo>
                  <a:lnTo>
                    <a:pt x="134" y="5"/>
                  </a:lnTo>
                  <a:lnTo>
                    <a:pt x="142" y="3"/>
                  </a:lnTo>
                  <a:lnTo>
                    <a:pt x="142" y="0"/>
                  </a:lnTo>
                  <a:lnTo>
                    <a:pt x="132" y="0"/>
                  </a:lnTo>
                  <a:lnTo>
                    <a:pt x="124" y="3"/>
                  </a:lnTo>
                  <a:lnTo>
                    <a:pt x="116" y="3"/>
                  </a:lnTo>
                  <a:lnTo>
                    <a:pt x="108" y="5"/>
                  </a:lnTo>
                  <a:lnTo>
                    <a:pt x="97" y="5"/>
                  </a:lnTo>
                  <a:lnTo>
                    <a:pt x="89" y="7"/>
                  </a:lnTo>
                  <a:lnTo>
                    <a:pt x="81" y="7"/>
                  </a:lnTo>
                  <a:lnTo>
                    <a:pt x="71" y="9"/>
                  </a:lnTo>
                  <a:lnTo>
                    <a:pt x="63" y="9"/>
                  </a:lnTo>
                  <a:lnTo>
                    <a:pt x="55" y="11"/>
                  </a:lnTo>
                  <a:lnTo>
                    <a:pt x="26" y="11"/>
                  </a:lnTo>
                  <a:lnTo>
                    <a:pt x="18" y="13"/>
                  </a:lnTo>
                  <a:lnTo>
                    <a:pt x="10" y="13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354" name="Freeform 682"/>
            <p:cNvSpPr>
              <a:spLocks/>
            </p:cNvSpPr>
            <p:nvPr/>
          </p:nvSpPr>
          <p:spPr bwMode="auto">
            <a:xfrm>
              <a:off x="4357" y="2531"/>
              <a:ext cx="159" cy="21"/>
            </a:xfrm>
            <a:custGeom>
              <a:avLst/>
              <a:gdLst/>
              <a:ahLst/>
              <a:cxnLst>
                <a:cxn ang="0">
                  <a:pos x="142" y="5"/>
                </a:cxn>
                <a:cxn ang="0">
                  <a:pos x="142" y="2"/>
                </a:cxn>
                <a:cxn ang="0">
                  <a:pos x="132" y="0"/>
                </a:cxn>
                <a:cxn ang="0">
                  <a:pos x="124" y="2"/>
                </a:cxn>
                <a:cxn ang="0">
                  <a:pos x="95" y="2"/>
                </a:cxn>
                <a:cxn ang="0">
                  <a:pos x="87" y="5"/>
                </a:cxn>
                <a:cxn ang="0">
                  <a:pos x="77" y="7"/>
                </a:cxn>
                <a:cxn ang="0">
                  <a:pos x="69" y="7"/>
                </a:cxn>
                <a:cxn ang="0">
                  <a:pos x="59" y="9"/>
                </a:cxn>
                <a:cxn ang="0">
                  <a:pos x="51" y="11"/>
                </a:cxn>
                <a:cxn ang="0">
                  <a:pos x="42" y="11"/>
                </a:cxn>
                <a:cxn ang="0">
                  <a:pos x="34" y="13"/>
                </a:cxn>
                <a:cxn ang="0">
                  <a:pos x="26" y="13"/>
                </a:cxn>
                <a:cxn ang="0">
                  <a:pos x="16" y="15"/>
                </a:cxn>
                <a:cxn ang="0">
                  <a:pos x="8" y="17"/>
                </a:cxn>
                <a:cxn ang="0">
                  <a:pos x="0" y="17"/>
                </a:cxn>
                <a:cxn ang="0">
                  <a:pos x="0" y="21"/>
                </a:cxn>
                <a:cxn ang="0">
                  <a:pos x="8" y="21"/>
                </a:cxn>
                <a:cxn ang="0">
                  <a:pos x="16" y="19"/>
                </a:cxn>
                <a:cxn ang="0">
                  <a:pos x="26" y="19"/>
                </a:cxn>
                <a:cxn ang="0">
                  <a:pos x="34" y="17"/>
                </a:cxn>
                <a:cxn ang="0">
                  <a:pos x="42" y="15"/>
                </a:cxn>
                <a:cxn ang="0">
                  <a:pos x="51" y="13"/>
                </a:cxn>
                <a:cxn ang="0">
                  <a:pos x="61" y="13"/>
                </a:cxn>
                <a:cxn ang="0">
                  <a:pos x="69" y="11"/>
                </a:cxn>
                <a:cxn ang="0">
                  <a:pos x="79" y="11"/>
                </a:cxn>
                <a:cxn ang="0">
                  <a:pos x="87" y="9"/>
                </a:cxn>
                <a:cxn ang="0">
                  <a:pos x="95" y="7"/>
                </a:cxn>
                <a:cxn ang="0">
                  <a:pos x="106" y="7"/>
                </a:cxn>
                <a:cxn ang="0">
                  <a:pos x="114" y="5"/>
                </a:cxn>
                <a:cxn ang="0">
                  <a:pos x="142" y="5"/>
                </a:cxn>
                <a:cxn ang="0">
                  <a:pos x="142" y="2"/>
                </a:cxn>
                <a:cxn ang="0">
                  <a:pos x="142" y="5"/>
                </a:cxn>
                <a:cxn ang="0">
                  <a:pos x="159" y="2"/>
                </a:cxn>
                <a:cxn ang="0">
                  <a:pos x="142" y="2"/>
                </a:cxn>
                <a:cxn ang="0">
                  <a:pos x="142" y="5"/>
                </a:cxn>
              </a:cxnLst>
              <a:rect l="0" t="0" r="r" b="b"/>
              <a:pathLst>
                <a:path w="159" h="21">
                  <a:moveTo>
                    <a:pt x="142" y="5"/>
                  </a:moveTo>
                  <a:lnTo>
                    <a:pt x="142" y="2"/>
                  </a:lnTo>
                  <a:lnTo>
                    <a:pt x="132" y="0"/>
                  </a:lnTo>
                  <a:lnTo>
                    <a:pt x="124" y="2"/>
                  </a:lnTo>
                  <a:lnTo>
                    <a:pt x="95" y="2"/>
                  </a:lnTo>
                  <a:lnTo>
                    <a:pt x="87" y="5"/>
                  </a:lnTo>
                  <a:lnTo>
                    <a:pt x="77" y="7"/>
                  </a:lnTo>
                  <a:lnTo>
                    <a:pt x="69" y="7"/>
                  </a:lnTo>
                  <a:lnTo>
                    <a:pt x="59" y="9"/>
                  </a:lnTo>
                  <a:lnTo>
                    <a:pt x="51" y="11"/>
                  </a:lnTo>
                  <a:lnTo>
                    <a:pt x="42" y="11"/>
                  </a:lnTo>
                  <a:lnTo>
                    <a:pt x="34" y="13"/>
                  </a:lnTo>
                  <a:lnTo>
                    <a:pt x="26" y="13"/>
                  </a:lnTo>
                  <a:lnTo>
                    <a:pt x="16" y="15"/>
                  </a:lnTo>
                  <a:lnTo>
                    <a:pt x="8" y="17"/>
                  </a:lnTo>
                  <a:lnTo>
                    <a:pt x="0" y="17"/>
                  </a:lnTo>
                  <a:lnTo>
                    <a:pt x="0" y="21"/>
                  </a:lnTo>
                  <a:lnTo>
                    <a:pt x="8" y="21"/>
                  </a:lnTo>
                  <a:lnTo>
                    <a:pt x="16" y="19"/>
                  </a:lnTo>
                  <a:lnTo>
                    <a:pt x="26" y="19"/>
                  </a:lnTo>
                  <a:lnTo>
                    <a:pt x="34" y="17"/>
                  </a:lnTo>
                  <a:lnTo>
                    <a:pt x="42" y="15"/>
                  </a:lnTo>
                  <a:lnTo>
                    <a:pt x="51" y="13"/>
                  </a:lnTo>
                  <a:lnTo>
                    <a:pt x="61" y="13"/>
                  </a:lnTo>
                  <a:lnTo>
                    <a:pt x="69" y="11"/>
                  </a:lnTo>
                  <a:lnTo>
                    <a:pt x="79" y="11"/>
                  </a:lnTo>
                  <a:lnTo>
                    <a:pt x="87" y="9"/>
                  </a:lnTo>
                  <a:lnTo>
                    <a:pt x="95" y="7"/>
                  </a:lnTo>
                  <a:lnTo>
                    <a:pt x="106" y="7"/>
                  </a:lnTo>
                  <a:lnTo>
                    <a:pt x="114" y="5"/>
                  </a:lnTo>
                  <a:lnTo>
                    <a:pt x="142" y="5"/>
                  </a:lnTo>
                  <a:lnTo>
                    <a:pt x="142" y="2"/>
                  </a:lnTo>
                  <a:lnTo>
                    <a:pt x="142" y="5"/>
                  </a:lnTo>
                  <a:lnTo>
                    <a:pt x="159" y="2"/>
                  </a:lnTo>
                  <a:lnTo>
                    <a:pt x="142" y="2"/>
                  </a:lnTo>
                  <a:lnTo>
                    <a:pt x="142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355" name="Freeform 683"/>
            <p:cNvSpPr>
              <a:spLocks/>
            </p:cNvSpPr>
            <p:nvPr/>
          </p:nvSpPr>
          <p:spPr bwMode="auto">
            <a:xfrm>
              <a:off x="3912" y="2544"/>
              <a:ext cx="67" cy="12"/>
            </a:xfrm>
            <a:custGeom>
              <a:avLst/>
              <a:gdLst/>
              <a:ahLst/>
              <a:cxnLst>
                <a:cxn ang="0">
                  <a:pos x="67" y="8"/>
                </a:cxn>
                <a:cxn ang="0">
                  <a:pos x="63" y="10"/>
                </a:cxn>
                <a:cxn ang="0">
                  <a:pos x="59" y="10"/>
                </a:cxn>
                <a:cxn ang="0">
                  <a:pos x="55" y="12"/>
                </a:cxn>
                <a:cxn ang="0">
                  <a:pos x="28" y="12"/>
                </a:cxn>
                <a:cxn ang="0">
                  <a:pos x="24" y="10"/>
                </a:cxn>
                <a:cxn ang="0">
                  <a:pos x="20" y="10"/>
                </a:cxn>
                <a:cxn ang="0">
                  <a:pos x="16" y="8"/>
                </a:cxn>
                <a:cxn ang="0">
                  <a:pos x="12" y="8"/>
                </a:cxn>
                <a:cxn ang="0">
                  <a:pos x="8" y="6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6" y="2"/>
                </a:cxn>
                <a:cxn ang="0">
                  <a:pos x="10" y="0"/>
                </a:cxn>
                <a:cxn ang="0">
                  <a:pos x="45" y="0"/>
                </a:cxn>
                <a:cxn ang="0">
                  <a:pos x="47" y="2"/>
                </a:cxn>
                <a:cxn ang="0">
                  <a:pos x="51" y="2"/>
                </a:cxn>
                <a:cxn ang="0">
                  <a:pos x="53" y="4"/>
                </a:cxn>
                <a:cxn ang="0">
                  <a:pos x="55" y="4"/>
                </a:cxn>
                <a:cxn ang="0">
                  <a:pos x="59" y="6"/>
                </a:cxn>
                <a:cxn ang="0">
                  <a:pos x="61" y="6"/>
                </a:cxn>
                <a:cxn ang="0">
                  <a:pos x="65" y="8"/>
                </a:cxn>
                <a:cxn ang="0">
                  <a:pos x="67" y="8"/>
                </a:cxn>
              </a:cxnLst>
              <a:rect l="0" t="0" r="r" b="b"/>
              <a:pathLst>
                <a:path w="67" h="12">
                  <a:moveTo>
                    <a:pt x="67" y="8"/>
                  </a:moveTo>
                  <a:lnTo>
                    <a:pt x="63" y="10"/>
                  </a:lnTo>
                  <a:lnTo>
                    <a:pt x="59" y="10"/>
                  </a:lnTo>
                  <a:lnTo>
                    <a:pt x="55" y="12"/>
                  </a:lnTo>
                  <a:lnTo>
                    <a:pt x="28" y="12"/>
                  </a:lnTo>
                  <a:lnTo>
                    <a:pt x="24" y="10"/>
                  </a:lnTo>
                  <a:lnTo>
                    <a:pt x="20" y="10"/>
                  </a:lnTo>
                  <a:lnTo>
                    <a:pt x="16" y="8"/>
                  </a:lnTo>
                  <a:lnTo>
                    <a:pt x="12" y="8"/>
                  </a:lnTo>
                  <a:lnTo>
                    <a:pt x="8" y="6"/>
                  </a:lnTo>
                  <a:lnTo>
                    <a:pt x="4" y="4"/>
                  </a:lnTo>
                  <a:lnTo>
                    <a:pt x="0" y="4"/>
                  </a:lnTo>
                  <a:lnTo>
                    <a:pt x="6" y="2"/>
                  </a:lnTo>
                  <a:lnTo>
                    <a:pt x="10" y="0"/>
                  </a:lnTo>
                  <a:lnTo>
                    <a:pt x="45" y="0"/>
                  </a:lnTo>
                  <a:lnTo>
                    <a:pt x="47" y="2"/>
                  </a:lnTo>
                  <a:lnTo>
                    <a:pt x="51" y="2"/>
                  </a:lnTo>
                  <a:lnTo>
                    <a:pt x="53" y="4"/>
                  </a:lnTo>
                  <a:lnTo>
                    <a:pt x="55" y="4"/>
                  </a:lnTo>
                  <a:lnTo>
                    <a:pt x="59" y="6"/>
                  </a:lnTo>
                  <a:lnTo>
                    <a:pt x="61" y="6"/>
                  </a:lnTo>
                  <a:lnTo>
                    <a:pt x="65" y="8"/>
                  </a:lnTo>
                  <a:lnTo>
                    <a:pt x="67" y="8"/>
                  </a:lnTo>
                  <a:close/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356" name="Freeform 684"/>
            <p:cNvSpPr>
              <a:spLocks/>
            </p:cNvSpPr>
            <p:nvPr/>
          </p:nvSpPr>
          <p:spPr bwMode="auto">
            <a:xfrm>
              <a:off x="3906" y="2546"/>
              <a:ext cx="73" cy="12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4"/>
                </a:cxn>
                <a:cxn ang="0">
                  <a:pos x="10" y="4"/>
                </a:cxn>
                <a:cxn ang="0">
                  <a:pos x="14" y="6"/>
                </a:cxn>
                <a:cxn ang="0">
                  <a:pos x="18" y="8"/>
                </a:cxn>
                <a:cxn ang="0">
                  <a:pos x="22" y="8"/>
                </a:cxn>
                <a:cxn ang="0">
                  <a:pos x="26" y="10"/>
                </a:cxn>
                <a:cxn ang="0">
                  <a:pos x="34" y="10"/>
                </a:cxn>
                <a:cxn ang="0">
                  <a:pos x="38" y="12"/>
                </a:cxn>
                <a:cxn ang="0">
                  <a:pos x="57" y="12"/>
                </a:cxn>
                <a:cxn ang="0">
                  <a:pos x="61" y="10"/>
                </a:cxn>
                <a:cxn ang="0">
                  <a:pos x="71" y="10"/>
                </a:cxn>
                <a:cxn ang="0">
                  <a:pos x="73" y="8"/>
                </a:cxn>
                <a:cxn ang="0">
                  <a:pos x="73" y="4"/>
                </a:cxn>
                <a:cxn ang="0">
                  <a:pos x="69" y="6"/>
                </a:cxn>
                <a:cxn ang="0">
                  <a:pos x="65" y="6"/>
                </a:cxn>
                <a:cxn ang="0">
                  <a:pos x="61" y="8"/>
                </a:cxn>
                <a:cxn ang="0">
                  <a:pos x="34" y="8"/>
                </a:cxn>
                <a:cxn ang="0">
                  <a:pos x="30" y="6"/>
                </a:cxn>
                <a:cxn ang="0">
                  <a:pos x="26" y="6"/>
                </a:cxn>
                <a:cxn ang="0">
                  <a:pos x="22" y="4"/>
                </a:cxn>
                <a:cxn ang="0">
                  <a:pos x="18" y="4"/>
                </a:cxn>
                <a:cxn ang="0">
                  <a:pos x="14" y="2"/>
                </a:cxn>
                <a:cxn ang="0">
                  <a:pos x="10" y="0"/>
                </a:cxn>
                <a:cxn ang="0">
                  <a:pos x="6" y="0"/>
                </a:cxn>
                <a:cxn ang="0">
                  <a:pos x="6" y="4"/>
                </a:cxn>
                <a:cxn ang="0">
                  <a:pos x="6" y="0"/>
                </a:cxn>
                <a:cxn ang="0">
                  <a:pos x="0" y="2"/>
                </a:cxn>
                <a:cxn ang="0">
                  <a:pos x="6" y="4"/>
                </a:cxn>
                <a:cxn ang="0">
                  <a:pos x="6" y="0"/>
                </a:cxn>
              </a:cxnLst>
              <a:rect l="0" t="0" r="r" b="b"/>
              <a:pathLst>
                <a:path w="73" h="12">
                  <a:moveTo>
                    <a:pt x="6" y="0"/>
                  </a:moveTo>
                  <a:lnTo>
                    <a:pt x="6" y="4"/>
                  </a:lnTo>
                  <a:lnTo>
                    <a:pt x="10" y="4"/>
                  </a:lnTo>
                  <a:lnTo>
                    <a:pt x="14" y="6"/>
                  </a:lnTo>
                  <a:lnTo>
                    <a:pt x="18" y="8"/>
                  </a:lnTo>
                  <a:lnTo>
                    <a:pt x="22" y="8"/>
                  </a:lnTo>
                  <a:lnTo>
                    <a:pt x="26" y="10"/>
                  </a:lnTo>
                  <a:lnTo>
                    <a:pt x="34" y="10"/>
                  </a:lnTo>
                  <a:lnTo>
                    <a:pt x="38" y="12"/>
                  </a:lnTo>
                  <a:lnTo>
                    <a:pt x="57" y="12"/>
                  </a:lnTo>
                  <a:lnTo>
                    <a:pt x="61" y="10"/>
                  </a:lnTo>
                  <a:lnTo>
                    <a:pt x="71" y="10"/>
                  </a:lnTo>
                  <a:lnTo>
                    <a:pt x="73" y="8"/>
                  </a:lnTo>
                  <a:lnTo>
                    <a:pt x="73" y="4"/>
                  </a:lnTo>
                  <a:lnTo>
                    <a:pt x="69" y="6"/>
                  </a:lnTo>
                  <a:lnTo>
                    <a:pt x="65" y="6"/>
                  </a:lnTo>
                  <a:lnTo>
                    <a:pt x="61" y="8"/>
                  </a:lnTo>
                  <a:lnTo>
                    <a:pt x="34" y="8"/>
                  </a:lnTo>
                  <a:lnTo>
                    <a:pt x="30" y="6"/>
                  </a:lnTo>
                  <a:lnTo>
                    <a:pt x="26" y="6"/>
                  </a:lnTo>
                  <a:lnTo>
                    <a:pt x="22" y="4"/>
                  </a:lnTo>
                  <a:lnTo>
                    <a:pt x="18" y="4"/>
                  </a:lnTo>
                  <a:lnTo>
                    <a:pt x="14" y="2"/>
                  </a:lnTo>
                  <a:lnTo>
                    <a:pt x="10" y="0"/>
                  </a:lnTo>
                  <a:lnTo>
                    <a:pt x="6" y="0"/>
                  </a:lnTo>
                  <a:lnTo>
                    <a:pt x="6" y="4"/>
                  </a:lnTo>
                  <a:lnTo>
                    <a:pt x="6" y="0"/>
                  </a:lnTo>
                  <a:lnTo>
                    <a:pt x="0" y="2"/>
                  </a:lnTo>
                  <a:lnTo>
                    <a:pt x="6" y="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357" name="Freeform 685"/>
            <p:cNvSpPr>
              <a:spLocks/>
            </p:cNvSpPr>
            <p:nvPr/>
          </p:nvSpPr>
          <p:spPr bwMode="auto">
            <a:xfrm>
              <a:off x="3912" y="2540"/>
              <a:ext cx="45" cy="10"/>
            </a:xfrm>
            <a:custGeom>
              <a:avLst/>
              <a:gdLst/>
              <a:ahLst/>
              <a:cxnLst>
                <a:cxn ang="0">
                  <a:pos x="45" y="2"/>
                </a:cxn>
                <a:cxn ang="0">
                  <a:pos x="32" y="2"/>
                </a:cxn>
                <a:cxn ang="0">
                  <a:pos x="28" y="0"/>
                </a:cxn>
                <a:cxn ang="0">
                  <a:pos x="20" y="2"/>
                </a:cxn>
                <a:cxn ang="0">
                  <a:pos x="16" y="2"/>
                </a:cxn>
                <a:cxn ang="0">
                  <a:pos x="10" y="4"/>
                </a:cxn>
                <a:cxn ang="0">
                  <a:pos x="4" y="4"/>
                </a:cxn>
                <a:cxn ang="0">
                  <a:pos x="0" y="6"/>
                </a:cxn>
                <a:cxn ang="0">
                  <a:pos x="0" y="10"/>
                </a:cxn>
                <a:cxn ang="0">
                  <a:pos x="6" y="8"/>
                </a:cxn>
                <a:cxn ang="0">
                  <a:pos x="10" y="6"/>
                </a:cxn>
                <a:cxn ang="0">
                  <a:pos x="16" y="6"/>
                </a:cxn>
                <a:cxn ang="0">
                  <a:pos x="20" y="4"/>
                </a:cxn>
                <a:cxn ang="0">
                  <a:pos x="32" y="4"/>
                </a:cxn>
                <a:cxn ang="0">
                  <a:pos x="39" y="6"/>
                </a:cxn>
                <a:cxn ang="0">
                  <a:pos x="45" y="6"/>
                </a:cxn>
                <a:cxn ang="0">
                  <a:pos x="43" y="6"/>
                </a:cxn>
                <a:cxn ang="0">
                  <a:pos x="45" y="2"/>
                </a:cxn>
              </a:cxnLst>
              <a:rect l="0" t="0" r="r" b="b"/>
              <a:pathLst>
                <a:path w="45" h="10">
                  <a:moveTo>
                    <a:pt x="45" y="2"/>
                  </a:moveTo>
                  <a:lnTo>
                    <a:pt x="32" y="2"/>
                  </a:lnTo>
                  <a:lnTo>
                    <a:pt x="28" y="0"/>
                  </a:lnTo>
                  <a:lnTo>
                    <a:pt x="20" y="2"/>
                  </a:lnTo>
                  <a:lnTo>
                    <a:pt x="16" y="2"/>
                  </a:lnTo>
                  <a:lnTo>
                    <a:pt x="10" y="4"/>
                  </a:lnTo>
                  <a:lnTo>
                    <a:pt x="4" y="4"/>
                  </a:lnTo>
                  <a:lnTo>
                    <a:pt x="0" y="6"/>
                  </a:lnTo>
                  <a:lnTo>
                    <a:pt x="0" y="10"/>
                  </a:lnTo>
                  <a:lnTo>
                    <a:pt x="6" y="8"/>
                  </a:lnTo>
                  <a:lnTo>
                    <a:pt x="10" y="6"/>
                  </a:lnTo>
                  <a:lnTo>
                    <a:pt x="16" y="6"/>
                  </a:lnTo>
                  <a:lnTo>
                    <a:pt x="20" y="4"/>
                  </a:lnTo>
                  <a:lnTo>
                    <a:pt x="32" y="4"/>
                  </a:lnTo>
                  <a:lnTo>
                    <a:pt x="39" y="6"/>
                  </a:lnTo>
                  <a:lnTo>
                    <a:pt x="45" y="6"/>
                  </a:lnTo>
                  <a:lnTo>
                    <a:pt x="43" y="6"/>
                  </a:lnTo>
                  <a:lnTo>
                    <a:pt x="45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358" name="Freeform 686"/>
            <p:cNvSpPr>
              <a:spLocks/>
            </p:cNvSpPr>
            <p:nvPr/>
          </p:nvSpPr>
          <p:spPr bwMode="auto">
            <a:xfrm>
              <a:off x="3955" y="2542"/>
              <a:ext cx="30" cy="12"/>
            </a:xfrm>
            <a:custGeom>
              <a:avLst/>
              <a:gdLst/>
              <a:ahLst/>
              <a:cxnLst>
                <a:cxn ang="0">
                  <a:pos x="24" y="12"/>
                </a:cxn>
                <a:cxn ang="0">
                  <a:pos x="24" y="8"/>
                </a:cxn>
                <a:cxn ang="0">
                  <a:pos x="22" y="8"/>
                </a:cxn>
                <a:cxn ang="0">
                  <a:pos x="18" y="6"/>
                </a:cxn>
                <a:cxn ang="0">
                  <a:pos x="16" y="6"/>
                </a:cxn>
                <a:cxn ang="0">
                  <a:pos x="14" y="4"/>
                </a:cxn>
                <a:cxn ang="0">
                  <a:pos x="12" y="4"/>
                </a:cxn>
                <a:cxn ang="0">
                  <a:pos x="8" y="2"/>
                </a:cxn>
                <a:cxn ang="0">
                  <a:pos x="6" y="2"/>
                </a:cxn>
                <a:cxn ang="0">
                  <a:pos x="2" y="0"/>
                </a:cxn>
                <a:cxn ang="0">
                  <a:pos x="0" y="4"/>
                </a:cxn>
                <a:cxn ang="0">
                  <a:pos x="4" y="6"/>
                </a:cxn>
                <a:cxn ang="0">
                  <a:pos x="6" y="6"/>
                </a:cxn>
                <a:cxn ang="0">
                  <a:pos x="10" y="8"/>
                </a:cxn>
                <a:cxn ang="0">
                  <a:pos x="12" y="8"/>
                </a:cxn>
                <a:cxn ang="0">
                  <a:pos x="16" y="10"/>
                </a:cxn>
                <a:cxn ang="0">
                  <a:pos x="18" y="10"/>
                </a:cxn>
                <a:cxn ang="0">
                  <a:pos x="22" y="12"/>
                </a:cxn>
                <a:cxn ang="0">
                  <a:pos x="24" y="12"/>
                </a:cxn>
                <a:cxn ang="0">
                  <a:pos x="24" y="8"/>
                </a:cxn>
                <a:cxn ang="0">
                  <a:pos x="24" y="12"/>
                </a:cxn>
                <a:cxn ang="0">
                  <a:pos x="30" y="10"/>
                </a:cxn>
                <a:cxn ang="0">
                  <a:pos x="24" y="8"/>
                </a:cxn>
                <a:cxn ang="0">
                  <a:pos x="24" y="12"/>
                </a:cxn>
              </a:cxnLst>
              <a:rect l="0" t="0" r="r" b="b"/>
              <a:pathLst>
                <a:path w="30" h="12">
                  <a:moveTo>
                    <a:pt x="24" y="12"/>
                  </a:moveTo>
                  <a:lnTo>
                    <a:pt x="24" y="8"/>
                  </a:lnTo>
                  <a:lnTo>
                    <a:pt x="22" y="8"/>
                  </a:lnTo>
                  <a:lnTo>
                    <a:pt x="18" y="6"/>
                  </a:lnTo>
                  <a:lnTo>
                    <a:pt x="16" y="6"/>
                  </a:lnTo>
                  <a:lnTo>
                    <a:pt x="14" y="4"/>
                  </a:lnTo>
                  <a:lnTo>
                    <a:pt x="12" y="4"/>
                  </a:lnTo>
                  <a:lnTo>
                    <a:pt x="8" y="2"/>
                  </a:lnTo>
                  <a:lnTo>
                    <a:pt x="6" y="2"/>
                  </a:lnTo>
                  <a:lnTo>
                    <a:pt x="2" y="0"/>
                  </a:lnTo>
                  <a:lnTo>
                    <a:pt x="0" y="4"/>
                  </a:lnTo>
                  <a:lnTo>
                    <a:pt x="4" y="6"/>
                  </a:lnTo>
                  <a:lnTo>
                    <a:pt x="6" y="6"/>
                  </a:lnTo>
                  <a:lnTo>
                    <a:pt x="10" y="8"/>
                  </a:lnTo>
                  <a:lnTo>
                    <a:pt x="12" y="8"/>
                  </a:lnTo>
                  <a:lnTo>
                    <a:pt x="16" y="10"/>
                  </a:lnTo>
                  <a:lnTo>
                    <a:pt x="18" y="10"/>
                  </a:lnTo>
                  <a:lnTo>
                    <a:pt x="22" y="12"/>
                  </a:lnTo>
                  <a:lnTo>
                    <a:pt x="24" y="12"/>
                  </a:lnTo>
                  <a:lnTo>
                    <a:pt x="24" y="8"/>
                  </a:lnTo>
                  <a:lnTo>
                    <a:pt x="24" y="12"/>
                  </a:lnTo>
                  <a:lnTo>
                    <a:pt x="30" y="10"/>
                  </a:lnTo>
                  <a:lnTo>
                    <a:pt x="24" y="8"/>
                  </a:lnTo>
                  <a:lnTo>
                    <a:pt x="24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359" name="Freeform 687"/>
            <p:cNvSpPr>
              <a:spLocks/>
            </p:cNvSpPr>
            <p:nvPr/>
          </p:nvSpPr>
          <p:spPr bwMode="auto">
            <a:xfrm>
              <a:off x="3793" y="2548"/>
              <a:ext cx="117" cy="77"/>
            </a:xfrm>
            <a:custGeom>
              <a:avLst/>
              <a:gdLst/>
              <a:ahLst/>
              <a:cxnLst>
                <a:cxn ang="0">
                  <a:pos x="117" y="8"/>
                </a:cxn>
                <a:cxn ang="0">
                  <a:pos x="117" y="34"/>
                </a:cxn>
                <a:cxn ang="0">
                  <a:pos x="115" y="47"/>
                </a:cxn>
                <a:cxn ang="0">
                  <a:pos x="115" y="61"/>
                </a:cxn>
                <a:cxn ang="0">
                  <a:pos x="111" y="65"/>
                </a:cxn>
                <a:cxn ang="0">
                  <a:pos x="107" y="67"/>
                </a:cxn>
                <a:cxn ang="0">
                  <a:pos x="102" y="69"/>
                </a:cxn>
                <a:cxn ang="0">
                  <a:pos x="98" y="71"/>
                </a:cxn>
                <a:cxn ang="0">
                  <a:pos x="94" y="73"/>
                </a:cxn>
                <a:cxn ang="0">
                  <a:pos x="90" y="75"/>
                </a:cxn>
                <a:cxn ang="0">
                  <a:pos x="84" y="75"/>
                </a:cxn>
                <a:cxn ang="0">
                  <a:pos x="80" y="77"/>
                </a:cxn>
                <a:cxn ang="0">
                  <a:pos x="60" y="77"/>
                </a:cxn>
                <a:cxn ang="0">
                  <a:pos x="55" y="75"/>
                </a:cxn>
                <a:cxn ang="0">
                  <a:pos x="49" y="75"/>
                </a:cxn>
                <a:cxn ang="0">
                  <a:pos x="45" y="73"/>
                </a:cxn>
                <a:cxn ang="0">
                  <a:pos x="41" y="73"/>
                </a:cxn>
                <a:cxn ang="0">
                  <a:pos x="37" y="69"/>
                </a:cxn>
                <a:cxn ang="0">
                  <a:pos x="33" y="67"/>
                </a:cxn>
                <a:cxn ang="0">
                  <a:pos x="27" y="67"/>
                </a:cxn>
                <a:cxn ang="0">
                  <a:pos x="23" y="65"/>
                </a:cxn>
                <a:cxn ang="0">
                  <a:pos x="17" y="65"/>
                </a:cxn>
                <a:cxn ang="0">
                  <a:pos x="13" y="63"/>
                </a:cxn>
                <a:cxn ang="0">
                  <a:pos x="9" y="63"/>
                </a:cxn>
                <a:cxn ang="0">
                  <a:pos x="4" y="59"/>
                </a:cxn>
                <a:cxn ang="0">
                  <a:pos x="2" y="53"/>
                </a:cxn>
                <a:cxn ang="0">
                  <a:pos x="0" y="47"/>
                </a:cxn>
                <a:cxn ang="0">
                  <a:pos x="2" y="41"/>
                </a:cxn>
                <a:cxn ang="0">
                  <a:pos x="2" y="32"/>
                </a:cxn>
                <a:cxn ang="0">
                  <a:pos x="4" y="26"/>
                </a:cxn>
                <a:cxn ang="0">
                  <a:pos x="4" y="20"/>
                </a:cxn>
                <a:cxn ang="0">
                  <a:pos x="7" y="14"/>
                </a:cxn>
                <a:cxn ang="0">
                  <a:pos x="4" y="6"/>
                </a:cxn>
                <a:cxn ang="0">
                  <a:pos x="9" y="6"/>
                </a:cxn>
                <a:cxn ang="0">
                  <a:pos x="13" y="4"/>
                </a:cxn>
                <a:cxn ang="0">
                  <a:pos x="21" y="4"/>
                </a:cxn>
                <a:cxn ang="0">
                  <a:pos x="27" y="2"/>
                </a:cxn>
                <a:cxn ang="0">
                  <a:pos x="39" y="2"/>
                </a:cxn>
                <a:cxn ang="0">
                  <a:pos x="35" y="16"/>
                </a:cxn>
                <a:cxn ang="0">
                  <a:pos x="35" y="43"/>
                </a:cxn>
                <a:cxn ang="0">
                  <a:pos x="33" y="57"/>
                </a:cxn>
                <a:cxn ang="0">
                  <a:pos x="39" y="57"/>
                </a:cxn>
                <a:cxn ang="0">
                  <a:pos x="39" y="45"/>
                </a:cxn>
                <a:cxn ang="0">
                  <a:pos x="41" y="30"/>
                </a:cxn>
                <a:cxn ang="0">
                  <a:pos x="41" y="14"/>
                </a:cxn>
                <a:cxn ang="0">
                  <a:pos x="45" y="0"/>
                </a:cxn>
                <a:cxn ang="0">
                  <a:pos x="94" y="0"/>
                </a:cxn>
                <a:cxn ang="0">
                  <a:pos x="98" y="2"/>
                </a:cxn>
                <a:cxn ang="0">
                  <a:pos x="102" y="2"/>
                </a:cxn>
                <a:cxn ang="0">
                  <a:pos x="107" y="4"/>
                </a:cxn>
                <a:cxn ang="0">
                  <a:pos x="111" y="6"/>
                </a:cxn>
                <a:cxn ang="0">
                  <a:pos x="117" y="8"/>
                </a:cxn>
              </a:cxnLst>
              <a:rect l="0" t="0" r="r" b="b"/>
              <a:pathLst>
                <a:path w="117" h="77">
                  <a:moveTo>
                    <a:pt x="117" y="8"/>
                  </a:moveTo>
                  <a:lnTo>
                    <a:pt x="117" y="34"/>
                  </a:lnTo>
                  <a:lnTo>
                    <a:pt x="115" y="47"/>
                  </a:lnTo>
                  <a:lnTo>
                    <a:pt x="115" y="61"/>
                  </a:lnTo>
                  <a:lnTo>
                    <a:pt x="111" y="65"/>
                  </a:lnTo>
                  <a:lnTo>
                    <a:pt x="107" y="67"/>
                  </a:lnTo>
                  <a:lnTo>
                    <a:pt x="102" y="69"/>
                  </a:lnTo>
                  <a:lnTo>
                    <a:pt x="98" y="71"/>
                  </a:lnTo>
                  <a:lnTo>
                    <a:pt x="94" y="73"/>
                  </a:lnTo>
                  <a:lnTo>
                    <a:pt x="90" y="75"/>
                  </a:lnTo>
                  <a:lnTo>
                    <a:pt x="84" y="75"/>
                  </a:lnTo>
                  <a:lnTo>
                    <a:pt x="80" y="77"/>
                  </a:lnTo>
                  <a:lnTo>
                    <a:pt x="60" y="77"/>
                  </a:lnTo>
                  <a:lnTo>
                    <a:pt x="55" y="75"/>
                  </a:lnTo>
                  <a:lnTo>
                    <a:pt x="49" y="75"/>
                  </a:lnTo>
                  <a:lnTo>
                    <a:pt x="45" y="73"/>
                  </a:lnTo>
                  <a:lnTo>
                    <a:pt x="41" y="73"/>
                  </a:lnTo>
                  <a:lnTo>
                    <a:pt x="37" y="69"/>
                  </a:lnTo>
                  <a:lnTo>
                    <a:pt x="33" y="67"/>
                  </a:lnTo>
                  <a:lnTo>
                    <a:pt x="27" y="67"/>
                  </a:lnTo>
                  <a:lnTo>
                    <a:pt x="23" y="65"/>
                  </a:lnTo>
                  <a:lnTo>
                    <a:pt x="17" y="65"/>
                  </a:lnTo>
                  <a:lnTo>
                    <a:pt x="13" y="63"/>
                  </a:lnTo>
                  <a:lnTo>
                    <a:pt x="9" y="63"/>
                  </a:lnTo>
                  <a:lnTo>
                    <a:pt x="4" y="59"/>
                  </a:lnTo>
                  <a:lnTo>
                    <a:pt x="2" y="53"/>
                  </a:lnTo>
                  <a:lnTo>
                    <a:pt x="0" y="47"/>
                  </a:lnTo>
                  <a:lnTo>
                    <a:pt x="2" y="41"/>
                  </a:lnTo>
                  <a:lnTo>
                    <a:pt x="2" y="32"/>
                  </a:lnTo>
                  <a:lnTo>
                    <a:pt x="4" y="26"/>
                  </a:lnTo>
                  <a:lnTo>
                    <a:pt x="4" y="20"/>
                  </a:lnTo>
                  <a:lnTo>
                    <a:pt x="7" y="14"/>
                  </a:lnTo>
                  <a:lnTo>
                    <a:pt x="4" y="6"/>
                  </a:lnTo>
                  <a:lnTo>
                    <a:pt x="9" y="6"/>
                  </a:lnTo>
                  <a:lnTo>
                    <a:pt x="13" y="4"/>
                  </a:lnTo>
                  <a:lnTo>
                    <a:pt x="21" y="4"/>
                  </a:lnTo>
                  <a:lnTo>
                    <a:pt x="27" y="2"/>
                  </a:lnTo>
                  <a:lnTo>
                    <a:pt x="39" y="2"/>
                  </a:lnTo>
                  <a:lnTo>
                    <a:pt x="35" y="16"/>
                  </a:lnTo>
                  <a:lnTo>
                    <a:pt x="35" y="43"/>
                  </a:lnTo>
                  <a:lnTo>
                    <a:pt x="33" y="57"/>
                  </a:lnTo>
                  <a:lnTo>
                    <a:pt x="39" y="57"/>
                  </a:lnTo>
                  <a:lnTo>
                    <a:pt x="39" y="45"/>
                  </a:lnTo>
                  <a:lnTo>
                    <a:pt x="41" y="30"/>
                  </a:lnTo>
                  <a:lnTo>
                    <a:pt x="41" y="14"/>
                  </a:lnTo>
                  <a:lnTo>
                    <a:pt x="45" y="0"/>
                  </a:lnTo>
                  <a:lnTo>
                    <a:pt x="94" y="0"/>
                  </a:lnTo>
                  <a:lnTo>
                    <a:pt x="98" y="2"/>
                  </a:lnTo>
                  <a:lnTo>
                    <a:pt x="102" y="2"/>
                  </a:lnTo>
                  <a:lnTo>
                    <a:pt x="107" y="4"/>
                  </a:lnTo>
                  <a:lnTo>
                    <a:pt x="111" y="6"/>
                  </a:lnTo>
                  <a:lnTo>
                    <a:pt x="117" y="8"/>
                  </a:lnTo>
                  <a:close/>
                </a:path>
              </a:pathLst>
            </a:custGeom>
            <a:solidFill>
              <a:srgbClr val="E5E5E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360" name="Freeform 688"/>
            <p:cNvSpPr>
              <a:spLocks/>
            </p:cNvSpPr>
            <p:nvPr/>
          </p:nvSpPr>
          <p:spPr bwMode="auto">
            <a:xfrm>
              <a:off x="3906" y="2556"/>
              <a:ext cx="6" cy="55"/>
            </a:xfrm>
            <a:custGeom>
              <a:avLst/>
              <a:gdLst/>
              <a:ahLst/>
              <a:cxnLst>
                <a:cxn ang="0">
                  <a:pos x="4" y="55"/>
                </a:cxn>
                <a:cxn ang="0">
                  <a:pos x="4" y="26"/>
                </a:cxn>
                <a:cxn ang="0">
                  <a:pos x="6" y="12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2" y="26"/>
                </a:cxn>
                <a:cxn ang="0">
                  <a:pos x="0" y="39"/>
                </a:cxn>
                <a:cxn ang="0">
                  <a:pos x="0" y="53"/>
                </a:cxn>
                <a:cxn ang="0">
                  <a:pos x="2" y="51"/>
                </a:cxn>
                <a:cxn ang="0">
                  <a:pos x="4" y="55"/>
                </a:cxn>
                <a:cxn ang="0">
                  <a:pos x="4" y="53"/>
                </a:cxn>
                <a:cxn ang="0">
                  <a:pos x="4" y="55"/>
                </a:cxn>
              </a:cxnLst>
              <a:rect l="0" t="0" r="r" b="b"/>
              <a:pathLst>
                <a:path w="6" h="55">
                  <a:moveTo>
                    <a:pt x="4" y="55"/>
                  </a:moveTo>
                  <a:lnTo>
                    <a:pt x="4" y="26"/>
                  </a:lnTo>
                  <a:lnTo>
                    <a:pt x="6" y="12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26"/>
                  </a:lnTo>
                  <a:lnTo>
                    <a:pt x="0" y="39"/>
                  </a:lnTo>
                  <a:lnTo>
                    <a:pt x="0" y="53"/>
                  </a:lnTo>
                  <a:lnTo>
                    <a:pt x="2" y="51"/>
                  </a:lnTo>
                  <a:lnTo>
                    <a:pt x="4" y="55"/>
                  </a:lnTo>
                  <a:lnTo>
                    <a:pt x="4" y="53"/>
                  </a:lnTo>
                  <a:lnTo>
                    <a:pt x="4" y="5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361" name="Freeform 689"/>
            <p:cNvSpPr>
              <a:spLocks/>
            </p:cNvSpPr>
            <p:nvPr/>
          </p:nvSpPr>
          <p:spPr bwMode="auto">
            <a:xfrm>
              <a:off x="3832" y="2607"/>
              <a:ext cx="78" cy="20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0" y="16"/>
                </a:cxn>
                <a:cxn ang="0">
                  <a:pos x="6" y="16"/>
                </a:cxn>
                <a:cxn ang="0">
                  <a:pos x="10" y="18"/>
                </a:cxn>
                <a:cxn ang="0">
                  <a:pos x="16" y="18"/>
                </a:cxn>
                <a:cxn ang="0">
                  <a:pos x="21" y="20"/>
                </a:cxn>
                <a:cxn ang="0">
                  <a:pos x="41" y="20"/>
                </a:cxn>
                <a:cxn ang="0">
                  <a:pos x="45" y="18"/>
                </a:cxn>
                <a:cxn ang="0">
                  <a:pos x="51" y="18"/>
                </a:cxn>
                <a:cxn ang="0">
                  <a:pos x="55" y="16"/>
                </a:cxn>
                <a:cxn ang="0">
                  <a:pos x="59" y="14"/>
                </a:cxn>
                <a:cxn ang="0">
                  <a:pos x="65" y="12"/>
                </a:cxn>
                <a:cxn ang="0">
                  <a:pos x="70" y="10"/>
                </a:cxn>
                <a:cxn ang="0">
                  <a:pos x="74" y="6"/>
                </a:cxn>
                <a:cxn ang="0">
                  <a:pos x="78" y="4"/>
                </a:cxn>
                <a:cxn ang="0">
                  <a:pos x="76" y="0"/>
                </a:cxn>
                <a:cxn ang="0">
                  <a:pos x="72" y="4"/>
                </a:cxn>
                <a:cxn ang="0">
                  <a:pos x="68" y="6"/>
                </a:cxn>
                <a:cxn ang="0">
                  <a:pos x="63" y="8"/>
                </a:cxn>
                <a:cxn ang="0">
                  <a:pos x="59" y="10"/>
                </a:cxn>
                <a:cxn ang="0">
                  <a:pos x="55" y="12"/>
                </a:cxn>
                <a:cxn ang="0">
                  <a:pos x="51" y="14"/>
                </a:cxn>
                <a:cxn ang="0">
                  <a:pos x="45" y="16"/>
                </a:cxn>
                <a:cxn ang="0">
                  <a:pos x="16" y="16"/>
                </a:cxn>
                <a:cxn ang="0">
                  <a:pos x="10" y="14"/>
                </a:cxn>
                <a:cxn ang="0">
                  <a:pos x="6" y="12"/>
                </a:cxn>
                <a:cxn ang="0">
                  <a:pos x="2" y="12"/>
                </a:cxn>
                <a:cxn ang="0">
                  <a:pos x="0" y="14"/>
                </a:cxn>
                <a:cxn ang="0">
                  <a:pos x="0" y="16"/>
                </a:cxn>
                <a:cxn ang="0">
                  <a:pos x="0" y="14"/>
                </a:cxn>
              </a:cxnLst>
              <a:rect l="0" t="0" r="r" b="b"/>
              <a:pathLst>
                <a:path w="78" h="20">
                  <a:moveTo>
                    <a:pt x="0" y="14"/>
                  </a:moveTo>
                  <a:lnTo>
                    <a:pt x="0" y="16"/>
                  </a:lnTo>
                  <a:lnTo>
                    <a:pt x="6" y="16"/>
                  </a:lnTo>
                  <a:lnTo>
                    <a:pt x="10" y="18"/>
                  </a:lnTo>
                  <a:lnTo>
                    <a:pt x="16" y="18"/>
                  </a:lnTo>
                  <a:lnTo>
                    <a:pt x="21" y="20"/>
                  </a:lnTo>
                  <a:lnTo>
                    <a:pt x="41" y="20"/>
                  </a:lnTo>
                  <a:lnTo>
                    <a:pt x="45" y="18"/>
                  </a:lnTo>
                  <a:lnTo>
                    <a:pt x="51" y="18"/>
                  </a:lnTo>
                  <a:lnTo>
                    <a:pt x="55" y="16"/>
                  </a:lnTo>
                  <a:lnTo>
                    <a:pt x="59" y="14"/>
                  </a:lnTo>
                  <a:lnTo>
                    <a:pt x="65" y="12"/>
                  </a:lnTo>
                  <a:lnTo>
                    <a:pt x="70" y="10"/>
                  </a:lnTo>
                  <a:lnTo>
                    <a:pt x="74" y="6"/>
                  </a:lnTo>
                  <a:lnTo>
                    <a:pt x="78" y="4"/>
                  </a:lnTo>
                  <a:lnTo>
                    <a:pt x="76" y="0"/>
                  </a:lnTo>
                  <a:lnTo>
                    <a:pt x="72" y="4"/>
                  </a:lnTo>
                  <a:lnTo>
                    <a:pt x="68" y="6"/>
                  </a:lnTo>
                  <a:lnTo>
                    <a:pt x="63" y="8"/>
                  </a:lnTo>
                  <a:lnTo>
                    <a:pt x="59" y="10"/>
                  </a:lnTo>
                  <a:lnTo>
                    <a:pt x="55" y="12"/>
                  </a:lnTo>
                  <a:lnTo>
                    <a:pt x="51" y="14"/>
                  </a:lnTo>
                  <a:lnTo>
                    <a:pt x="45" y="16"/>
                  </a:lnTo>
                  <a:lnTo>
                    <a:pt x="16" y="16"/>
                  </a:lnTo>
                  <a:lnTo>
                    <a:pt x="10" y="14"/>
                  </a:lnTo>
                  <a:lnTo>
                    <a:pt x="6" y="12"/>
                  </a:lnTo>
                  <a:lnTo>
                    <a:pt x="2" y="12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362" name="Freeform 690"/>
            <p:cNvSpPr>
              <a:spLocks/>
            </p:cNvSpPr>
            <p:nvPr/>
          </p:nvSpPr>
          <p:spPr bwMode="auto">
            <a:xfrm>
              <a:off x="3795" y="2607"/>
              <a:ext cx="39" cy="1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5" y="4"/>
                </a:cxn>
                <a:cxn ang="0">
                  <a:pos x="11" y="6"/>
                </a:cxn>
                <a:cxn ang="0">
                  <a:pos x="15" y="8"/>
                </a:cxn>
                <a:cxn ang="0">
                  <a:pos x="21" y="8"/>
                </a:cxn>
                <a:cxn ang="0">
                  <a:pos x="25" y="10"/>
                </a:cxn>
                <a:cxn ang="0">
                  <a:pos x="29" y="10"/>
                </a:cxn>
                <a:cxn ang="0">
                  <a:pos x="33" y="12"/>
                </a:cxn>
                <a:cxn ang="0">
                  <a:pos x="37" y="14"/>
                </a:cxn>
                <a:cxn ang="0">
                  <a:pos x="39" y="12"/>
                </a:cxn>
                <a:cxn ang="0">
                  <a:pos x="35" y="8"/>
                </a:cxn>
                <a:cxn ang="0">
                  <a:pos x="31" y="6"/>
                </a:cxn>
                <a:cxn ang="0">
                  <a:pos x="25" y="6"/>
                </a:cxn>
                <a:cxn ang="0">
                  <a:pos x="21" y="4"/>
                </a:cxn>
                <a:cxn ang="0">
                  <a:pos x="11" y="4"/>
                </a:cxn>
                <a:cxn ang="0">
                  <a:pos x="7" y="2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0" y="2"/>
                </a:cxn>
              </a:cxnLst>
              <a:rect l="0" t="0" r="r" b="b"/>
              <a:pathLst>
                <a:path w="39" h="14">
                  <a:moveTo>
                    <a:pt x="0" y="2"/>
                  </a:moveTo>
                  <a:lnTo>
                    <a:pt x="5" y="4"/>
                  </a:lnTo>
                  <a:lnTo>
                    <a:pt x="11" y="6"/>
                  </a:lnTo>
                  <a:lnTo>
                    <a:pt x="15" y="8"/>
                  </a:lnTo>
                  <a:lnTo>
                    <a:pt x="21" y="8"/>
                  </a:lnTo>
                  <a:lnTo>
                    <a:pt x="25" y="10"/>
                  </a:lnTo>
                  <a:lnTo>
                    <a:pt x="29" y="10"/>
                  </a:lnTo>
                  <a:lnTo>
                    <a:pt x="33" y="12"/>
                  </a:lnTo>
                  <a:lnTo>
                    <a:pt x="37" y="14"/>
                  </a:lnTo>
                  <a:lnTo>
                    <a:pt x="39" y="12"/>
                  </a:lnTo>
                  <a:lnTo>
                    <a:pt x="35" y="8"/>
                  </a:lnTo>
                  <a:lnTo>
                    <a:pt x="31" y="6"/>
                  </a:lnTo>
                  <a:lnTo>
                    <a:pt x="25" y="6"/>
                  </a:lnTo>
                  <a:lnTo>
                    <a:pt x="21" y="4"/>
                  </a:lnTo>
                  <a:lnTo>
                    <a:pt x="11" y="4"/>
                  </a:lnTo>
                  <a:lnTo>
                    <a:pt x="7" y="2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363" name="Freeform 691"/>
            <p:cNvSpPr>
              <a:spLocks/>
            </p:cNvSpPr>
            <p:nvPr/>
          </p:nvSpPr>
          <p:spPr bwMode="auto">
            <a:xfrm>
              <a:off x="3791" y="2552"/>
              <a:ext cx="11" cy="57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4" y="2"/>
                </a:cxn>
                <a:cxn ang="0">
                  <a:pos x="6" y="10"/>
                </a:cxn>
                <a:cxn ang="0">
                  <a:pos x="6" y="16"/>
                </a:cxn>
                <a:cxn ang="0">
                  <a:pos x="4" y="22"/>
                </a:cxn>
                <a:cxn ang="0">
                  <a:pos x="2" y="28"/>
                </a:cxn>
                <a:cxn ang="0">
                  <a:pos x="2" y="37"/>
                </a:cxn>
                <a:cxn ang="0">
                  <a:pos x="0" y="43"/>
                </a:cxn>
                <a:cxn ang="0">
                  <a:pos x="2" y="49"/>
                </a:cxn>
                <a:cxn ang="0">
                  <a:pos x="4" y="57"/>
                </a:cxn>
                <a:cxn ang="0">
                  <a:pos x="9" y="55"/>
                </a:cxn>
                <a:cxn ang="0">
                  <a:pos x="6" y="49"/>
                </a:cxn>
                <a:cxn ang="0">
                  <a:pos x="6" y="30"/>
                </a:cxn>
                <a:cxn ang="0">
                  <a:pos x="9" y="24"/>
                </a:cxn>
                <a:cxn ang="0">
                  <a:pos x="9" y="16"/>
                </a:cxn>
                <a:cxn ang="0">
                  <a:pos x="11" y="10"/>
                </a:cxn>
                <a:cxn ang="0">
                  <a:pos x="9" y="2"/>
                </a:cxn>
                <a:cxn ang="0">
                  <a:pos x="6" y="4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6" y="0"/>
                </a:cxn>
              </a:cxnLst>
              <a:rect l="0" t="0" r="r" b="b"/>
              <a:pathLst>
                <a:path w="11" h="57">
                  <a:moveTo>
                    <a:pt x="6" y="0"/>
                  </a:moveTo>
                  <a:lnTo>
                    <a:pt x="4" y="2"/>
                  </a:lnTo>
                  <a:lnTo>
                    <a:pt x="6" y="10"/>
                  </a:lnTo>
                  <a:lnTo>
                    <a:pt x="6" y="16"/>
                  </a:lnTo>
                  <a:lnTo>
                    <a:pt x="4" y="22"/>
                  </a:lnTo>
                  <a:lnTo>
                    <a:pt x="2" y="28"/>
                  </a:lnTo>
                  <a:lnTo>
                    <a:pt x="2" y="37"/>
                  </a:lnTo>
                  <a:lnTo>
                    <a:pt x="0" y="43"/>
                  </a:lnTo>
                  <a:lnTo>
                    <a:pt x="2" y="49"/>
                  </a:lnTo>
                  <a:lnTo>
                    <a:pt x="4" y="57"/>
                  </a:lnTo>
                  <a:lnTo>
                    <a:pt x="9" y="55"/>
                  </a:lnTo>
                  <a:lnTo>
                    <a:pt x="6" y="49"/>
                  </a:lnTo>
                  <a:lnTo>
                    <a:pt x="6" y="30"/>
                  </a:lnTo>
                  <a:lnTo>
                    <a:pt x="9" y="24"/>
                  </a:lnTo>
                  <a:lnTo>
                    <a:pt x="9" y="16"/>
                  </a:lnTo>
                  <a:lnTo>
                    <a:pt x="11" y="10"/>
                  </a:lnTo>
                  <a:lnTo>
                    <a:pt x="9" y="2"/>
                  </a:lnTo>
                  <a:lnTo>
                    <a:pt x="6" y="4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364" name="Freeform 692"/>
            <p:cNvSpPr>
              <a:spLocks/>
            </p:cNvSpPr>
            <p:nvPr/>
          </p:nvSpPr>
          <p:spPr bwMode="auto">
            <a:xfrm>
              <a:off x="3797" y="2548"/>
              <a:ext cx="37" cy="8"/>
            </a:xfrm>
            <a:custGeom>
              <a:avLst/>
              <a:gdLst/>
              <a:ahLst/>
              <a:cxnLst>
                <a:cxn ang="0">
                  <a:pos x="37" y="4"/>
                </a:cxn>
                <a:cxn ang="0">
                  <a:pos x="35" y="0"/>
                </a:cxn>
                <a:cxn ang="0">
                  <a:pos x="23" y="0"/>
                </a:cxn>
                <a:cxn ang="0">
                  <a:pos x="17" y="2"/>
                </a:cxn>
                <a:cxn ang="0">
                  <a:pos x="9" y="2"/>
                </a:cxn>
                <a:cxn ang="0">
                  <a:pos x="5" y="4"/>
                </a:cxn>
                <a:cxn ang="0">
                  <a:pos x="0" y="4"/>
                </a:cxn>
                <a:cxn ang="0">
                  <a:pos x="0" y="8"/>
                </a:cxn>
                <a:cxn ang="0">
                  <a:pos x="5" y="8"/>
                </a:cxn>
                <a:cxn ang="0">
                  <a:pos x="11" y="6"/>
                </a:cxn>
                <a:cxn ang="0">
                  <a:pos x="31" y="6"/>
                </a:cxn>
                <a:cxn ang="0">
                  <a:pos x="35" y="4"/>
                </a:cxn>
                <a:cxn ang="0">
                  <a:pos x="33" y="2"/>
                </a:cxn>
                <a:cxn ang="0">
                  <a:pos x="37" y="4"/>
                </a:cxn>
                <a:cxn ang="0">
                  <a:pos x="37" y="0"/>
                </a:cxn>
                <a:cxn ang="0">
                  <a:pos x="35" y="0"/>
                </a:cxn>
                <a:cxn ang="0">
                  <a:pos x="37" y="4"/>
                </a:cxn>
              </a:cxnLst>
              <a:rect l="0" t="0" r="r" b="b"/>
              <a:pathLst>
                <a:path w="37" h="8">
                  <a:moveTo>
                    <a:pt x="37" y="4"/>
                  </a:moveTo>
                  <a:lnTo>
                    <a:pt x="35" y="0"/>
                  </a:lnTo>
                  <a:lnTo>
                    <a:pt x="23" y="0"/>
                  </a:lnTo>
                  <a:lnTo>
                    <a:pt x="17" y="2"/>
                  </a:lnTo>
                  <a:lnTo>
                    <a:pt x="9" y="2"/>
                  </a:lnTo>
                  <a:lnTo>
                    <a:pt x="5" y="4"/>
                  </a:lnTo>
                  <a:lnTo>
                    <a:pt x="0" y="4"/>
                  </a:lnTo>
                  <a:lnTo>
                    <a:pt x="0" y="8"/>
                  </a:lnTo>
                  <a:lnTo>
                    <a:pt x="5" y="8"/>
                  </a:lnTo>
                  <a:lnTo>
                    <a:pt x="11" y="6"/>
                  </a:lnTo>
                  <a:lnTo>
                    <a:pt x="31" y="6"/>
                  </a:lnTo>
                  <a:lnTo>
                    <a:pt x="35" y="4"/>
                  </a:lnTo>
                  <a:lnTo>
                    <a:pt x="33" y="2"/>
                  </a:lnTo>
                  <a:lnTo>
                    <a:pt x="37" y="4"/>
                  </a:lnTo>
                  <a:lnTo>
                    <a:pt x="37" y="0"/>
                  </a:lnTo>
                  <a:lnTo>
                    <a:pt x="35" y="0"/>
                  </a:lnTo>
                  <a:lnTo>
                    <a:pt x="37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365" name="Freeform 693"/>
            <p:cNvSpPr>
              <a:spLocks/>
            </p:cNvSpPr>
            <p:nvPr/>
          </p:nvSpPr>
          <p:spPr bwMode="auto">
            <a:xfrm>
              <a:off x="3824" y="2550"/>
              <a:ext cx="10" cy="57"/>
            </a:xfrm>
            <a:custGeom>
              <a:avLst/>
              <a:gdLst/>
              <a:ahLst/>
              <a:cxnLst>
                <a:cxn ang="0">
                  <a:pos x="4" y="53"/>
                </a:cxn>
                <a:cxn ang="0">
                  <a:pos x="4" y="55"/>
                </a:cxn>
                <a:cxn ang="0">
                  <a:pos x="6" y="41"/>
                </a:cxn>
                <a:cxn ang="0">
                  <a:pos x="6" y="14"/>
                </a:cxn>
                <a:cxn ang="0">
                  <a:pos x="10" y="2"/>
                </a:cxn>
                <a:cxn ang="0">
                  <a:pos x="6" y="0"/>
                </a:cxn>
                <a:cxn ang="0">
                  <a:pos x="2" y="12"/>
                </a:cxn>
                <a:cxn ang="0">
                  <a:pos x="0" y="26"/>
                </a:cxn>
                <a:cxn ang="0">
                  <a:pos x="2" y="41"/>
                </a:cxn>
                <a:cxn ang="0">
                  <a:pos x="0" y="55"/>
                </a:cxn>
                <a:cxn ang="0">
                  <a:pos x="0" y="57"/>
                </a:cxn>
                <a:cxn ang="0">
                  <a:pos x="0" y="55"/>
                </a:cxn>
                <a:cxn ang="0">
                  <a:pos x="0" y="57"/>
                </a:cxn>
                <a:cxn ang="0">
                  <a:pos x="4" y="53"/>
                </a:cxn>
              </a:cxnLst>
              <a:rect l="0" t="0" r="r" b="b"/>
              <a:pathLst>
                <a:path w="10" h="57">
                  <a:moveTo>
                    <a:pt x="4" y="53"/>
                  </a:moveTo>
                  <a:lnTo>
                    <a:pt x="4" y="55"/>
                  </a:lnTo>
                  <a:lnTo>
                    <a:pt x="6" y="41"/>
                  </a:lnTo>
                  <a:lnTo>
                    <a:pt x="6" y="14"/>
                  </a:lnTo>
                  <a:lnTo>
                    <a:pt x="10" y="2"/>
                  </a:lnTo>
                  <a:lnTo>
                    <a:pt x="6" y="0"/>
                  </a:lnTo>
                  <a:lnTo>
                    <a:pt x="2" y="12"/>
                  </a:lnTo>
                  <a:lnTo>
                    <a:pt x="0" y="26"/>
                  </a:lnTo>
                  <a:lnTo>
                    <a:pt x="2" y="41"/>
                  </a:lnTo>
                  <a:lnTo>
                    <a:pt x="0" y="55"/>
                  </a:lnTo>
                  <a:lnTo>
                    <a:pt x="0" y="57"/>
                  </a:lnTo>
                  <a:lnTo>
                    <a:pt x="0" y="55"/>
                  </a:lnTo>
                  <a:lnTo>
                    <a:pt x="0" y="57"/>
                  </a:lnTo>
                  <a:lnTo>
                    <a:pt x="4" y="5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366" name="Freeform 694"/>
            <p:cNvSpPr>
              <a:spLocks/>
            </p:cNvSpPr>
            <p:nvPr/>
          </p:nvSpPr>
          <p:spPr bwMode="auto">
            <a:xfrm>
              <a:off x="3824" y="2603"/>
              <a:ext cx="10" cy="6"/>
            </a:xfrm>
            <a:custGeom>
              <a:avLst/>
              <a:gdLst/>
              <a:ahLst/>
              <a:cxnLst>
                <a:cxn ang="0">
                  <a:pos x="6" y="2"/>
                </a:cxn>
                <a:cxn ang="0">
                  <a:pos x="8" y="0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4" y="4"/>
                </a:cxn>
                <a:cxn ang="0">
                  <a:pos x="6" y="6"/>
                </a:cxn>
                <a:cxn ang="0">
                  <a:pos x="6" y="4"/>
                </a:cxn>
                <a:cxn ang="0">
                  <a:pos x="8" y="4"/>
                </a:cxn>
                <a:cxn ang="0">
                  <a:pos x="10" y="2"/>
                </a:cxn>
                <a:cxn ang="0">
                  <a:pos x="8" y="4"/>
                </a:cxn>
                <a:cxn ang="0">
                  <a:pos x="10" y="4"/>
                </a:cxn>
                <a:cxn ang="0">
                  <a:pos x="10" y="2"/>
                </a:cxn>
                <a:cxn ang="0">
                  <a:pos x="6" y="2"/>
                </a:cxn>
              </a:cxnLst>
              <a:rect l="0" t="0" r="r" b="b"/>
              <a:pathLst>
                <a:path w="10" h="6">
                  <a:moveTo>
                    <a:pt x="6" y="2"/>
                  </a:moveTo>
                  <a:lnTo>
                    <a:pt x="8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4" y="4"/>
                  </a:lnTo>
                  <a:lnTo>
                    <a:pt x="6" y="6"/>
                  </a:lnTo>
                  <a:lnTo>
                    <a:pt x="6" y="4"/>
                  </a:lnTo>
                  <a:lnTo>
                    <a:pt x="8" y="4"/>
                  </a:lnTo>
                  <a:lnTo>
                    <a:pt x="10" y="2"/>
                  </a:lnTo>
                  <a:lnTo>
                    <a:pt x="8" y="4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367" name="Freeform 695"/>
            <p:cNvSpPr>
              <a:spLocks/>
            </p:cNvSpPr>
            <p:nvPr/>
          </p:nvSpPr>
          <p:spPr bwMode="auto">
            <a:xfrm>
              <a:off x="3830" y="2546"/>
              <a:ext cx="10" cy="59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4" y="2"/>
                </a:cxn>
                <a:cxn ang="0">
                  <a:pos x="2" y="16"/>
                </a:cxn>
                <a:cxn ang="0">
                  <a:pos x="2" y="32"/>
                </a:cxn>
                <a:cxn ang="0">
                  <a:pos x="0" y="47"/>
                </a:cxn>
                <a:cxn ang="0">
                  <a:pos x="0" y="59"/>
                </a:cxn>
                <a:cxn ang="0">
                  <a:pos x="4" y="59"/>
                </a:cxn>
                <a:cxn ang="0">
                  <a:pos x="4" y="47"/>
                </a:cxn>
                <a:cxn ang="0">
                  <a:pos x="6" y="32"/>
                </a:cxn>
                <a:cxn ang="0">
                  <a:pos x="8" y="16"/>
                </a:cxn>
                <a:cxn ang="0">
                  <a:pos x="10" y="2"/>
                </a:cxn>
                <a:cxn ang="0">
                  <a:pos x="8" y="4"/>
                </a:cxn>
                <a:cxn ang="0">
                  <a:pos x="8" y="0"/>
                </a:cxn>
                <a:cxn ang="0">
                  <a:pos x="6" y="0"/>
                </a:cxn>
                <a:cxn ang="0">
                  <a:pos x="4" y="2"/>
                </a:cxn>
                <a:cxn ang="0">
                  <a:pos x="8" y="0"/>
                </a:cxn>
              </a:cxnLst>
              <a:rect l="0" t="0" r="r" b="b"/>
              <a:pathLst>
                <a:path w="10" h="59">
                  <a:moveTo>
                    <a:pt x="8" y="0"/>
                  </a:moveTo>
                  <a:lnTo>
                    <a:pt x="4" y="2"/>
                  </a:lnTo>
                  <a:lnTo>
                    <a:pt x="2" y="16"/>
                  </a:lnTo>
                  <a:lnTo>
                    <a:pt x="2" y="32"/>
                  </a:lnTo>
                  <a:lnTo>
                    <a:pt x="0" y="47"/>
                  </a:lnTo>
                  <a:lnTo>
                    <a:pt x="0" y="59"/>
                  </a:lnTo>
                  <a:lnTo>
                    <a:pt x="4" y="59"/>
                  </a:lnTo>
                  <a:lnTo>
                    <a:pt x="4" y="47"/>
                  </a:lnTo>
                  <a:lnTo>
                    <a:pt x="6" y="32"/>
                  </a:lnTo>
                  <a:lnTo>
                    <a:pt x="8" y="16"/>
                  </a:lnTo>
                  <a:lnTo>
                    <a:pt x="10" y="2"/>
                  </a:lnTo>
                  <a:lnTo>
                    <a:pt x="8" y="4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368" name="Freeform 696"/>
            <p:cNvSpPr>
              <a:spLocks/>
            </p:cNvSpPr>
            <p:nvPr/>
          </p:nvSpPr>
          <p:spPr bwMode="auto">
            <a:xfrm>
              <a:off x="3838" y="2544"/>
              <a:ext cx="72" cy="12"/>
            </a:xfrm>
            <a:custGeom>
              <a:avLst/>
              <a:gdLst/>
              <a:ahLst/>
              <a:cxnLst>
                <a:cxn ang="0">
                  <a:pos x="72" y="12"/>
                </a:cxn>
                <a:cxn ang="0">
                  <a:pos x="72" y="10"/>
                </a:cxn>
                <a:cxn ang="0">
                  <a:pos x="68" y="8"/>
                </a:cxn>
                <a:cxn ang="0">
                  <a:pos x="64" y="6"/>
                </a:cxn>
                <a:cxn ang="0">
                  <a:pos x="57" y="4"/>
                </a:cxn>
                <a:cxn ang="0">
                  <a:pos x="53" y="4"/>
                </a:cxn>
                <a:cxn ang="0">
                  <a:pos x="49" y="2"/>
                </a:cxn>
                <a:cxn ang="0">
                  <a:pos x="41" y="2"/>
                </a:cxn>
                <a:cxn ang="0">
                  <a:pos x="37" y="0"/>
                </a:cxn>
                <a:cxn ang="0">
                  <a:pos x="23" y="0"/>
                </a:cxn>
                <a:cxn ang="0">
                  <a:pos x="17" y="2"/>
                </a:cxn>
                <a:cxn ang="0">
                  <a:pos x="0" y="2"/>
                </a:cxn>
                <a:cxn ang="0">
                  <a:pos x="0" y="6"/>
                </a:cxn>
                <a:cxn ang="0">
                  <a:pos x="49" y="6"/>
                </a:cxn>
                <a:cxn ang="0">
                  <a:pos x="53" y="8"/>
                </a:cxn>
                <a:cxn ang="0">
                  <a:pos x="57" y="8"/>
                </a:cxn>
                <a:cxn ang="0">
                  <a:pos x="62" y="10"/>
                </a:cxn>
                <a:cxn ang="0">
                  <a:pos x="66" y="12"/>
                </a:cxn>
                <a:cxn ang="0">
                  <a:pos x="72" y="12"/>
                </a:cxn>
                <a:cxn ang="0">
                  <a:pos x="72" y="10"/>
                </a:cxn>
                <a:cxn ang="0">
                  <a:pos x="72" y="12"/>
                </a:cxn>
              </a:cxnLst>
              <a:rect l="0" t="0" r="r" b="b"/>
              <a:pathLst>
                <a:path w="72" h="12">
                  <a:moveTo>
                    <a:pt x="72" y="12"/>
                  </a:moveTo>
                  <a:lnTo>
                    <a:pt x="72" y="10"/>
                  </a:lnTo>
                  <a:lnTo>
                    <a:pt x="68" y="8"/>
                  </a:lnTo>
                  <a:lnTo>
                    <a:pt x="64" y="6"/>
                  </a:lnTo>
                  <a:lnTo>
                    <a:pt x="57" y="4"/>
                  </a:lnTo>
                  <a:lnTo>
                    <a:pt x="53" y="4"/>
                  </a:lnTo>
                  <a:lnTo>
                    <a:pt x="49" y="2"/>
                  </a:lnTo>
                  <a:lnTo>
                    <a:pt x="41" y="2"/>
                  </a:lnTo>
                  <a:lnTo>
                    <a:pt x="37" y="0"/>
                  </a:lnTo>
                  <a:lnTo>
                    <a:pt x="23" y="0"/>
                  </a:lnTo>
                  <a:lnTo>
                    <a:pt x="17" y="2"/>
                  </a:lnTo>
                  <a:lnTo>
                    <a:pt x="0" y="2"/>
                  </a:lnTo>
                  <a:lnTo>
                    <a:pt x="0" y="6"/>
                  </a:lnTo>
                  <a:lnTo>
                    <a:pt x="49" y="6"/>
                  </a:lnTo>
                  <a:lnTo>
                    <a:pt x="53" y="8"/>
                  </a:lnTo>
                  <a:lnTo>
                    <a:pt x="57" y="8"/>
                  </a:lnTo>
                  <a:lnTo>
                    <a:pt x="62" y="10"/>
                  </a:lnTo>
                  <a:lnTo>
                    <a:pt x="66" y="12"/>
                  </a:lnTo>
                  <a:lnTo>
                    <a:pt x="72" y="12"/>
                  </a:lnTo>
                  <a:lnTo>
                    <a:pt x="72" y="10"/>
                  </a:lnTo>
                  <a:lnTo>
                    <a:pt x="72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369" name="Freeform 697"/>
            <p:cNvSpPr>
              <a:spLocks/>
            </p:cNvSpPr>
            <p:nvPr/>
          </p:nvSpPr>
          <p:spPr bwMode="auto">
            <a:xfrm>
              <a:off x="4338" y="2550"/>
              <a:ext cx="16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0"/>
                </a:cxn>
                <a:cxn ang="0">
                  <a:pos x="0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370" name="Freeform 698"/>
            <p:cNvSpPr>
              <a:spLocks/>
            </p:cNvSpPr>
            <p:nvPr/>
          </p:nvSpPr>
          <p:spPr bwMode="auto">
            <a:xfrm>
              <a:off x="4338" y="2548"/>
              <a:ext cx="16" cy="4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16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16" y="4"/>
                </a:cxn>
                <a:cxn ang="0">
                  <a:pos x="16" y="0"/>
                </a:cxn>
                <a:cxn ang="0">
                  <a:pos x="16" y="4"/>
                </a:cxn>
              </a:cxnLst>
              <a:rect l="0" t="0" r="r" b="b"/>
              <a:pathLst>
                <a:path w="16" h="4">
                  <a:moveTo>
                    <a:pt x="16" y="4"/>
                  </a:moveTo>
                  <a:lnTo>
                    <a:pt x="16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16" y="4"/>
                  </a:lnTo>
                  <a:lnTo>
                    <a:pt x="16" y="0"/>
                  </a:lnTo>
                  <a:lnTo>
                    <a:pt x="16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371" name="Freeform 699"/>
            <p:cNvSpPr>
              <a:spLocks/>
            </p:cNvSpPr>
            <p:nvPr/>
          </p:nvSpPr>
          <p:spPr bwMode="auto">
            <a:xfrm>
              <a:off x="4338" y="2548"/>
              <a:ext cx="16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"/>
                </a:cxn>
                <a:cxn ang="0">
                  <a:pos x="16" y="4"/>
                </a:cxn>
                <a:cxn ang="0">
                  <a:pos x="16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0"/>
                </a:cxn>
              </a:cxnLst>
              <a:rect l="0" t="0" r="r" b="b"/>
              <a:pathLst>
                <a:path w="16" h="4">
                  <a:moveTo>
                    <a:pt x="0" y="0"/>
                  </a:moveTo>
                  <a:lnTo>
                    <a:pt x="0" y="4"/>
                  </a:lnTo>
                  <a:lnTo>
                    <a:pt x="16" y="4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372" name="Freeform 700"/>
            <p:cNvSpPr>
              <a:spLocks/>
            </p:cNvSpPr>
            <p:nvPr/>
          </p:nvSpPr>
          <p:spPr bwMode="auto">
            <a:xfrm>
              <a:off x="3869" y="2554"/>
              <a:ext cx="6" cy="55"/>
            </a:xfrm>
            <a:custGeom>
              <a:avLst/>
              <a:gdLst/>
              <a:ahLst/>
              <a:cxnLst>
                <a:cxn ang="0">
                  <a:pos x="6" y="2"/>
                </a:cxn>
                <a:cxn ang="0">
                  <a:pos x="6" y="55"/>
                </a:cxn>
                <a:cxn ang="0">
                  <a:pos x="2" y="55"/>
                </a:cxn>
                <a:cxn ang="0">
                  <a:pos x="0" y="41"/>
                </a:cxn>
                <a:cxn ang="0">
                  <a:pos x="2" y="26"/>
                </a:cxn>
                <a:cxn ang="0">
                  <a:pos x="2" y="12"/>
                </a:cxn>
                <a:cxn ang="0">
                  <a:pos x="6" y="0"/>
                </a:cxn>
                <a:cxn ang="0">
                  <a:pos x="6" y="2"/>
                </a:cxn>
              </a:cxnLst>
              <a:rect l="0" t="0" r="r" b="b"/>
              <a:pathLst>
                <a:path w="6" h="55">
                  <a:moveTo>
                    <a:pt x="6" y="2"/>
                  </a:moveTo>
                  <a:lnTo>
                    <a:pt x="6" y="55"/>
                  </a:lnTo>
                  <a:lnTo>
                    <a:pt x="2" y="55"/>
                  </a:lnTo>
                  <a:lnTo>
                    <a:pt x="0" y="41"/>
                  </a:lnTo>
                  <a:lnTo>
                    <a:pt x="2" y="26"/>
                  </a:lnTo>
                  <a:lnTo>
                    <a:pt x="2" y="12"/>
                  </a:lnTo>
                  <a:lnTo>
                    <a:pt x="6" y="0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373" name="Freeform 701"/>
            <p:cNvSpPr>
              <a:spLocks/>
            </p:cNvSpPr>
            <p:nvPr/>
          </p:nvSpPr>
          <p:spPr bwMode="auto">
            <a:xfrm>
              <a:off x="3873" y="2556"/>
              <a:ext cx="6" cy="55"/>
            </a:xfrm>
            <a:custGeom>
              <a:avLst/>
              <a:gdLst/>
              <a:ahLst/>
              <a:cxnLst>
                <a:cxn ang="0">
                  <a:pos x="2" y="55"/>
                </a:cxn>
                <a:cxn ang="0">
                  <a:pos x="2" y="53"/>
                </a:cxn>
                <a:cxn ang="0">
                  <a:pos x="4" y="41"/>
                </a:cxn>
                <a:cxn ang="0">
                  <a:pos x="4" y="12"/>
                </a:cxn>
                <a:cxn ang="0">
                  <a:pos x="6" y="0"/>
                </a:cxn>
                <a:cxn ang="0">
                  <a:pos x="2" y="0"/>
                </a:cxn>
                <a:cxn ang="0">
                  <a:pos x="0" y="12"/>
                </a:cxn>
                <a:cxn ang="0">
                  <a:pos x="0" y="53"/>
                </a:cxn>
                <a:cxn ang="0">
                  <a:pos x="2" y="51"/>
                </a:cxn>
                <a:cxn ang="0">
                  <a:pos x="2" y="55"/>
                </a:cxn>
                <a:cxn ang="0">
                  <a:pos x="2" y="53"/>
                </a:cxn>
                <a:cxn ang="0">
                  <a:pos x="2" y="55"/>
                </a:cxn>
              </a:cxnLst>
              <a:rect l="0" t="0" r="r" b="b"/>
              <a:pathLst>
                <a:path w="6" h="55">
                  <a:moveTo>
                    <a:pt x="2" y="55"/>
                  </a:moveTo>
                  <a:lnTo>
                    <a:pt x="2" y="53"/>
                  </a:lnTo>
                  <a:lnTo>
                    <a:pt x="4" y="41"/>
                  </a:lnTo>
                  <a:lnTo>
                    <a:pt x="4" y="12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12"/>
                  </a:lnTo>
                  <a:lnTo>
                    <a:pt x="0" y="53"/>
                  </a:lnTo>
                  <a:lnTo>
                    <a:pt x="2" y="51"/>
                  </a:lnTo>
                  <a:lnTo>
                    <a:pt x="2" y="55"/>
                  </a:lnTo>
                  <a:lnTo>
                    <a:pt x="2" y="53"/>
                  </a:lnTo>
                  <a:lnTo>
                    <a:pt x="2" y="5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374" name="Freeform 702"/>
            <p:cNvSpPr>
              <a:spLocks/>
            </p:cNvSpPr>
            <p:nvPr/>
          </p:nvSpPr>
          <p:spPr bwMode="auto">
            <a:xfrm>
              <a:off x="3869" y="2607"/>
              <a:ext cx="6" cy="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4"/>
                </a:cxn>
                <a:cxn ang="0">
                  <a:pos x="6" y="4"/>
                </a:cxn>
                <a:cxn ang="0">
                  <a:pos x="6" y="0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0" y="2"/>
                </a:cxn>
              </a:cxnLst>
              <a:rect l="0" t="0" r="r" b="b"/>
              <a:pathLst>
                <a:path w="6" h="4">
                  <a:moveTo>
                    <a:pt x="0" y="2"/>
                  </a:moveTo>
                  <a:lnTo>
                    <a:pt x="2" y="4"/>
                  </a:lnTo>
                  <a:lnTo>
                    <a:pt x="6" y="4"/>
                  </a:lnTo>
                  <a:lnTo>
                    <a:pt x="6" y="0"/>
                  </a:lnTo>
                  <a:lnTo>
                    <a:pt x="2" y="0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375" name="Freeform 703"/>
            <p:cNvSpPr>
              <a:spLocks/>
            </p:cNvSpPr>
            <p:nvPr/>
          </p:nvSpPr>
          <p:spPr bwMode="auto">
            <a:xfrm>
              <a:off x="3867" y="2548"/>
              <a:ext cx="8" cy="61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6" y="4"/>
                </a:cxn>
                <a:cxn ang="0">
                  <a:pos x="2" y="18"/>
                </a:cxn>
                <a:cxn ang="0">
                  <a:pos x="2" y="32"/>
                </a:cxn>
                <a:cxn ang="0">
                  <a:pos x="0" y="47"/>
                </a:cxn>
                <a:cxn ang="0">
                  <a:pos x="2" y="61"/>
                </a:cxn>
                <a:cxn ang="0">
                  <a:pos x="6" y="61"/>
                </a:cxn>
                <a:cxn ang="0">
                  <a:pos x="6" y="18"/>
                </a:cxn>
                <a:cxn ang="0">
                  <a:pos x="8" y="6"/>
                </a:cxn>
                <a:cxn ang="0">
                  <a:pos x="6" y="6"/>
                </a:cxn>
                <a:cxn ang="0">
                  <a:pos x="8" y="4"/>
                </a:cxn>
                <a:cxn ang="0">
                  <a:pos x="6" y="0"/>
                </a:cxn>
                <a:cxn ang="0">
                  <a:pos x="6" y="4"/>
                </a:cxn>
                <a:cxn ang="0">
                  <a:pos x="8" y="4"/>
                </a:cxn>
              </a:cxnLst>
              <a:rect l="0" t="0" r="r" b="b"/>
              <a:pathLst>
                <a:path w="8" h="61">
                  <a:moveTo>
                    <a:pt x="8" y="4"/>
                  </a:moveTo>
                  <a:lnTo>
                    <a:pt x="6" y="4"/>
                  </a:lnTo>
                  <a:lnTo>
                    <a:pt x="2" y="18"/>
                  </a:lnTo>
                  <a:lnTo>
                    <a:pt x="2" y="32"/>
                  </a:lnTo>
                  <a:lnTo>
                    <a:pt x="0" y="47"/>
                  </a:lnTo>
                  <a:lnTo>
                    <a:pt x="2" y="61"/>
                  </a:lnTo>
                  <a:lnTo>
                    <a:pt x="6" y="61"/>
                  </a:lnTo>
                  <a:lnTo>
                    <a:pt x="6" y="18"/>
                  </a:lnTo>
                  <a:lnTo>
                    <a:pt x="8" y="6"/>
                  </a:lnTo>
                  <a:lnTo>
                    <a:pt x="6" y="6"/>
                  </a:lnTo>
                  <a:lnTo>
                    <a:pt x="8" y="4"/>
                  </a:lnTo>
                  <a:lnTo>
                    <a:pt x="6" y="0"/>
                  </a:lnTo>
                  <a:lnTo>
                    <a:pt x="6" y="4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376" name="Freeform 704"/>
            <p:cNvSpPr>
              <a:spLocks/>
            </p:cNvSpPr>
            <p:nvPr/>
          </p:nvSpPr>
          <p:spPr bwMode="auto">
            <a:xfrm>
              <a:off x="3873" y="2552"/>
              <a:ext cx="6" cy="4"/>
            </a:xfrm>
            <a:custGeom>
              <a:avLst/>
              <a:gdLst/>
              <a:ahLst/>
              <a:cxnLst>
                <a:cxn ang="0">
                  <a:pos x="6" y="4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2" y="4"/>
                </a:cxn>
                <a:cxn ang="0">
                  <a:pos x="6" y="4"/>
                </a:cxn>
                <a:cxn ang="0">
                  <a:pos x="6" y="2"/>
                </a:cxn>
                <a:cxn ang="0">
                  <a:pos x="4" y="2"/>
                </a:cxn>
                <a:cxn ang="0">
                  <a:pos x="6" y="4"/>
                </a:cxn>
              </a:cxnLst>
              <a:rect l="0" t="0" r="r" b="b"/>
              <a:pathLst>
                <a:path w="6" h="4">
                  <a:moveTo>
                    <a:pt x="6" y="4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6" y="4"/>
                  </a:lnTo>
                  <a:lnTo>
                    <a:pt x="6" y="2"/>
                  </a:lnTo>
                  <a:lnTo>
                    <a:pt x="4" y="2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377" name="Freeform 705"/>
            <p:cNvSpPr>
              <a:spLocks/>
            </p:cNvSpPr>
            <p:nvPr/>
          </p:nvSpPr>
          <p:spPr bwMode="auto">
            <a:xfrm>
              <a:off x="4155" y="2554"/>
              <a:ext cx="81" cy="12"/>
            </a:xfrm>
            <a:custGeom>
              <a:avLst/>
              <a:gdLst/>
              <a:ahLst/>
              <a:cxnLst>
                <a:cxn ang="0">
                  <a:pos x="81" y="8"/>
                </a:cxn>
                <a:cxn ang="0">
                  <a:pos x="77" y="10"/>
                </a:cxn>
                <a:cxn ang="0">
                  <a:pos x="73" y="12"/>
                </a:cxn>
                <a:cxn ang="0">
                  <a:pos x="46" y="12"/>
                </a:cxn>
                <a:cxn ang="0">
                  <a:pos x="42" y="10"/>
                </a:cxn>
                <a:cxn ang="0">
                  <a:pos x="38" y="10"/>
                </a:cxn>
                <a:cxn ang="0">
                  <a:pos x="34" y="8"/>
                </a:cxn>
                <a:cxn ang="0">
                  <a:pos x="28" y="8"/>
                </a:cxn>
                <a:cxn ang="0">
                  <a:pos x="24" y="6"/>
                </a:cxn>
                <a:cxn ang="0">
                  <a:pos x="20" y="6"/>
                </a:cxn>
                <a:cxn ang="0">
                  <a:pos x="16" y="4"/>
                </a:cxn>
                <a:cxn ang="0">
                  <a:pos x="10" y="4"/>
                </a:cxn>
                <a:cxn ang="0">
                  <a:pos x="8" y="2"/>
                </a:cxn>
                <a:cxn ang="0">
                  <a:pos x="0" y="2"/>
                </a:cxn>
                <a:cxn ang="0">
                  <a:pos x="4" y="2"/>
                </a:cxn>
                <a:cxn ang="0">
                  <a:pos x="8" y="0"/>
                </a:cxn>
                <a:cxn ang="0">
                  <a:pos x="28" y="0"/>
                </a:cxn>
                <a:cxn ang="0">
                  <a:pos x="32" y="2"/>
                </a:cxn>
                <a:cxn ang="0">
                  <a:pos x="44" y="2"/>
                </a:cxn>
                <a:cxn ang="0">
                  <a:pos x="51" y="4"/>
                </a:cxn>
                <a:cxn ang="0">
                  <a:pos x="69" y="4"/>
                </a:cxn>
                <a:cxn ang="0">
                  <a:pos x="75" y="6"/>
                </a:cxn>
                <a:cxn ang="0">
                  <a:pos x="81" y="8"/>
                </a:cxn>
              </a:cxnLst>
              <a:rect l="0" t="0" r="r" b="b"/>
              <a:pathLst>
                <a:path w="81" h="12">
                  <a:moveTo>
                    <a:pt x="81" y="8"/>
                  </a:moveTo>
                  <a:lnTo>
                    <a:pt x="77" y="10"/>
                  </a:lnTo>
                  <a:lnTo>
                    <a:pt x="73" y="12"/>
                  </a:lnTo>
                  <a:lnTo>
                    <a:pt x="46" y="12"/>
                  </a:lnTo>
                  <a:lnTo>
                    <a:pt x="42" y="10"/>
                  </a:lnTo>
                  <a:lnTo>
                    <a:pt x="38" y="10"/>
                  </a:lnTo>
                  <a:lnTo>
                    <a:pt x="34" y="8"/>
                  </a:lnTo>
                  <a:lnTo>
                    <a:pt x="28" y="8"/>
                  </a:lnTo>
                  <a:lnTo>
                    <a:pt x="24" y="6"/>
                  </a:lnTo>
                  <a:lnTo>
                    <a:pt x="20" y="6"/>
                  </a:lnTo>
                  <a:lnTo>
                    <a:pt x="16" y="4"/>
                  </a:lnTo>
                  <a:lnTo>
                    <a:pt x="10" y="4"/>
                  </a:lnTo>
                  <a:lnTo>
                    <a:pt x="8" y="2"/>
                  </a:lnTo>
                  <a:lnTo>
                    <a:pt x="0" y="2"/>
                  </a:lnTo>
                  <a:lnTo>
                    <a:pt x="4" y="2"/>
                  </a:lnTo>
                  <a:lnTo>
                    <a:pt x="8" y="0"/>
                  </a:lnTo>
                  <a:lnTo>
                    <a:pt x="28" y="0"/>
                  </a:lnTo>
                  <a:lnTo>
                    <a:pt x="32" y="2"/>
                  </a:lnTo>
                  <a:lnTo>
                    <a:pt x="44" y="2"/>
                  </a:lnTo>
                  <a:lnTo>
                    <a:pt x="51" y="4"/>
                  </a:lnTo>
                  <a:lnTo>
                    <a:pt x="69" y="4"/>
                  </a:lnTo>
                  <a:lnTo>
                    <a:pt x="75" y="6"/>
                  </a:lnTo>
                  <a:lnTo>
                    <a:pt x="81" y="8"/>
                  </a:lnTo>
                  <a:close/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378" name="Freeform 706"/>
            <p:cNvSpPr>
              <a:spLocks/>
            </p:cNvSpPr>
            <p:nvPr/>
          </p:nvSpPr>
          <p:spPr bwMode="auto">
            <a:xfrm>
              <a:off x="4165" y="2556"/>
              <a:ext cx="71" cy="12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4" y="4"/>
                </a:cxn>
                <a:cxn ang="0">
                  <a:pos x="10" y="6"/>
                </a:cxn>
                <a:cxn ang="0">
                  <a:pos x="14" y="6"/>
                </a:cxn>
                <a:cxn ang="0">
                  <a:pos x="18" y="8"/>
                </a:cxn>
                <a:cxn ang="0">
                  <a:pos x="24" y="8"/>
                </a:cxn>
                <a:cxn ang="0">
                  <a:pos x="28" y="10"/>
                </a:cxn>
                <a:cxn ang="0">
                  <a:pos x="32" y="10"/>
                </a:cxn>
                <a:cxn ang="0">
                  <a:pos x="36" y="12"/>
                </a:cxn>
                <a:cxn ang="0">
                  <a:pos x="59" y="12"/>
                </a:cxn>
                <a:cxn ang="0">
                  <a:pos x="65" y="10"/>
                </a:cxn>
                <a:cxn ang="0">
                  <a:pos x="69" y="10"/>
                </a:cxn>
                <a:cxn ang="0">
                  <a:pos x="71" y="6"/>
                </a:cxn>
                <a:cxn ang="0">
                  <a:pos x="71" y="4"/>
                </a:cxn>
                <a:cxn ang="0">
                  <a:pos x="67" y="6"/>
                </a:cxn>
                <a:cxn ang="0">
                  <a:pos x="63" y="8"/>
                </a:cxn>
                <a:cxn ang="0">
                  <a:pos x="39" y="8"/>
                </a:cxn>
                <a:cxn ang="0">
                  <a:pos x="32" y="6"/>
                </a:cxn>
                <a:cxn ang="0">
                  <a:pos x="28" y="6"/>
                </a:cxn>
                <a:cxn ang="0">
                  <a:pos x="24" y="4"/>
                </a:cxn>
                <a:cxn ang="0">
                  <a:pos x="18" y="4"/>
                </a:cxn>
                <a:cxn ang="0">
                  <a:pos x="14" y="2"/>
                </a:cxn>
                <a:cxn ang="0">
                  <a:pos x="10" y="2"/>
                </a:cxn>
                <a:cxn ang="0">
                  <a:pos x="6" y="0"/>
                </a:cxn>
                <a:cxn ang="0">
                  <a:pos x="2" y="0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0" y="4"/>
                </a:cxn>
              </a:cxnLst>
              <a:rect l="0" t="0" r="r" b="b"/>
              <a:pathLst>
                <a:path w="71" h="12">
                  <a:moveTo>
                    <a:pt x="0" y="4"/>
                  </a:moveTo>
                  <a:lnTo>
                    <a:pt x="4" y="4"/>
                  </a:lnTo>
                  <a:lnTo>
                    <a:pt x="10" y="6"/>
                  </a:lnTo>
                  <a:lnTo>
                    <a:pt x="14" y="6"/>
                  </a:lnTo>
                  <a:lnTo>
                    <a:pt x="18" y="8"/>
                  </a:lnTo>
                  <a:lnTo>
                    <a:pt x="24" y="8"/>
                  </a:lnTo>
                  <a:lnTo>
                    <a:pt x="28" y="10"/>
                  </a:lnTo>
                  <a:lnTo>
                    <a:pt x="32" y="10"/>
                  </a:lnTo>
                  <a:lnTo>
                    <a:pt x="36" y="12"/>
                  </a:lnTo>
                  <a:lnTo>
                    <a:pt x="59" y="12"/>
                  </a:lnTo>
                  <a:lnTo>
                    <a:pt x="65" y="10"/>
                  </a:lnTo>
                  <a:lnTo>
                    <a:pt x="69" y="10"/>
                  </a:lnTo>
                  <a:lnTo>
                    <a:pt x="71" y="6"/>
                  </a:lnTo>
                  <a:lnTo>
                    <a:pt x="71" y="4"/>
                  </a:lnTo>
                  <a:lnTo>
                    <a:pt x="67" y="6"/>
                  </a:lnTo>
                  <a:lnTo>
                    <a:pt x="63" y="8"/>
                  </a:lnTo>
                  <a:lnTo>
                    <a:pt x="39" y="8"/>
                  </a:lnTo>
                  <a:lnTo>
                    <a:pt x="32" y="6"/>
                  </a:lnTo>
                  <a:lnTo>
                    <a:pt x="28" y="6"/>
                  </a:lnTo>
                  <a:lnTo>
                    <a:pt x="24" y="4"/>
                  </a:lnTo>
                  <a:lnTo>
                    <a:pt x="18" y="4"/>
                  </a:lnTo>
                  <a:lnTo>
                    <a:pt x="14" y="2"/>
                  </a:lnTo>
                  <a:lnTo>
                    <a:pt x="10" y="2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2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379" name="Freeform 707"/>
            <p:cNvSpPr>
              <a:spLocks/>
            </p:cNvSpPr>
            <p:nvPr/>
          </p:nvSpPr>
          <p:spPr bwMode="auto">
            <a:xfrm>
              <a:off x="4138" y="2554"/>
              <a:ext cx="29" cy="8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17" y="4"/>
                </a:cxn>
                <a:cxn ang="0">
                  <a:pos x="25" y="4"/>
                </a:cxn>
                <a:cxn ang="0">
                  <a:pos x="27" y="6"/>
                </a:cxn>
                <a:cxn ang="0">
                  <a:pos x="29" y="2"/>
                </a:cxn>
                <a:cxn ang="0">
                  <a:pos x="25" y="2"/>
                </a:cxn>
                <a:cxn ang="0">
                  <a:pos x="23" y="0"/>
                </a:cxn>
                <a:cxn ang="0">
                  <a:pos x="17" y="0"/>
                </a:cxn>
                <a:cxn ang="0">
                  <a:pos x="19" y="4"/>
                </a:cxn>
                <a:cxn ang="0">
                  <a:pos x="17" y="0"/>
                </a:cxn>
                <a:cxn ang="0">
                  <a:pos x="0" y="8"/>
                </a:cxn>
                <a:cxn ang="0">
                  <a:pos x="17" y="4"/>
                </a:cxn>
                <a:cxn ang="0">
                  <a:pos x="17" y="0"/>
                </a:cxn>
              </a:cxnLst>
              <a:rect l="0" t="0" r="r" b="b"/>
              <a:pathLst>
                <a:path w="29" h="8">
                  <a:moveTo>
                    <a:pt x="17" y="0"/>
                  </a:moveTo>
                  <a:lnTo>
                    <a:pt x="17" y="4"/>
                  </a:lnTo>
                  <a:lnTo>
                    <a:pt x="25" y="4"/>
                  </a:lnTo>
                  <a:lnTo>
                    <a:pt x="27" y="6"/>
                  </a:lnTo>
                  <a:lnTo>
                    <a:pt x="29" y="2"/>
                  </a:lnTo>
                  <a:lnTo>
                    <a:pt x="25" y="2"/>
                  </a:lnTo>
                  <a:lnTo>
                    <a:pt x="23" y="0"/>
                  </a:lnTo>
                  <a:lnTo>
                    <a:pt x="17" y="0"/>
                  </a:lnTo>
                  <a:lnTo>
                    <a:pt x="19" y="4"/>
                  </a:lnTo>
                  <a:lnTo>
                    <a:pt x="17" y="0"/>
                  </a:lnTo>
                  <a:lnTo>
                    <a:pt x="0" y="8"/>
                  </a:lnTo>
                  <a:lnTo>
                    <a:pt x="17" y="4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380" name="Freeform 708"/>
            <p:cNvSpPr>
              <a:spLocks/>
            </p:cNvSpPr>
            <p:nvPr/>
          </p:nvSpPr>
          <p:spPr bwMode="auto">
            <a:xfrm>
              <a:off x="4155" y="2552"/>
              <a:ext cx="32" cy="6"/>
            </a:xfrm>
            <a:custGeom>
              <a:avLst/>
              <a:gdLst/>
              <a:ahLst/>
              <a:cxnLst>
                <a:cxn ang="0">
                  <a:pos x="32" y="2"/>
                </a:cxn>
                <a:cxn ang="0">
                  <a:pos x="28" y="0"/>
                </a:cxn>
                <a:cxn ang="0">
                  <a:pos x="8" y="0"/>
                </a:cxn>
                <a:cxn ang="0">
                  <a:pos x="4" y="2"/>
                </a:cxn>
                <a:cxn ang="0">
                  <a:pos x="0" y="2"/>
                </a:cxn>
                <a:cxn ang="0">
                  <a:pos x="2" y="6"/>
                </a:cxn>
                <a:cxn ang="0">
                  <a:pos x="4" y="4"/>
                </a:cxn>
                <a:cxn ang="0">
                  <a:pos x="32" y="4"/>
                </a:cxn>
                <a:cxn ang="0">
                  <a:pos x="32" y="2"/>
                </a:cxn>
              </a:cxnLst>
              <a:rect l="0" t="0" r="r" b="b"/>
              <a:pathLst>
                <a:path w="32" h="6">
                  <a:moveTo>
                    <a:pt x="32" y="2"/>
                  </a:moveTo>
                  <a:lnTo>
                    <a:pt x="28" y="0"/>
                  </a:lnTo>
                  <a:lnTo>
                    <a:pt x="8" y="0"/>
                  </a:lnTo>
                  <a:lnTo>
                    <a:pt x="4" y="2"/>
                  </a:lnTo>
                  <a:lnTo>
                    <a:pt x="0" y="2"/>
                  </a:lnTo>
                  <a:lnTo>
                    <a:pt x="2" y="6"/>
                  </a:lnTo>
                  <a:lnTo>
                    <a:pt x="4" y="4"/>
                  </a:lnTo>
                  <a:lnTo>
                    <a:pt x="32" y="4"/>
                  </a:lnTo>
                  <a:lnTo>
                    <a:pt x="32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381" name="Freeform 709"/>
            <p:cNvSpPr>
              <a:spLocks/>
            </p:cNvSpPr>
            <p:nvPr/>
          </p:nvSpPr>
          <p:spPr bwMode="auto">
            <a:xfrm>
              <a:off x="4187" y="2554"/>
              <a:ext cx="53" cy="10"/>
            </a:xfrm>
            <a:custGeom>
              <a:avLst/>
              <a:gdLst/>
              <a:ahLst/>
              <a:cxnLst>
                <a:cxn ang="0">
                  <a:pos x="49" y="8"/>
                </a:cxn>
                <a:cxn ang="0">
                  <a:pos x="49" y="6"/>
                </a:cxn>
                <a:cxn ang="0">
                  <a:pos x="45" y="4"/>
                </a:cxn>
                <a:cxn ang="0">
                  <a:pos x="37" y="2"/>
                </a:cxn>
                <a:cxn ang="0">
                  <a:pos x="12" y="2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6" y="4"/>
                </a:cxn>
                <a:cxn ang="0">
                  <a:pos x="12" y="4"/>
                </a:cxn>
                <a:cxn ang="0">
                  <a:pos x="19" y="6"/>
                </a:cxn>
                <a:cxn ang="0">
                  <a:pos x="37" y="6"/>
                </a:cxn>
                <a:cxn ang="0">
                  <a:pos x="43" y="8"/>
                </a:cxn>
                <a:cxn ang="0">
                  <a:pos x="49" y="10"/>
                </a:cxn>
                <a:cxn ang="0">
                  <a:pos x="49" y="6"/>
                </a:cxn>
                <a:cxn ang="0">
                  <a:pos x="49" y="8"/>
                </a:cxn>
                <a:cxn ang="0">
                  <a:pos x="53" y="6"/>
                </a:cxn>
                <a:cxn ang="0">
                  <a:pos x="49" y="6"/>
                </a:cxn>
                <a:cxn ang="0">
                  <a:pos x="49" y="8"/>
                </a:cxn>
              </a:cxnLst>
              <a:rect l="0" t="0" r="r" b="b"/>
              <a:pathLst>
                <a:path w="53" h="10">
                  <a:moveTo>
                    <a:pt x="49" y="8"/>
                  </a:moveTo>
                  <a:lnTo>
                    <a:pt x="49" y="6"/>
                  </a:lnTo>
                  <a:lnTo>
                    <a:pt x="45" y="4"/>
                  </a:lnTo>
                  <a:lnTo>
                    <a:pt x="37" y="2"/>
                  </a:lnTo>
                  <a:lnTo>
                    <a:pt x="12" y="2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6" y="4"/>
                  </a:lnTo>
                  <a:lnTo>
                    <a:pt x="12" y="4"/>
                  </a:lnTo>
                  <a:lnTo>
                    <a:pt x="19" y="6"/>
                  </a:lnTo>
                  <a:lnTo>
                    <a:pt x="37" y="6"/>
                  </a:lnTo>
                  <a:lnTo>
                    <a:pt x="43" y="8"/>
                  </a:lnTo>
                  <a:lnTo>
                    <a:pt x="49" y="10"/>
                  </a:lnTo>
                  <a:lnTo>
                    <a:pt x="49" y="6"/>
                  </a:lnTo>
                  <a:lnTo>
                    <a:pt x="49" y="8"/>
                  </a:lnTo>
                  <a:lnTo>
                    <a:pt x="53" y="6"/>
                  </a:lnTo>
                  <a:lnTo>
                    <a:pt x="49" y="6"/>
                  </a:lnTo>
                  <a:lnTo>
                    <a:pt x="49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382" name="Freeform 710"/>
            <p:cNvSpPr>
              <a:spLocks/>
            </p:cNvSpPr>
            <p:nvPr/>
          </p:nvSpPr>
          <p:spPr bwMode="auto">
            <a:xfrm>
              <a:off x="4063" y="2556"/>
              <a:ext cx="120" cy="84"/>
            </a:xfrm>
            <a:custGeom>
              <a:avLst/>
              <a:gdLst/>
              <a:ahLst/>
              <a:cxnLst>
                <a:cxn ang="0">
                  <a:pos x="118" y="14"/>
                </a:cxn>
                <a:cxn ang="0">
                  <a:pos x="118" y="24"/>
                </a:cxn>
                <a:cxn ang="0">
                  <a:pos x="116" y="37"/>
                </a:cxn>
                <a:cxn ang="0">
                  <a:pos x="116" y="47"/>
                </a:cxn>
                <a:cxn ang="0">
                  <a:pos x="118" y="59"/>
                </a:cxn>
                <a:cxn ang="0">
                  <a:pos x="120" y="61"/>
                </a:cxn>
                <a:cxn ang="0">
                  <a:pos x="120" y="65"/>
                </a:cxn>
                <a:cxn ang="0">
                  <a:pos x="118" y="65"/>
                </a:cxn>
                <a:cxn ang="0">
                  <a:pos x="116" y="67"/>
                </a:cxn>
                <a:cxn ang="0">
                  <a:pos x="112" y="67"/>
                </a:cxn>
                <a:cxn ang="0">
                  <a:pos x="110" y="69"/>
                </a:cxn>
                <a:cxn ang="0">
                  <a:pos x="106" y="69"/>
                </a:cxn>
                <a:cxn ang="0">
                  <a:pos x="102" y="71"/>
                </a:cxn>
                <a:cxn ang="0">
                  <a:pos x="100" y="73"/>
                </a:cxn>
                <a:cxn ang="0">
                  <a:pos x="96" y="75"/>
                </a:cxn>
                <a:cxn ang="0">
                  <a:pos x="94" y="75"/>
                </a:cxn>
                <a:cxn ang="0">
                  <a:pos x="90" y="78"/>
                </a:cxn>
                <a:cxn ang="0">
                  <a:pos x="85" y="78"/>
                </a:cxn>
                <a:cxn ang="0">
                  <a:pos x="83" y="80"/>
                </a:cxn>
                <a:cxn ang="0">
                  <a:pos x="79" y="80"/>
                </a:cxn>
                <a:cxn ang="0">
                  <a:pos x="75" y="82"/>
                </a:cxn>
                <a:cxn ang="0">
                  <a:pos x="73" y="82"/>
                </a:cxn>
                <a:cxn ang="0">
                  <a:pos x="69" y="84"/>
                </a:cxn>
                <a:cxn ang="0">
                  <a:pos x="67" y="84"/>
                </a:cxn>
                <a:cxn ang="0">
                  <a:pos x="16" y="82"/>
                </a:cxn>
                <a:cxn ang="0">
                  <a:pos x="12" y="82"/>
                </a:cxn>
                <a:cxn ang="0">
                  <a:pos x="12" y="80"/>
                </a:cxn>
                <a:cxn ang="0">
                  <a:pos x="8" y="75"/>
                </a:cxn>
                <a:cxn ang="0">
                  <a:pos x="4" y="75"/>
                </a:cxn>
                <a:cxn ang="0">
                  <a:pos x="4" y="61"/>
                </a:cxn>
                <a:cxn ang="0">
                  <a:pos x="2" y="45"/>
                </a:cxn>
                <a:cxn ang="0">
                  <a:pos x="2" y="31"/>
                </a:cxn>
                <a:cxn ang="0">
                  <a:pos x="0" y="16"/>
                </a:cxn>
                <a:cxn ang="0">
                  <a:pos x="4" y="14"/>
                </a:cxn>
                <a:cxn ang="0">
                  <a:pos x="10" y="10"/>
                </a:cxn>
                <a:cxn ang="0">
                  <a:pos x="16" y="8"/>
                </a:cxn>
                <a:cxn ang="0">
                  <a:pos x="20" y="6"/>
                </a:cxn>
                <a:cxn ang="0">
                  <a:pos x="26" y="4"/>
                </a:cxn>
                <a:cxn ang="0">
                  <a:pos x="32" y="2"/>
                </a:cxn>
                <a:cxn ang="0">
                  <a:pos x="38" y="2"/>
                </a:cxn>
                <a:cxn ang="0">
                  <a:pos x="43" y="0"/>
                </a:cxn>
                <a:cxn ang="0">
                  <a:pos x="49" y="2"/>
                </a:cxn>
                <a:cxn ang="0">
                  <a:pos x="57" y="2"/>
                </a:cxn>
                <a:cxn ang="0">
                  <a:pos x="63" y="4"/>
                </a:cxn>
                <a:cxn ang="0">
                  <a:pos x="71" y="4"/>
                </a:cxn>
                <a:cxn ang="0">
                  <a:pos x="77" y="6"/>
                </a:cxn>
                <a:cxn ang="0">
                  <a:pos x="81" y="6"/>
                </a:cxn>
                <a:cxn ang="0">
                  <a:pos x="85" y="8"/>
                </a:cxn>
                <a:cxn ang="0">
                  <a:pos x="96" y="8"/>
                </a:cxn>
                <a:cxn ang="0">
                  <a:pos x="100" y="10"/>
                </a:cxn>
                <a:cxn ang="0">
                  <a:pos x="104" y="10"/>
                </a:cxn>
                <a:cxn ang="0">
                  <a:pos x="108" y="12"/>
                </a:cxn>
                <a:cxn ang="0">
                  <a:pos x="114" y="12"/>
                </a:cxn>
                <a:cxn ang="0">
                  <a:pos x="118" y="14"/>
                </a:cxn>
              </a:cxnLst>
              <a:rect l="0" t="0" r="r" b="b"/>
              <a:pathLst>
                <a:path w="120" h="84">
                  <a:moveTo>
                    <a:pt x="118" y="14"/>
                  </a:moveTo>
                  <a:lnTo>
                    <a:pt x="118" y="24"/>
                  </a:lnTo>
                  <a:lnTo>
                    <a:pt x="116" y="37"/>
                  </a:lnTo>
                  <a:lnTo>
                    <a:pt x="116" y="47"/>
                  </a:lnTo>
                  <a:lnTo>
                    <a:pt x="118" y="59"/>
                  </a:lnTo>
                  <a:lnTo>
                    <a:pt x="120" y="61"/>
                  </a:lnTo>
                  <a:lnTo>
                    <a:pt x="120" y="65"/>
                  </a:lnTo>
                  <a:lnTo>
                    <a:pt x="118" y="65"/>
                  </a:lnTo>
                  <a:lnTo>
                    <a:pt x="116" y="67"/>
                  </a:lnTo>
                  <a:lnTo>
                    <a:pt x="112" y="67"/>
                  </a:lnTo>
                  <a:lnTo>
                    <a:pt x="110" y="69"/>
                  </a:lnTo>
                  <a:lnTo>
                    <a:pt x="106" y="69"/>
                  </a:lnTo>
                  <a:lnTo>
                    <a:pt x="102" y="71"/>
                  </a:lnTo>
                  <a:lnTo>
                    <a:pt x="100" y="73"/>
                  </a:lnTo>
                  <a:lnTo>
                    <a:pt x="96" y="75"/>
                  </a:lnTo>
                  <a:lnTo>
                    <a:pt x="94" y="75"/>
                  </a:lnTo>
                  <a:lnTo>
                    <a:pt x="90" y="78"/>
                  </a:lnTo>
                  <a:lnTo>
                    <a:pt x="85" y="78"/>
                  </a:lnTo>
                  <a:lnTo>
                    <a:pt x="83" y="80"/>
                  </a:lnTo>
                  <a:lnTo>
                    <a:pt x="79" y="80"/>
                  </a:lnTo>
                  <a:lnTo>
                    <a:pt x="75" y="82"/>
                  </a:lnTo>
                  <a:lnTo>
                    <a:pt x="73" y="82"/>
                  </a:lnTo>
                  <a:lnTo>
                    <a:pt x="69" y="84"/>
                  </a:lnTo>
                  <a:lnTo>
                    <a:pt x="67" y="84"/>
                  </a:lnTo>
                  <a:lnTo>
                    <a:pt x="16" y="82"/>
                  </a:lnTo>
                  <a:lnTo>
                    <a:pt x="12" y="82"/>
                  </a:lnTo>
                  <a:lnTo>
                    <a:pt x="12" y="80"/>
                  </a:lnTo>
                  <a:lnTo>
                    <a:pt x="8" y="75"/>
                  </a:lnTo>
                  <a:lnTo>
                    <a:pt x="4" y="75"/>
                  </a:lnTo>
                  <a:lnTo>
                    <a:pt x="4" y="61"/>
                  </a:lnTo>
                  <a:lnTo>
                    <a:pt x="2" y="45"/>
                  </a:lnTo>
                  <a:lnTo>
                    <a:pt x="2" y="31"/>
                  </a:lnTo>
                  <a:lnTo>
                    <a:pt x="0" y="16"/>
                  </a:lnTo>
                  <a:lnTo>
                    <a:pt x="4" y="14"/>
                  </a:lnTo>
                  <a:lnTo>
                    <a:pt x="10" y="10"/>
                  </a:lnTo>
                  <a:lnTo>
                    <a:pt x="16" y="8"/>
                  </a:lnTo>
                  <a:lnTo>
                    <a:pt x="20" y="6"/>
                  </a:lnTo>
                  <a:lnTo>
                    <a:pt x="26" y="4"/>
                  </a:lnTo>
                  <a:lnTo>
                    <a:pt x="32" y="2"/>
                  </a:lnTo>
                  <a:lnTo>
                    <a:pt x="38" y="2"/>
                  </a:lnTo>
                  <a:lnTo>
                    <a:pt x="43" y="0"/>
                  </a:lnTo>
                  <a:lnTo>
                    <a:pt x="49" y="2"/>
                  </a:lnTo>
                  <a:lnTo>
                    <a:pt x="57" y="2"/>
                  </a:lnTo>
                  <a:lnTo>
                    <a:pt x="63" y="4"/>
                  </a:lnTo>
                  <a:lnTo>
                    <a:pt x="71" y="4"/>
                  </a:lnTo>
                  <a:lnTo>
                    <a:pt x="77" y="6"/>
                  </a:lnTo>
                  <a:lnTo>
                    <a:pt x="81" y="6"/>
                  </a:lnTo>
                  <a:lnTo>
                    <a:pt x="85" y="8"/>
                  </a:lnTo>
                  <a:lnTo>
                    <a:pt x="96" y="8"/>
                  </a:lnTo>
                  <a:lnTo>
                    <a:pt x="100" y="10"/>
                  </a:lnTo>
                  <a:lnTo>
                    <a:pt x="104" y="10"/>
                  </a:lnTo>
                  <a:lnTo>
                    <a:pt x="108" y="12"/>
                  </a:lnTo>
                  <a:lnTo>
                    <a:pt x="114" y="12"/>
                  </a:lnTo>
                  <a:lnTo>
                    <a:pt x="118" y="14"/>
                  </a:lnTo>
                  <a:close/>
                </a:path>
              </a:pathLst>
            </a:custGeom>
            <a:solidFill>
              <a:srgbClr val="E5E5E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383" name="Freeform 711"/>
            <p:cNvSpPr>
              <a:spLocks/>
            </p:cNvSpPr>
            <p:nvPr/>
          </p:nvSpPr>
          <p:spPr bwMode="auto">
            <a:xfrm>
              <a:off x="4177" y="2570"/>
              <a:ext cx="6" cy="47"/>
            </a:xfrm>
            <a:custGeom>
              <a:avLst/>
              <a:gdLst/>
              <a:ahLst/>
              <a:cxnLst>
                <a:cxn ang="0">
                  <a:pos x="4" y="43"/>
                </a:cxn>
                <a:cxn ang="0">
                  <a:pos x="6" y="45"/>
                </a:cxn>
                <a:cxn ang="0">
                  <a:pos x="4" y="33"/>
                </a:cxn>
                <a:cxn ang="0">
                  <a:pos x="4" y="23"/>
                </a:cxn>
                <a:cxn ang="0">
                  <a:pos x="6" y="10"/>
                </a:cxn>
                <a:cxn ang="0">
                  <a:pos x="6" y="0"/>
                </a:cxn>
                <a:cxn ang="0">
                  <a:pos x="2" y="0"/>
                </a:cxn>
                <a:cxn ang="0">
                  <a:pos x="2" y="23"/>
                </a:cxn>
                <a:cxn ang="0">
                  <a:pos x="0" y="33"/>
                </a:cxn>
                <a:cxn ang="0">
                  <a:pos x="2" y="45"/>
                </a:cxn>
                <a:cxn ang="0">
                  <a:pos x="2" y="47"/>
                </a:cxn>
                <a:cxn ang="0">
                  <a:pos x="2" y="45"/>
                </a:cxn>
                <a:cxn ang="0">
                  <a:pos x="2" y="47"/>
                </a:cxn>
                <a:cxn ang="0">
                  <a:pos x="4" y="43"/>
                </a:cxn>
              </a:cxnLst>
              <a:rect l="0" t="0" r="r" b="b"/>
              <a:pathLst>
                <a:path w="6" h="47">
                  <a:moveTo>
                    <a:pt x="4" y="43"/>
                  </a:moveTo>
                  <a:lnTo>
                    <a:pt x="6" y="45"/>
                  </a:lnTo>
                  <a:lnTo>
                    <a:pt x="4" y="33"/>
                  </a:lnTo>
                  <a:lnTo>
                    <a:pt x="4" y="23"/>
                  </a:lnTo>
                  <a:lnTo>
                    <a:pt x="6" y="10"/>
                  </a:lnTo>
                  <a:lnTo>
                    <a:pt x="6" y="0"/>
                  </a:lnTo>
                  <a:lnTo>
                    <a:pt x="2" y="0"/>
                  </a:lnTo>
                  <a:lnTo>
                    <a:pt x="2" y="23"/>
                  </a:lnTo>
                  <a:lnTo>
                    <a:pt x="0" y="33"/>
                  </a:lnTo>
                  <a:lnTo>
                    <a:pt x="2" y="45"/>
                  </a:lnTo>
                  <a:lnTo>
                    <a:pt x="2" y="47"/>
                  </a:lnTo>
                  <a:lnTo>
                    <a:pt x="2" y="45"/>
                  </a:lnTo>
                  <a:lnTo>
                    <a:pt x="2" y="47"/>
                  </a:lnTo>
                  <a:lnTo>
                    <a:pt x="4" y="4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384" name="Freeform 712"/>
            <p:cNvSpPr>
              <a:spLocks/>
            </p:cNvSpPr>
            <p:nvPr/>
          </p:nvSpPr>
          <p:spPr bwMode="auto">
            <a:xfrm>
              <a:off x="4179" y="2613"/>
              <a:ext cx="6" cy="10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6" y="8"/>
                </a:cxn>
                <a:cxn ang="0">
                  <a:pos x="6" y="6"/>
                </a:cxn>
                <a:cxn ang="0">
                  <a:pos x="4" y="2"/>
                </a:cxn>
                <a:cxn ang="0">
                  <a:pos x="2" y="0"/>
                </a:cxn>
                <a:cxn ang="0">
                  <a:pos x="0" y="4"/>
                </a:cxn>
                <a:cxn ang="0">
                  <a:pos x="2" y="6"/>
                </a:cxn>
                <a:cxn ang="0">
                  <a:pos x="2" y="8"/>
                </a:cxn>
                <a:cxn ang="0">
                  <a:pos x="2" y="6"/>
                </a:cxn>
                <a:cxn ang="0">
                  <a:pos x="4" y="10"/>
                </a:cxn>
              </a:cxnLst>
              <a:rect l="0" t="0" r="r" b="b"/>
              <a:pathLst>
                <a:path w="6" h="10">
                  <a:moveTo>
                    <a:pt x="4" y="10"/>
                  </a:moveTo>
                  <a:lnTo>
                    <a:pt x="6" y="8"/>
                  </a:lnTo>
                  <a:lnTo>
                    <a:pt x="6" y="6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4"/>
                  </a:lnTo>
                  <a:lnTo>
                    <a:pt x="2" y="6"/>
                  </a:lnTo>
                  <a:lnTo>
                    <a:pt x="2" y="8"/>
                  </a:lnTo>
                  <a:lnTo>
                    <a:pt x="2" y="6"/>
                  </a:lnTo>
                  <a:lnTo>
                    <a:pt x="4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385" name="Freeform 713"/>
            <p:cNvSpPr>
              <a:spLocks/>
            </p:cNvSpPr>
            <p:nvPr/>
          </p:nvSpPr>
          <p:spPr bwMode="auto">
            <a:xfrm>
              <a:off x="4130" y="2619"/>
              <a:ext cx="53" cy="23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2" y="23"/>
                </a:cxn>
                <a:cxn ang="0">
                  <a:pos x="6" y="21"/>
                </a:cxn>
                <a:cxn ang="0">
                  <a:pos x="10" y="21"/>
                </a:cxn>
                <a:cxn ang="0">
                  <a:pos x="12" y="19"/>
                </a:cxn>
                <a:cxn ang="0">
                  <a:pos x="16" y="19"/>
                </a:cxn>
                <a:cxn ang="0">
                  <a:pos x="20" y="17"/>
                </a:cxn>
                <a:cxn ang="0">
                  <a:pos x="23" y="17"/>
                </a:cxn>
                <a:cxn ang="0">
                  <a:pos x="27" y="15"/>
                </a:cxn>
                <a:cxn ang="0">
                  <a:pos x="29" y="15"/>
                </a:cxn>
                <a:cxn ang="0">
                  <a:pos x="33" y="12"/>
                </a:cxn>
                <a:cxn ang="0">
                  <a:pos x="37" y="10"/>
                </a:cxn>
                <a:cxn ang="0">
                  <a:pos x="39" y="8"/>
                </a:cxn>
                <a:cxn ang="0">
                  <a:pos x="43" y="8"/>
                </a:cxn>
                <a:cxn ang="0">
                  <a:pos x="47" y="6"/>
                </a:cxn>
                <a:cxn ang="0">
                  <a:pos x="49" y="6"/>
                </a:cxn>
                <a:cxn ang="0">
                  <a:pos x="53" y="4"/>
                </a:cxn>
                <a:cxn ang="0">
                  <a:pos x="51" y="0"/>
                </a:cxn>
                <a:cxn ang="0">
                  <a:pos x="49" y="2"/>
                </a:cxn>
                <a:cxn ang="0">
                  <a:pos x="45" y="2"/>
                </a:cxn>
                <a:cxn ang="0">
                  <a:pos x="41" y="4"/>
                </a:cxn>
                <a:cxn ang="0">
                  <a:pos x="39" y="4"/>
                </a:cxn>
                <a:cxn ang="0">
                  <a:pos x="35" y="6"/>
                </a:cxn>
                <a:cxn ang="0">
                  <a:pos x="31" y="8"/>
                </a:cxn>
                <a:cxn ang="0">
                  <a:pos x="29" y="8"/>
                </a:cxn>
                <a:cxn ang="0">
                  <a:pos x="25" y="10"/>
                </a:cxn>
                <a:cxn ang="0">
                  <a:pos x="23" y="12"/>
                </a:cxn>
                <a:cxn ang="0">
                  <a:pos x="18" y="15"/>
                </a:cxn>
                <a:cxn ang="0">
                  <a:pos x="12" y="15"/>
                </a:cxn>
                <a:cxn ang="0">
                  <a:pos x="8" y="17"/>
                </a:cxn>
                <a:cxn ang="0">
                  <a:pos x="4" y="17"/>
                </a:cxn>
                <a:cxn ang="0">
                  <a:pos x="2" y="19"/>
                </a:cxn>
                <a:cxn ang="0">
                  <a:pos x="0" y="19"/>
                </a:cxn>
                <a:cxn ang="0">
                  <a:pos x="0" y="23"/>
                </a:cxn>
              </a:cxnLst>
              <a:rect l="0" t="0" r="r" b="b"/>
              <a:pathLst>
                <a:path w="53" h="23">
                  <a:moveTo>
                    <a:pt x="0" y="23"/>
                  </a:moveTo>
                  <a:lnTo>
                    <a:pt x="2" y="23"/>
                  </a:lnTo>
                  <a:lnTo>
                    <a:pt x="6" y="21"/>
                  </a:lnTo>
                  <a:lnTo>
                    <a:pt x="10" y="21"/>
                  </a:lnTo>
                  <a:lnTo>
                    <a:pt x="12" y="19"/>
                  </a:lnTo>
                  <a:lnTo>
                    <a:pt x="16" y="19"/>
                  </a:lnTo>
                  <a:lnTo>
                    <a:pt x="20" y="17"/>
                  </a:lnTo>
                  <a:lnTo>
                    <a:pt x="23" y="17"/>
                  </a:lnTo>
                  <a:lnTo>
                    <a:pt x="27" y="15"/>
                  </a:lnTo>
                  <a:lnTo>
                    <a:pt x="29" y="15"/>
                  </a:lnTo>
                  <a:lnTo>
                    <a:pt x="33" y="12"/>
                  </a:lnTo>
                  <a:lnTo>
                    <a:pt x="37" y="10"/>
                  </a:lnTo>
                  <a:lnTo>
                    <a:pt x="39" y="8"/>
                  </a:lnTo>
                  <a:lnTo>
                    <a:pt x="43" y="8"/>
                  </a:lnTo>
                  <a:lnTo>
                    <a:pt x="47" y="6"/>
                  </a:lnTo>
                  <a:lnTo>
                    <a:pt x="49" y="6"/>
                  </a:lnTo>
                  <a:lnTo>
                    <a:pt x="53" y="4"/>
                  </a:lnTo>
                  <a:lnTo>
                    <a:pt x="51" y="0"/>
                  </a:lnTo>
                  <a:lnTo>
                    <a:pt x="49" y="2"/>
                  </a:lnTo>
                  <a:lnTo>
                    <a:pt x="45" y="2"/>
                  </a:lnTo>
                  <a:lnTo>
                    <a:pt x="41" y="4"/>
                  </a:lnTo>
                  <a:lnTo>
                    <a:pt x="39" y="4"/>
                  </a:lnTo>
                  <a:lnTo>
                    <a:pt x="35" y="6"/>
                  </a:lnTo>
                  <a:lnTo>
                    <a:pt x="31" y="8"/>
                  </a:lnTo>
                  <a:lnTo>
                    <a:pt x="29" y="8"/>
                  </a:lnTo>
                  <a:lnTo>
                    <a:pt x="25" y="10"/>
                  </a:lnTo>
                  <a:lnTo>
                    <a:pt x="23" y="12"/>
                  </a:lnTo>
                  <a:lnTo>
                    <a:pt x="18" y="15"/>
                  </a:lnTo>
                  <a:lnTo>
                    <a:pt x="12" y="15"/>
                  </a:lnTo>
                  <a:lnTo>
                    <a:pt x="8" y="17"/>
                  </a:lnTo>
                  <a:lnTo>
                    <a:pt x="4" y="17"/>
                  </a:lnTo>
                  <a:lnTo>
                    <a:pt x="2" y="19"/>
                  </a:lnTo>
                  <a:lnTo>
                    <a:pt x="0" y="1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386" name="Freeform 714"/>
            <p:cNvSpPr>
              <a:spLocks/>
            </p:cNvSpPr>
            <p:nvPr/>
          </p:nvSpPr>
          <p:spPr bwMode="auto">
            <a:xfrm>
              <a:off x="4079" y="2636"/>
              <a:ext cx="51" cy="6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51" y="6"/>
                </a:cxn>
                <a:cxn ang="0">
                  <a:pos x="51" y="2"/>
                </a:cxn>
                <a:cxn ang="0">
                  <a:pos x="0" y="0"/>
                </a:cxn>
                <a:cxn ang="0">
                  <a:pos x="0" y="4"/>
                </a:cxn>
              </a:cxnLst>
              <a:rect l="0" t="0" r="r" b="b"/>
              <a:pathLst>
                <a:path w="51" h="6">
                  <a:moveTo>
                    <a:pt x="0" y="4"/>
                  </a:moveTo>
                  <a:lnTo>
                    <a:pt x="51" y="6"/>
                  </a:lnTo>
                  <a:lnTo>
                    <a:pt x="51" y="2"/>
                  </a:ln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387" name="Freeform 715"/>
            <p:cNvSpPr>
              <a:spLocks/>
            </p:cNvSpPr>
            <p:nvPr/>
          </p:nvSpPr>
          <p:spPr bwMode="auto">
            <a:xfrm>
              <a:off x="4065" y="2629"/>
              <a:ext cx="14" cy="11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5"/>
                </a:cxn>
                <a:cxn ang="0">
                  <a:pos x="6" y="5"/>
                </a:cxn>
                <a:cxn ang="0">
                  <a:pos x="6" y="7"/>
                </a:cxn>
                <a:cxn ang="0">
                  <a:pos x="8" y="9"/>
                </a:cxn>
                <a:cxn ang="0">
                  <a:pos x="10" y="9"/>
                </a:cxn>
                <a:cxn ang="0">
                  <a:pos x="12" y="11"/>
                </a:cxn>
                <a:cxn ang="0">
                  <a:pos x="14" y="11"/>
                </a:cxn>
                <a:cxn ang="0">
                  <a:pos x="14" y="7"/>
                </a:cxn>
                <a:cxn ang="0">
                  <a:pos x="12" y="7"/>
                </a:cxn>
                <a:cxn ang="0">
                  <a:pos x="12" y="5"/>
                </a:cxn>
                <a:cxn ang="0">
                  <a:pos x="10" y="5"/>
                </a:cxn>
                <a:cxn ang="0">
                  <a:pos x="6" y="0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0" y="2"/>
                </a:cxn>
                <a:cxn ang="0">
                  <a:pos x="2" y="5"/>
                </a:cxn>
                <a:cxn ang="0">
                  <a:pos x="0" y="2"/>
                </a:cxn>
              </a:cxnLst>
              <a:rect l="0" t="0" r="r" b="b"/>
              <a:pathLst>
                <a:path w="14" h="11">
                  <a:moveTo>
                    <a:pt x="0" y="2"/>
                  </a:moveTo>
                  <a:lnTo>
                    <a:pt x="2" y="5"/>
                  </a:lnTo>
                  <a:lnTo>
                    <a:pt x="6" y="5"/>
                  </a:lnTo>
                  <a:lnTo>
                    <a:pt x="6" y="7"/>
                  </a:lnTo>
                  <a:lnTo>
                    <a:pt x="8" y="9"/>
                  </a:lnTo>
                  <a:lnTo>
                    <a:pt x="10" y="9"/>
                  </a:lnTo>
                  <a:lnTo>
                    <a:pt x="12" y="11"/>
                  </a:lnTo>
                  <a:lnTo>
                    <a:pt x="14" y="11"/>
                  </a:lnTo>
                  <a:lnTo>
                    <a:pt x="14" y="7"/>
                  </a:lnTo>
                  <a:lnTo>
                    <a:pt x="12" y="7"/>
                  </a:lnTo>
                  <a:lnTo>
                    <a:pt x="12" y="5"/>
                  </a:lnTo>
                  <a:lnTo>
                    <a:pt x="10" y="5"/>
                  </a:lnTo>
                  <a:lnTo>
                    <a:pt x="6" y="0"/>
                  </a:lnTo>
                  <a:lnTo>
                    <a:pt x="2" y="0"/>
                  </a:lnTo>
                  <a:lnTo>
                    <a:pt x="4" y="2"/>
                  </a:lnTo>
                  <a:lnTo>
                    <a:pt x="0" y="2"/>
                  </a:lnTo>
                  <a:lnTo>
                    <a:pt x="2" y="5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388" name="Freeform 716"/>
            <p:cNvSpPr>
              <a:spLocks/>
            </p:cNvSpPr>
            <p:nvPr/>
          </p:nvSpPr>
          <p:spPr bwMode="auto">
            <a:xfrm>
              <a:off x="4061" y="2570"/>
              <a:ext cx="8" cy="61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0" y="17"/>
                </a:cxn>
                <a:cxn ang="0">
                  <a:pos x="2" y="31"/>
                </a:cxn>
                <a:cxn ang="0">
                  <a:pos x="4" y="47"/>
                </a:cxn>
                <a:cxn ang="0">
                  <a:pos x="4" y="61"/>
                </a:cxn>
                <a:cxn ang="0">
                  <a:pos x="8" y="61"/>
                </a:cxn>
                <a:cxn ang="0">
                  <a:pos x="6" y="47"/>
                </a:cxn>
                <a:cxn ang="0">
                  <a:pos x="6" y="17"/>
                </a:cxn>
                <a:cxn ang="0">
                  <a:pos x="4" y="2"/>
                </a:cxn>
                <a:cxn ang="0">
                  <a:pos x="4" y="4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2" y="0"/>
                </a:cxn>
              </a:cxnLst>
              <a:rect l="0" t="0" r="r" b="b"/>
              <a:pathLst>
                <a:path w="8" h="61">
                  <a:moveTo>
                    <a:pt x="2" y="0"/>
                  </a:moveTo>
                  <a:lnTo>
                    <a:pt x="0" y="2"/>
                  </a:lnTo>
                  <a:lnTo>
                    <a:pt x="0" y="17"/>
                  </a:lnTo>
                  <a:lnTo>
                    <a:pt x="2" y="31"/>
                  </a:lnTo>
                  <a:lnTo>
                    <a:pt x="4" y="47"/>
                  </a:lnTo>
                  <a:lnTo>
                    <a:pt x="4" y="61"/>
                  </a:lnTo>
                  <a:lnTo>
                    <a:pt x="8" y="61"/>
                  </a:lnTo>
                  <a:lnTo>
                    <a:pt x="6" y="47"/>
                  </a:lnTo>
                  <a:lnTo>
                    <a:pt x="6" y="17"/>
                  </a:lnTo>
                  <a:lnTo>
                    <a:pt x="4" y="2"/>
                  </a:lnTo>
                  <a:lnTo>
                    <a:pt x="4" y="4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389" name="Freeform 717"/>
            <p:cNvSpPr>
              <a:spLocks/>
            </p:cNvSpPr>
            <p:nvPr/>
          </p:nvSpPr>
          <p:spPr bwMode="auto">
            <a:xfrm>
              <a:off x="4063" y="2554"/>
              <a:ext cx="45" cy="20"/>
            </a:xfrm>
            <a:custGeom>
              <a:avLst/>
              <a:gdLst/>
              <a:ahLst/>
              <a:cxnLst>
                <a:cxn ang="0">
                  <a:pos x="45" y="2"/>
                </a:cxn>
                <a:cxn ang="0">
                  <a:pos x="32" y="2"/>
                </a:cxn>
                <a:cxn ang="0">
                  <a:pos x="26" y="4"/>
                </a:cxn>
                <a:cxn ang="0">
                  <a:pos x="20" y="6"/>
                </a:cxn>
                <a:cxn ang="0">
                  <a:pos x="14" y="8"/>
                </a:cxn>
                <a:cxn ang="0">
                  <a:pos x="10" y="10"/>
                </a:cxn>
                <a:cxn ang="0">
                  <a:pos x="4" y="14"/>
                </a:cxn>
                <a:cxn ang="0">
                  <a:pos x="0" y="16"/>
                </a:cxn>
                <a:cxn ang="0">
                  <a:pos x="2" y="20"/>
                </a:cxn>
                <a:cxn ang="0">
                  <a:pos x="6" y="18"/>
                </a:cxn>
                <a:cxn ang="0">
                  <a:pos x="12" y="14"/>
                </a:cxn>
                <a:cxn ang="0">
                  <a:pos x="16" y="12"/>
                </a:cxn>
                <a:cxn ang="0">
                  <a:pos x="22" y="10"/>
                </a:cxn>
                <a:cxn ang="0">
                  <a:pos x="26" y="8"/>
                </a:cxn>
                <a:cxn ang="0">
                  <a:pos x="32" y="6"/>
                </a:cxn>
                <a:cxn ang="0">
                  <a:pos x="38" y="6"/>
                </a:cxn>
                <a:cxn ang="0">
                  <a:pos x="45" y="4"/>
                </a:cxn>
                <a:cxn ang="0">
                  <a:pos x="43" y="4"/>
                </a:cxn>
                <a:cxn ang="0">
                  <a:pos x="45" y="2"/>
                </a:cxn>
                <a:cxn ang="0">
                  <a:pos x="43" y="0"/>
                </a:cxn>
                <a:cxn ang="0">
                  <a:pos x="43" y="2"/>
                </a:cxn>
                <a:cxn ang="0">
                  <a:pos x="45" y="2"/>
                </a:cxn>
              </a:cxnLst>
              <a:rect l="0" t="0" r="r" b="b"/>
              <a:pathLst>
                <a:path w="45" h="20">
                  <a:moveTo>
                    <a:pt x="45" y="2"/>
                  </a:moveTo>
                  <a:lnTo>
                    <a:pt x="32" y="2"/>
                  </a:lnTo>
                  <a:lnTo>
                    <a:pt x="26" y="4"/>
                  </a:lnTo>
                  <a:lnTo>
                    <a:pt x="20" y="6"/>
                  </a:lnTo>
                  <a:lnTo>
                    <a:pt x="14" y="8"/>
                  </a:lnTo>
                  <a:lnTo>
                    <a:pt x="10" y="10"/>
                  </a:lnTo>
                  <a:lnTo>
                    <a:pt x="4" y="14"/>
                  </a:lnTo>
                  <a:lnTo>
                    <a:pt x="0" y="16"/>
                  </a:lnTo>
                  <a:lnTo>
                    <a:pt x="2" y="20"/>
                  </a:lnTo>
                  <a:lnTo>
                    <a:pt x="6" y="18"/>
                  </a:lnTo>
                  <a:lnTo>
                    <a:pt x="12" y="14"/>
                  </a:lnTo>
                  <a:lnTo>
                    <a:pt x="16" y="12"/>
                  </a:lnTo>
                  <a:lnTo>
                    <a:pt x="22" y="10"/>
                  </a:lnTo>
                  <a:lnTo>
                    <a:pt x="26" y="8"/>
                  </a:lnTo>
                  <a:lnTo>
                    <a:pt x="32" y="6"/>
                  </a:lnTo>
                  <a:lnTo>
                    <a:pt x="38" y="6"/>
                  </a:lnTo>
                  <a:lnTo>
                    <a:pt x="45" y="4"/>
                  </a:lnTo>
                  <a:lnTo>
                    <a:pt x="43" y="4"/>
                  </a:lnTo>
                  <a:lnTo>
                    <a:pt x="45" y="2"/>
                  </a:lnTo>
                  <a:lnTo>
                    <a:pt x="43" y="0"/>
                  </a:lnTo>
                  <a:lnTo>
                    <a:pt x="43" y="2"/>
                  </a:lnTo>
                  <a:lnTo>
                    <a:pt x="45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390" name="Freeform 718"/>
            <p:cNvSpPr>
              <a:spLocks/>
            </p:cNvSpPr>
            <p:nvPr/>
          </p:nvSpPr>
          <p:spPr bwMode="auto">
            <a:xfrm>
              <a:off x="4106" y="2556"/>
              <a:ext cx="77" cy="16"/>
            </a:xfrm>
            <a:custGeom>
              <a:avLst/>
              <a:gdLst/>
              <a:ahLst/>
              <a:cxnLst>
                <a:cxn ang="0">
                  <a:pos x="77" y="14"/>
                </a:cxn>
                <a:cxn ang="0">
                  <a:pos x="75" y="12"/>
                </a:cxn>
                <a:cxn ang="0">
                  <a:pos x="71" y="10"/>
                </a:cxn>
                <a:cxn ang="0">
                  <a:pos x="67" y="10"/>
                </a:cxn>
                <a:cxn ang="0">
                  <a:pos x="63" y="8"/>
                </a:cxn>
                <a:cxn ang="0">
                  <a:pos x="57" y="8"/>
                </a:cxn>
                <a:cxn ang="0">
                  <a:pos x="53" y="6"/>
                </a:cxn>
                <a:cxn ang="0">
                  <a:pos x="42" y="6"/>
                </a:cxn>
                <a:cxn ang="0">
                  <a:pos x="38" y="4"/>
                </a:cxn>
                <a:cxn ang="0">
                  <a:pos x="34" y="4"/>
                </a:cxn>
                <a:cxn ang="0">
                  <a:pos x="28" y="2"/>
                </a:cxn>
                <a:cxn ang="0">
                  <a:pos x="20" y="2"/>
                </a:cxn>
                <a:cxn ang="0">
                  <a:pos x="14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6" y="4"/>
                </a:cxn>
                <a:cxn ang="0">
                  <a:pos x="14" y="4"/>
                </a:cxn>
                <a:cxn ang="0">
                  <a:pos x="20" y="6"/>
                </a:cxn>
                <a:cxn ang="0">
                  <a:pos x="28" y="6"/>
                </a:cxn>
                <a:cxn ang="0">
                  <a:pos x="32" y="8"/>
                </a:cxn>
                <a:cxn ang="0">
                  <a:pos x="38" y="8"/>
                </a:cxn>
                <a:cxn ang="0">
                  <a:pos x="42" y="10"/>
                </a:cxn>
                <a:cxn ang="0">
                  <a:pos x="51" y="10"/>
                </a:cxn>
                <a:cxn ang="0">
                  <a:pos x="57" y="12"/>
                </a:cxn>
                <a:cxn ang="0">
                  <a:pos x="61" y="12"/>
                </a:cxn>
                <a:cxn ang="0">
                  <a:pos x="65" y="14"/>
                </a:cxn>
                <a:cxn ang="0">
                  <a:pos x="71" y="14"/>
                </a:cxn>
                <a:cxn ang="0">
                  <a:pos x="75" y="16"/>
                </a:cxn>
                <a:cxn ang="0">
                  <a:pos x="73" y="14"/>
                </a:cxn>
                <a:cxn ang="0">
                  <a:pos x="77" y="14"/>
                </a:cxn>
                <a:cxn ang="0">
                  <a:pos x="77" y="12"/>
                </a:cxn>
                <a:cxn ang="0">
                  <a:pos x="75" y="12"/>
                </a:cxn>
                <a:cxn ang="0">
                  <a:pos x="77" y="14"/>
                </a:cxn>
              </a:cxnLst>
              <a:rect l="0" t="0" r="r" b="b"/>
              <a:pathLst>
                <a:path w="77" h="16">
                  <a:moveTo>
                    <a:pt x="77" y="14"/>
                  </a:moveTo>
                  <a:lnTo>
                    <a:pt x="75" y="12"/>
                  </a:lnTo>
                  <a:lnTo>
                    <a:pt x="71" y="10"/>
                  </a:lnTo>
                  <a:lnTo>
                    <a:pt x="67" y="10"/>
                  </a:lnTo>
                  <a:lnTo>
                    <a:pt x="63" y="8"/>
                  </a:lnTo>
                  <a:lnTo>
                    <a:pt x="57" y="8"/>
                  </a:lnTo>
                  <a:lnTo>
                    <a:pt x="53" y="6"/>
                  </a:lnTo>
                  <a:lnTo>
                    <a:pt x="42" y="6"/>
                  </a:lnTo>
                  <a:lnTo>
                    <a:pt x="38" y="4"/>
                  </a:lnTo>
                  <a:lnTo>
                    <a:pt x="34" y="4"/>
                  </a:lnTo>
                  <a:lnTo>
                    <a:pt x="28" y="2"/>
                  </a:lnTo>
                  <a:lnTo>
                    <a:pt x="20" y="2"/>
                  </a:lnTo>
                  <a:lnTo>
                    <a:pt x="1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6" y="4"/>
                  </a:lnTo>
                  <a:lnTo>
                    <a:pt x="14" y="4"/>
                  </a:lnTo>
                  <a:lnTo>
                    <a:pt x="20" y="6"/>
                  </a:lnTo>
                  <a:lnTo>
                    <a:pt x="28" y="6"/>
                  </a:lnTo>
                  <a:lnTo>
                    <a:pt x="32" y="8"/>
                  </a:lnTo>
                  <a:lnTo>
                    <a:pt x="38" y="8"/>
                  </a:lnTo>
                  <a:lnTo>
                    <a:pt x="42" y="10"/>
                  </a:lnTo>
                  <a:lnTo>
                    <a:pt x="51" y="10"/>
                  </a:lnTo>
                  <a:lnTo>
                    <a:pt x="57" y="12"/>
                  </a:lnTo>
                  <a:lnTo>
                    <a:pt x="61" y="12"/>
                  </a:lnTo>
                  <a:lnTo>
                    <a:pt x="65" y="14"/>
                  </a:lnTo>
                  <a:lnTo>
                    <a:pt x="71" y="14"/>
                  </a:lnTo>
                  <a:lnTo>
                    <a:pt x="75" y="16"/>
                  </a:lnTo>
                  <a:lnTo>
                    <a:pt x="73" y="14"/>
                  </a:lnTo>
                  <a:lnTo>
                    <a:pt x="77" y="14"/>
                  </a:lnTo>
                  <a:lnTo>
                    <a:pt x="77" y="12"/>
                  </a:lnTo>
                  <a:lnTo>
                    <a:pt x="75" y="12"/>
                  </a:lnTo>
                  <a:lnTo>
                    <a:pt x="77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391" name="Freeform 719"/>
            <p:cNvSpPr>
              <a:spLocks/>
            </p:cNvSpPr>
            <p:nvPr/>
          </p:nvSpPr>
          <p:spPr bwMode="auto">
            <a:xfrm>
              <a:off x="3916" y="2558"/>
              <a:ext cx="43" cy="49"/>
            </a:xfrm>
            <a:custGeom>
              <a:avLst/>
              <a:gdLst/>
              <a:ahLst/>
              <a:cxnLst>
                <a:cxn ang="0">
                  <a:pos x="41" y="6"/>
                </a:cxn>
                <a:cxn ang="0">
                  <a:pos x="43" y="16"/>
                </a:cxn>
                <a:cxn ang="0">
                  <a:pos x="43" y="41"/>
                </a:cxn>
                <a:cxn ang="0">
                  <a:pos x="39" y="43"/>
                </a:cxn>
                <a:cxn ang="0">
                  <a:pos x="32" y="43"/>
                </a:cxn>
                <a:cxn ang="0">
                  <a:pos x="28" y="45"/>
                </a:cxn>
                <a:cxn ang="0">
                  <a:pos x="24" y="45"/>
                </a:cxn>
                <a:cxn ang="0">
                  <a:pos x="18" y="47"/>
                </a:cxn>
                <a:cxn ang="0">
                  <a:pos x="14" y="47"/>
                </a:cxn>
                <a:cxn ang="0">
                  <a:pos x="10" y="49"/>
                </a:cxn>
                <a:cxn ang="0">
                  <a:pos x="4" y="49"/>
                </a:cxn>
                <a:cxn ang="0">
                  <a:pos x="4" y="47"/>
                </a:cxn>
                <a:cxn ang="0">
                  <a:pos x="2" y="47"/>
                </a:cxn>
                <a:cxn ang="0">
                  <a:pos x="0" y="37"/>
                </a:cxn>
                <a:cxn ang="0">
                  <a:pos x="2" y="24"/>
                </a:cxn>
                <a:cxn ang="0">
                  <a:pos x="4" y="12"/>
                </a:cxn>
                <a:cxn ang="0">
                  <a:pos x="4" y="0"/>
                </a:cxn>
                <a:cxn ang="0">
                  <a:pos x="8" y="2"/>
                </a:cxn>
                <a:cxn ang="0">
                  <a:pos x="14" y="4"/>
                </a:cxn>
                <a:cxn ang="0">
                  <a:pos x="18" y="4"/>
                </a:cxn>
                <a:cxn ang="0">
                  <a:pos x="22" y="6"/>
                </a:cxn>
                <a:cxn ang="0">
                  <a:pos x="41" y="6"/>
                </a:cxn>
              </a:cxnLst>
              <a:rect l="0" t="0" r="r" b="b"/>
              <a:pathLst>
                <a:path w="43" h="49">
                  <a:moveTo>
                    <a:pt x="41" y="6"/>
                  </a:moveTo>
                  <a:lnTo>
                    <a:pt x="43" y="16"/>
                  </a:lnTo>
                  <a:lnTo>
                    <a:pt x="43" y="41"/>
                  </a:lnTo>
                  <a:lnTo>
                    <a:pt x="39" y="43"/>
                  </a:lnTo>
                  <a:lnTo>
                    <a:pt x="32" y="43"/>
                  </a:lnTo>
                  <a:lnTo>
                    <a:pt x="28" y="45"/>
                  </a:lnTo>
                  <a:lnTo>
                    <a:pt x="24" y="45"/>
                  </a:lnTo>
                  <a:lnTo>
                    <a:pt x="18" y="47"/>
                  </a:lnTo>
                  <a:lnTo>
                    <a:pt x="14" y="47"/>
                  </a:lnTo>
                  <a:lnTo>
                    <a:pt x="10" y="49"/>
                  </a:lnTo>
                  <a:lnTo>
                    <a:pt x="4" y="49"/>
                  </a:lnTo>
                  <a:lnTo>
                    <a:pt x="4" y="47"/>
                  </a:lnTo>
                  <a:lnTo>
                    <a:pt x="2" y="47"/>
                  </a:lnTo>
                  <a:lnTo>
                    <a:pt x="0" y="37"/>
                  </a:lnTo>
                  <a:lnTo>
                    <a:pt x="2" y="24"/>
                  </a:lnTo>
                  <a:lnTo>
                    <a:pt x="4" y="12"/>
                  </a:lnTo>
                  <a:lnTo>
                    <a:pt x="4" y="0"/>
                  </a:lnTo>
                  <a:lnTo>
                    <a:pt x="8" y="2"/>
                  </a:lnTo>
                  <a:lnTo>
                    <a:pt x="14" y="4"/>
                  </a:lnTo>
                  <a:lnTo>
                    <a:pt x="18" y="4"/>
                  </a:lnTo>
                  <a:lnTo>
                    <a:pt x="22" y="6"/>
                  </a:lnTo>
                  <a:lnTo>
                    <a:pt x="41" y="6"/>
                  </a:lnTo>
                  <a:close/>
                </a:path>
              </a:pathLst>
            </a:custGeom>
            <a:solidFill>
              <a:srgbClr val="E5E5E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392" name="Freeform 720"/>
            <p:cNvSpPr>
              <a:spLocks/>
            </p:cNvSpPr>
            <p:nvPr/>
          </p:nvSpPr>
          <p:spPr bwMode="auto">
            <a:xfrm>
              <a:off x="3955" y="2564"/>
              <a:ext cx="6" cy="37"/>
            </a:xfrm>
            <a:custGeom>
              <a:avLst/>
              <a:gdLst/>
              <a:ahLst/>
              <a:cxnLst>
                <a:cxn ang="0">
                  <a:pos x="4" y="37"/>
                </a:cxn>
                <a:cxn ang="0">
                  <a:pos x="6" y="35"/>
                </a:cxn>
                <a:cxn ang="0">
                  <a:pos x="6" y="1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2" y="10"/>
                </a:cxn>
                <a:cxn ang="0">
                  <a:pos x="2" y="35"/>
                </a:cxn>
                <a:cxn ang="0">
                  <a:pos x="4" y="33"/>
                </a:cxn>
                <a:cxn ang="0">
                  <a:pos x="4" y="37"/>
                </a:cxn>
                <a:cxn ang="0">
                  <a:pos x="6" y="37"/>
                </a:cxn>
                <a:cxn ang="0">
                  <a:pos x="6" y="35"/>
                </a:cxn>
                <a:cxn ang="0">
                  <a:pos x="4" y="37"/>
                </a:cxn>
              </a:cxnLst>
              <a:rect l="0" t="0" r="r" b="b"/>
              <a:pathLst>
                <a:path w="6" h="37">
                  <a:moveTo>
                    <a:pt x="4" y="37"/>
                  </a:moveTo>
                  <a:lnTo>
                    <a:pt x="6" y="35"/>
                  </a:lnTo>
                  <a:lnTo>
                    <a:pt x="6" y="10"/>
                  </a:lnTo>
                  <a:lnTo>
                    <a:pt x="4" y="0"/>
                  </a:lnTo>
                  <a:lnTo>
                    <a:pt x="0" y="0"/>
                  </a:lnTo>
                  <a:lnTo>
                    <a:pt x="2" y="10"/>
                  </a:lnTo>
                  <a:lnTo>
                    <a:pt x="2" y="35"/>
                  </a:lnTo>
                  <a:lnTo>
                    <a:pt x="4" y="33"/>
                  </a:lnTo>
                  <a:lnTo>
                    <a:pt x="4" y="37"/>
                  </a:lnTo>
                  <a:lnTo>
                    <a:pt x="6" y="37"/>
                  </a:lnTo>
                  <a:lnTo>
                    <a:pt x="6" y="35"/>
                  </a:lnTo>
                  <a:lnTo>
                    <a:pt x="4" y="3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393" name="Freeform 721"/>
            <p:cNvSpPr>
              <a:spLocks/>
            </p:cNvSpPr>
            <p:nvPr/>
          </p:nvSpPr>
          <p:spPr bwMode="auto">
            <a:xfrm>
              <a:off x="3920" y="2597"/>
              <a:ext cx="39" cy="12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2"/>
                </a:cxn>
                <a:cxn ang="0">
                  <a:pos x="10" y="10"/>
                </a:cxn>
                <a:cxn ang="0">
                  <a:pos x="16" y="10"/>
                </a:cxn>
                <a:cxn ang="0">
                  <a:pos x="20" y="8"/>
                </a:cxn>
                <a:cxn ang="0">
                  <a:pos x="24" y="8"/>
                </a:cxn>
                <a:cxn ang="0">
                  <a:pos x="31" y="6"/>
                </a:cxn>
                <a:cxn ang="0">
                  <a:pos x="35" y="6"/>
                </a:cxn>
                <a:cxn ang="0">
                  <a:pos x="39" y="4"/>
                </a:cxn>
                <a:cxn ang="0">
                  <a:pos x="39" y="0"/>
                </a:cxn>
                <a:cxn ang="0">
                  <a:pos x="35" y="2"/>
                </a:cxn>
                <a:cxn ang="0">
                  <a:pos x="28" y="2"/>
                </a:cxn>
                <a:cxn ang="0">
                  <a:pos x="24" y="4"/>
                </a:cxn>
                <a:cxn ang="0">
                  <a:pos x="20" y="4"/>
                </a:cxn>
                <a:cxn ang="0">
                  <a:pos x="14" y="6"/>
                </a:cxn>
                <a:cxn ang="0">
                  <a:pos x="10" y="6"/>
                </a:cxn>
                <a:cxn ang="0">
                  <a:pos x="6" y="8"/>
                </a:cxn>
                <a:cxn ang="0">
                  <a:pos x="0" y="8"/>
                </a:cxn>
                <a:cxn ang="0">
                  <a:pos x="2" y="8"/>
                </a:cxn>
                <a:cxn ang="0">
                  <a:pos x="0" y="12"/>
                </a:cxn>
              </a:cxnLst>
              <a:rect l="0" t="0" r="r" b="b"/>
              <a:pathLst>
                <a:path w="39" h="12">
                  <a:moveTo>
                    <a:pt x="0" y="12"/>
                  </a:moveTo>
                  <a:lnTo>
                    <a:pt x="6" y="12"/>
                  </a:lnTo>
                  <a:lnTo>
                    <a:pt x="10" y="10"/>
                  </a:lnTo>
                  <a:lnTo>
                    <a:pt x="16" y="10"/>
                  </a:lnTo>
                  <a:lnTo>
                    <a:pt x="20" y="8"/>
                  </a:lnTo>
                  <a:lnTo>
                    <a:pt x="24" y="8"/>
                  </a:lnTo>
                  <a:lnTo>
                    <a:pt x="31" y="6"/>
                  </a:lnTo>
                  <a:lnTo>
                    <a:pt x="35" y="6"/>
                  </a:lnTo>
                  <a:lnTo>
                    <a:pt x="39" y="4"/>
                  </a:lnTo>
                  <a:lnTo>
                    <a:pt x="39" y="0"/>
                  </a:lnTo>
                  <a:lnTo>
                    <a:pt x="35" y="2"/>
                  </a:lnTo>
                  <a:lnTo>
                    <a:pt x="28" y="2"/>
                  </a:lnTo>
                  <a:lnTo>
                    <a:pt x="24" y="4"/>
                  </a:lnTo>
                  <a:lnTo>
                    <a:pt x="20" y="4"/>
                  </a:lnTo>
                  <a:lnTo>
                    <a:pt x="14" y="6"/>
                  </a:lnTo>
                  <a:lnTo>
                    <a:pt x="10" y="6"/>
                  </a:lnTo>
                  <a:lnTo>
                    <a:pt x="6" y="8"/>
                  </a:lnTo>
                  <a:lnTo>
                    <a:pt x="0" y="8"/>
                  </a:lnTo>
                  <a:lnTo>
                    <a:pt x="2" y="8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394" name="Freeform 722"/>
            <p:cNvSpPr>
              <a:spLocks/>
            </p:cNvSpPr>
            <p:nvPr/>
          </p:nvSpPr>
          <p:spPr bwMode="auto">
            <a:xfrm>
              <a:off x="3918" y="2603"/>
              <a:ext cx="4" cy="6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0" y="4"/>
                </a:cxn>
                <a:cxn ang="0">
                  <a:pos x="2" y="6"/>
                </a:cxn>
                <a:cxn ang="0">
                  <a:pos x="4" y="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2" y="4"/>
                </a:cxn>
              </a:cxnLst>
              <a:rect l="0" t="0" r="r" b="b"/>
              <a:pathLst>
                <a:path w="4" h="6">
                  <a:moveTo>
                    <a:pt x="2" y="4"/>
                  </a:moveTo>
                  <a:lnTo>
                    <a:pt x="0" y="4"/>
                  </a:lnTo>
                  <a:lnTo>
                    <a:pt x="2" y="6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395" name="Freeform 723"/>
            <p:cNvSpPr>
              <a:spLocks/>
            </p:cNvSpPr>
            <p:nvPr/>
          </p:nvSpPr>
          <p:spPr bwMode="auto">
            <a:xfrm>
              <a:off x="3916" y="2603"/>
              <a:ext cx="4" cy="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4"/>
                </a:cxn>
                <a:cxn ang="0">
                  <a:pos x="4" y="4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4" y="2"/>
                </a:cxn>
                <a:cxn ang="0">
                  <a:pos x="0" y="2"/>
                </a:cxn>
                <a:cxn ang="0">
                  <a:pos x="0" y="6"/>
                </a:cxn>
                <a:cxn ang="0">
                  <a:pos x="2" y="4"/>
                </a:cxn>
                <a:cxn ang="0">
                  <a:pos x="0" y="2"/>
                </a:cxn>
              </a:cxnLst>
              <a:rect l="0" t="0" r="r" b="b"/>
              <a:pathLst>
                <a:path w="4" h="6">
                  <a:moveTo>
                    <a:pt x="0" y="2"/>
                  </a:moveTo>
                  <a:lnTo>
                    <a:pt x="2" y="4"/>
                  </a:lnTo>
                  <a:lnTo>
                    <a:pt x="4" y="4"/>
                  </a:lnTo>
                  <a:lnTo>
                    <a:pt x="2" y="0"/>
                  </a:lnTo>
                  <a:lnTo>
                    <a:pt x="0" y="0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6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396" name="Freeform 724"/>
            <p:cNvSpPr>
              <a:spLocks/>
            </p:cNvSpPr>
            <p:nvPr/>
          </p:nvSpPr>
          <p:spPr bwMode="auto">
            <a:xfrm>
              <a:off x="3914" y="2556"/>
              <a:ext cx="8" cy="49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6" y="2"/>
                </a:cxn>
                <a:cxn ang="0">
                  <a:pos x="4" y="14"/>
                </a:cxn>
                <a:cxn ang="0">
                  <a:pos x="2" y="26"/>
                </a:cxn>
                <a:cxn ang="0">
                  <a:pos x="0" y="39"/>
                </a:cxn>
                <a:cxn ang="0">
                  <a:pos x="2" y="49"/>
                </a:cxn>
                <a:cxn ang="0">
                  <a:pos x="6" y="49"/>
                </a:cxn>
                <a:cxn ang="0">
                  <a:pos x="6" y="26"/>
                </a:cxn>
                <a:cxn ang="0">
                  <a:pos x="8" y="14"/>
                </a:cxn>
                <a:cxn ang="0">
                  <a:pos x="8" y="2"/>
                </a:cxn>
                <a:cxn ang="0">
                  <a:pos x="6" y="4"/>
                </a:cxn>
                <a:cxn ang="0">
                  <a:pos x="8" y="0"/>
                </a:cxn>
                <a:cxn ang="0">
                  <a:pos x="6" y="0"/>
                </a:cxn>
                <a:cxn ang="0">
                  <a:pos x="6" y="2"/>
                </a:cxn>
                <a:cxn ang="0">
                  <a:pos x="8" y="0"/>
                </a:cxn>
              </a:cxnLst>
              <a:rect l="0" t="0" r="r" b="b"/>
              <a:pathLst>
                <a:path w="8" h="49">
                  <a:moveTo>
                    <a:pt x="8" y="0"/>
                  </a:moveTo>
                  <a:lnTo>
                    <a:pt x="6" y="2"/>
                  </a:lnTo>
                  <a:lnTo>
                    <a:pt x="4" y="14"/>
                  </a:lnTo>
                  <a:lnTo>
                    <a:pt x="2" y="26"/>
                  </a:lnTo>
                  <a:lnTo>
                    <a:pt x="0" y="39"/>
                  </a:lnTo>
                  <a:lnTo>
                    <a:pt x="2" y="49"/>
                  </a:lnTo>
                  <a:lnTo>
                    <a:pt x="6" y="49"/>
                  </a:lnTo>
                  <a:lnTo>
                    <a:pt x="6" y="26"/>
                  </a:lnTo>
                  <a:lnTo>
                    <a:pt x="8" y="14"/>
                  </a:lnTo>
                  <a:lnTo>
                    <a:pt x="8" y="2"/>
                  </a:lnTo>
                  <a:lnTo>
                    <a:pt x="6" y="4"/>
                  </a:lnTo>
                  <a:lnTo>
                    <a:pt x="8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397" name="Freeform 725"/>
            <p:cNvSpPr>
              <a:spLocks/>
            </p:cNvSpPr>
            <p:nvPr/>
          </p:nvSpPr>
          <p:spPr bwMode="auto">
            <a:xfrm>
              <a:off x="3920" y="2556"/>
              <a:ext cx="39" cy="10"/>
            </a:xfrm>
            <a:custGeom>
              <a:avLst/>
              <a:gdLst/>
              <a:ahLst/>
              <a:cxnLst>
                <a:cxn ang="0">
                  <a:pos x="39" y="8"/>
                </a:cxn>
                <a:cxn ang="0">
                  <a:pos x="37" y="6"/>
                </a:cxn>
                <a:cxn ang="0">
                  <a:pos x="28" y="6"/>
                </a:cxn>
                <a:cxn ang="0">
                  <a:pos x="24" y="4"/>
                </a:cxn>
                <a:cxn ang="0">
                  <a:pos x="18" y="6"/>
                </a:cxn>
                <a:cxn ang="0">
                  <a:pos x="14" y="4"/>
                </a:cxn>
                <a:cxn ang="0">
                  <a:pos x="10" y="4"/>
                </a:cxn>
                <a:cxn ang="0">
                  <a:pos x="6" y="2"/>
                </a:cxn>
                <a:cxn ang="0">
                  <a:pos x="2" y="0"/>
                </a:cxn>
                <a:cxn ang="0">
                  <a:pos x="0" y="4"/>
                </a:cxn>
                <a:cxn ang="0">
                  <a:pos x="4" y="6"/>
                </a:cxn>
                <a:cxn ang="0">
                  <a:pos x="8" y="8"/>
                </a:cxn>
                <a:cxn ang="0">
                  <a:pos x="14" y="8"/>
                </a:cxn>
                <a:cxn ang="0">
                  <a:pos x="18" y="10"/>
                </a:cxn>
                <a:cxn ang="0">
                  <a:pos x="37" y="10"/>
                </a:cxn>
                <a:cxn ang="0">
                  <a:pos x="35" y="8"/>
                </a:cxn>
                <a:cxn ang="0">
                  <a:pos x="39" y="8"/>
                </a:cxn>
                <a:cxn ang="0">
                  <a:pos x="39" y="6"/>
                </a:cxn>
                <a:cxn ang="0">
                  <a:pos x="37" y="6"/>
                </a:cxn>
                <a:cxn ang="0">
                  <a:pos x="39" y="8"/>
                </a:cxn>
              </a:cxnLst>
              <a:rect l="0" t="0" r="r" b="b"/>
              <a:pathLst>
                <a:path w="39" h="10">
                  <a:moveTo>
                    <a:pt x="39" y="8"/>
                  </a:moveTo>
                  <a:lnTo>
                    <a:pt x="37" y="6"/>
                  </a:lnTo>
                  <a:lnTo>
                    <a:pt x="28" y="6"/>
                  </a:lnTo>
                  <a:lnTo>
                    <a:pt x="24" y="4"/>
                  </a:lnTo>
                  <a:lnTo>
                    <a:pt x="18" y="6"/>
                  </a:lnTo>
                  <a:lnTo>
                    <a:pt x="14" y="4"/>
                  </a:lnTo>
                  <a:lnTo>
                    <a:pt x="10" y="4"/>
                  </a:lnTo>
                  <a:lnTo>
                    <a:pt x="6" y="2"/>
                  </a:lnTo>
                  <a:lnTo>
                    <a:pt x="2" y="0"/>
                  </a:lnTo>
                  <a:lnTo>
                    <a:pt x="0" y="4"/>
                  </a:lnTo>
                  <a:lnTo>
                    <a:pt x="4" y="6"/>
                  </a:lnTo>
                  <a:lnTo>
                    <a:pt x="8" y="8"/>
                  </a:lnTo>
                  <a:lnTo>
                    <a:pt x="14" y="8"/>
                  </a:lnTo>
                  <a:lnTo>
                    <a:pt x="18" y="10"/>
                  </a:lnTo>
                  <a:lnTo>
                    <a:pt x="37" y="10"/>
                  </a:lnTo>
                  <a:lnTo>
                    <a:pt x="35" y="8"/>
                  </a:lnTo>
                  <a:lnTo>
                    <a:pt x="39" y="8"/>
                  </a:lnTo>
                  <a:lnTo>
                    <a:pt x="39" y="6"/>
                  </a:lnTo>
                  <a:lnTo>
                    <a:pt x="37" y="6"/>
                  </a:lnTo>
                  <a:lnTo>
                    <a:pt x="39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398" name="Freeform 726"/>
            <p:cNvSpPr>
              <a:spLocks/>
            </p:cNvSpPr>
            <p:nvPr/>
          </p:nvSpPr>
          <p:spPr bwMode="auto">
            <a:xfrm>
              <a:off x="3965" y="2566"/>
              <a:ext cx="20" cy="25"/>
            </a:xfrm>
            <a:custGeom>
              <a:avLst/>
              <a:gdLst/>
              <a:ahLst/>
              <a:cxnLst>
                <a:cxn ang="0">
                  <a:pos x="20" y="19"/>
                </a:cxn>
                <a:cxn ang="0">
                  <a:pos x="18" y="21"/>
                </a:cxn>
                <a:cxn ang="0">
                  <a:pos x="16" y="21"/>
                </a:cxn>
                <a:cxn ang="0">
                  <a:pos x="14" y="23"/>
                </a:cxn>
                <a:cxn ang="0">
                  <a:pos x="8" y="23"/>
                </a:cxn>
                <a:cxn ang="0">
                  <a:pos x="6" y="25"/>
                </a:cxn>
                <a:cxn ang="0">
                  <a:pos x="2" y="25"/>
                </a:cxn>
                <a:cxn ang="0">
                  <a:pos x="2" y="19"/>
                </a:cxn>
                <a:cxn ang="0">
                  <a:pos x="0" y="14"/>
                </a:cxn>
                <a:cxn ang="0">
                  <a:pos x="0" y="10"/>
                </a:cxn>
                <a:cxn ang="0">
                  <a:pos x="2" y="6"/>
                </a:cxn>
                <a:cxn ang="0">
                  <a:pos x="2" y="2"/>
                </a:cxn>
                <a:cxn ang="0">
                  <a:pos x="10" y="2"/>
                </a:cxn>
                <a:cxn ang="0">
                  <a:pos x="14" y="0"/>
                </a:cxn>
                <a:cxn ang="0">
                  <a:pos x="18" y="2"/>
                </a:cxn>
                <a:cxn ang="0">
                  <a:pos x="20" y="4"/>
                </a:cxn>
                <a:cxn ang="0">
                  <a:pos x="20" y="19"/>
                </a:cxn>
              </a:cxnLst>
              <a:rect l="0" t="0" r="r" b="b"/>
              <a:pathLst>
                <a:path w="20" h="25">
                  <a:moveTo>
                    <a:pt x="20" y="19"/>
                  </a:moveTo>
                  <a:lnTo>
                    <a:pt x="18" y="21"/>
                  </a:lnTo>
                  <a:lnTo>
                    <a:pt x="16" y="21"/>
                  </a:lnTo>
                  <a:lnTo>
                    <a:pt x="14" y="23"/>
                  </a:lnTo>
                  <a:lnTo>
                    <a:pt x="8" y="23"/>
                  </a:lnTo>
                  <a:lnTo>
                    <a:pt x="6" y="25"/>
                  </a:lnTo>
                  <a:lnTo>
                    <a:pt x="2" y="25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2" y="6"/>
                  </a:lnTo>
                  <a:lnTo>
                    <a:pt x="2" y="2"/>
                  </a:lnTo>
                  <a:lnTo>
                    <a:pt x="10" y="2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20" y="4"/>
                  </a:lnTo>
                  <a:lnTo>
                    <a:pt x="20" y="19"/>
                  </a:lnTo>
                  <a:close/>
                </a:path>
              </a:pathLst>
            </a:custGeom>
            <a:solidFill>
              <a:srgbClr val="E5E5E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399" name="Freeform 727"/>
            <p:cNvSpPr>
              <a:spLocks/>
            </p:cNvSpPr>
            <p:nvPr/>
          </p:nvSpPr>
          <p:spPr bwMode="auto">
            <a:xfrm>
              <a:off x="3965" y="2582"/>
              <a:ext cx="22" cy="11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2" y="11"/>
                </a:cxn>
                <a:cxn ang="0">
                  <a:pos x="6" y="11"/>
                </a:cxn>
                <a:cxn ang="0">
                  <a:pos x="10" y="9"/>
                </a:cxn>
                <a:cxn ang="0">
                  <a:pos x="12" y="9"/>
                </a:cxn>
                <a:cxn ang="0">
                  <a:pos x="14" y="7"/>
                </a:cxn>
                <a:cxn ang="0">
                  <a:pos x="18" y="7"/>
                </a:cxn>
                <a:cxn ang="0">
                  <a:pos x="22" y="5"/>
                </a:cxn>
                <a:cxn ang="0">
                  <a:pos x="20" y="0"/>
                </a:cxn>
                <a:cxn ang="0">
                  <a:pos x="18" y="3"/>
                </a:cxn>
                <a:cxn ang="0">
                  <a:pos x="14" y="3"/>
                </a:cxn>
                <a:cxn ang="0">
                  <a:pos x="12" y="5"/>
                </a:cxn>
                <a:cxn ang="0">
                  <a:pos x="8" y="5"/>
                </a:cxn>
                <a:cxn ang="0">
                  <a:pos x="6" y="7"/>
                </a:cxn>
                <a:cxn ang="0">
                  <a:pos x="2" y="7"/>
                </a:cxn>
                <a:cxn ang="0">
                  <a:pos x="4" y="9"/>
                </a:cxn>
                <a:cxn ang="0">
                  <a:pos x="0" y="9"/>
                </a:cxn>
                <a:cxn ang="0">
                  <a:pos x="0" y="11"/>
                </a:cxn>
                <a:cxn ang="0">
                  <a:pos x="2" y="11"/>
                </a:cxn>
                <a:cxn ang="0">
                  <a:pos x="0" y="9"/>
                </a:cxn>
              </a:cxnLst>
              <a:rect l="0" t="0" r="r" b="b"/>
              <a:pathLst>
                <a:path w="22" h="11">
                  <a:moveTo>
                    <a:pt x="0" y="9"/>
                  </a:moveTo>
                  <a:lnTo>
                    <a:pt x="2" y="11"/>
                  </a:lnTo>
                  <a:lnTo>
                    <a:pt x="6" y="11"/>
                  </a:lnTo>
                  <a:lnTo>
                    <a:pt x="10" y="9"/>
                  </a:lnTo>
                  <a:lnTo>
                    <a:pt x="12" y="9"/>
                  </a:lnTo>
                  <a:lnTo>
                    <a:pt x="14" y="7"/>
                  </a:lnTo>
                  <a:lnTo>
                    <a:pt x="18" y="7"/>
                  </a:lnTo>
                  <a:lnTo>
                    <a:pt x="22" y="5"/>
                  </a:lnTo>
                  <a:lnTo>
                    <a:pt x="20" y="0"/>
                  </a:lnTo>
                  <a:lnTo>
                    <a:pt x="18" y="3"/>
                  </a:lnTo>
                  <a:lnTo>
                    <a:pt x="14" y="3"/>
                  </a:lnTo>
                  <a:lnTo>
                    <a:pt x="12" y="5"/>
                  </a:lnTo>
                  <a:lnTo>
                    <a:pt x="8" y="5"/>
                  </a:lnTo>
                  <a:lnTo>
                    <a:pt x="6" y="7"/>
                  </a:lnTo>
                  <a:lnTo>
                    <a:pt x="2" y="7"/>
                  </a:lnTo>
                  <a:lnTo>
                    <a:pt x="4" y="9"/>
                  </a:lnTo>
                  <a:lnTo>
                    <a:pt x="0" y="9"/>
                  </a:lnTo>
                  <a:lnTo>
                    <a:pt x="0" y="11"/>
                  </a:lnTo>
                  <a:lnTo>
                    <a:pt x="2" y="11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00" name="Freeform 728"/>
            <p:cNvSpPr>
              <a:spLocks/>
            </p:cNvSpPr>
            <p:nvPr/>
          </p:nvSpPr>
          <p:spPr bwMode="auto">
            <a:xfrm>
              <a:off x="3963" y="2566"/>
              <a:ext cx="12" cy="25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8" y="0"/>
                </a:cxn>
                <a:cxn ang="0">
                  <a:pos x="4" y="2"/>
                </a:cxn>
                <a:cxn ang="0">
                  <a:pos x="2" y="6"/>
                </a:cxn>
                <a:cxn ang="0">
                  <a:pos x="0" y="10"/>
                </a:cxn>
                <a:cxn ang="0">
                  <a:pos x="0" y="14"/>
                </a:cxn>
                <a:cxn ang="0">
                  <a:pos x="2" y="19"/>
                </a:cxn>
                <a:cxn ang="0">
                  <a:pos x="2" y="25"/>
                </a:cxn>
                <a:cxn ang="0">
                  <a:pos x="6" y="25"/>
                </a:cxn>
                <a:cxn ang="0">
                  <a:pos x="4" y="23"/>
                </a:cxn>
                <a:cxn ang="0">
                  <a:pos x="4" y="6"/>
                </a:cxn>
                <a:cxn ang="0">
                  <a:pos x="6" y="4"/>
                </a:cxn>
                <a:cxn ang="0">
                  <a:pos x="12" y="4"/>
                </a:cxn>
                <a:cxn ang="0">
                  <a:pos x="12" y="0"/>
                </a:cxn>
              </a:cxnLst>
              <a:rect l="0" t="0" r="r" b="b"/>
              <a:pathLst>
                <a:path w="12" h="25">
                  <a:moveTo>
                    <a:pt x="12" y="0"/>
                  </a:moveTo>
                  <a:lnTo>
                    <a:pt x="8" y="0"/>
                  </a:lnTo>
                  <a:lnTo>
                    <a:pt x="4" y="2"/>
                  </a:lnTo>
                  <a:lnTo>
                    <a:pt x="2" y="6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2" y="19"/>
                  </a:lnTo>
                  <a:lnTo>
                    <a:pt x="2" y="25"/>
                  </a:lnTo>
                  <a:lnTo>
                    <a:pt x="6" y="25"/>
                  </a:lnTo>
                  <a:lnTo>
                    <a:pt x="4" y="23"/>
                  </a:lnTo>
                  <a:lnTo>
                    <a:pt x="4" y="6"/>
                  </a:lnTo>
                  <a:lnTo>
                    <a:pt x="6" y="4"/>
                  </a:lnTo>
                  <a:lnTo>
                    <a:pt x="12" y="4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01" name="Freeform 729"/>
            <p:cNvSpPr>
              <a:spLocks/>
            </p:cNvSpPr>
            <p:nvPr/>
          </p:nvSpPr>
          <p:spPr bwMode="auto">
            <a:xfrm>
              <a:off x="3975" y="2564"/>
              <a:ext cx="14" cy="23"/>
            </a:xfrm>
            <a:custGeom>
              <a:avLst/>
              <a:gdLst/>
              <a:ahLst/>
              <a:cxnLst>
                <a:cxn ang="0">
                  <a:pos x="12" y="23"/>
                </a:cxn>
                <a:cxn ang="0">
                  <a:pos x="14" y="21"/>
                </a:cxn>
                <a:cxn ang="0">
                  <a:pos x="14" y="14"/>
                </a:cxn>
                <a:cxn ang="0">
                  <a:pos x="12" y="10"/>
                </a:cxn>
                <a:cxn ang="0">
                  <a:pos x="12" y="8"/>
                </a:cxn>
                <a:cxn ang="0">
                  <a:pos x="10" y="4"/>
                </a:cxn>
                <a:cxn ang="0">
                  <a:pos x="8" y="2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0" y="6"/>
                </a:cxn>
                <a:cxn ang="0">
                  <a:pos x="8" y="6"/>
                </a:cxn>
                <a:cxn ang="0">
                  <a:pos x="8" y="21"/>
                </a:cxn>
                <a:cxn ang="0">
                  <a:pos x="10" y="18"/>
                </a:cxn>
                <a:cxn ang="0">
                  <a:pos x="12" y="23"/>
                </a:cxn>
                <a:cxn ang="0">
                  <a:pos x="14" y="21"/>
                </a:cxn>
                <a:cxn ang="0">
                  <a:pos x="12" y="23"/>
                </a:cxn>
              </a:cxnLst>
              <a:rect l="0" t="0" r="r" b="b"/>
              <a:pathLst>
                <a:path w="14" h="23">
                  <a:moveTo>
                    <a:pt x="12" y="23"/>
                  </a:moveTo>
                  <a:lnTo>
                    <a:pt x="14" y="21"/>
                  </a:lnTo>
                  <a:lnTo>
                    <a:pt x="14" y="14"/>
                  </a:lnTo>
                  <a:lnTo>
                    <a:pt x="12" y="10"/>
                  </a:lnTo>
                  <a:lnTo>
                    <a:pt x="12" y="8"/>
                  </a:lnTo>
                  <a:lnTo>
                    <a:pt x="10" y="4"/>
                  </a:lnTo>
                  <a:lnTo>
                    <a:pt x="8" y="2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8" y="6"/>
                  </a:lnTo>
                  <a:lnTo>
                    <a:pt x="8" y="21"/>
                  </a:lnTo>
                  <a:lnTo>
                    <a:pt x="10" y="18"/>
                  </a:lnTo>
                  <a:lnTo>
                    <a:pt x="12" y="23"/>
                  </a:lnTo>
                  <a:lnTo>
                    <a:pt x="14" y="21"/>
                  </a:lnTo>
                  <a:lnTo>
                    <a:pt x="12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02" name="Freeform 730"/>
            <p:cNvSpPr>
              <a:spLocks/>
            </p:cNvSpPr>
            <p:nvPr/>
          </p:nvSpPr>
          <p:spPr bwMode="auto">
            <a:xfrm>
              <a:off x="4140" y="2568"/>
              <a:ext cx="8" cy="49"/>
            </a:xfrm>
            <a:custGeom>
              <a:avLst/>
              <a:gdLst/>
              <a:ahLst/>
              <a:cxnLst>
                <a:cxn ang="0">
                  <a:pos x="8" y="2"/>
                </a:cxn>
                <a:cxn ang="0">
                  <a:pos x="6" y="12"/>
                </a:cxn>
                <a:cxn ang="0">
                  <a:pos x="6" y="25"/>
                </a:cxn>
                <a:cxn ang="0">
                  <a:pos x="4" y="37"/>
                </a:cxn>
                <a:cxn ang="0">
                  <a:pos x="4" y="49"/>
                </a:cxn>
                <a:cxn ang="0">
                  <a:pos x="2" y="49"/>
                </a:cxn>
                <a:cxn ang="0">
                  <a:pos x="0" y="47"/>
                </a:cxn>
                <a:cxn ang="0">
                  <a:pos x="0" y="23"/>
                </a:cxn>
                <a:cxn ang="0">
                  <a:pos x="2" y="10"/>
                </a:cxn>
                <a:cxn ang="0">
                  <a:pos x="6" y="0"/>
                </a:cxn>
                <a:cxn ang="0">
                  <a:pos x="8" y="2"/>
                </a:cxn>
              </a:cxnLst>
              <a:rect l="0" t="0" r="r" b="b"/>
              <a:pathLst>
                <a:path w="8" h="49">
                  <a:moveTo>
                    <a:pt x="8" y="2"/>
                  </a:moveTo>
                  <a:lnTo>
                    <a:pt x="6" y="12"/>
                  </a:lnTo>
                  <a:lnTo>
                    <a:pt x="6" y="25"/>
                  </a:lnTo>
                  <a:lnTo>
                    <a:pt x="4" y="37"/>
                  </a:lnTo>
                  <a:lnTo>
                    <a:pt x="4" y="49"/>
                  </a:lnTo>
                  <a:lnTo>
                    <a:pt x="2" y="49"/>
                  </a:lnTo>
                  <a:lnTo>
                    <a:pt x="0" y="47"/>
                  </a:lnTo>
                  <a:lnTo>
                    <a:pt x="0" y="23"/>
                  </a:lnTo>
                  <a:lnTo>
                    <a:pt x="2" y="10"/>
                  </a:lnTo>
                  <a:lnTo>
                    <a:pt x="6" y="0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03" name="Freeform 731"/>
            <p:cNvSpPr>
              <a:spLocks/>
            </p:cNvSpPr>
            <p:nvPr/>
          </p:nvSpPr>
          <p:spPr bwMode="auto">
            <a:xfrm>
              <a:off x="4142" y="2570"/>
              <a:ext cx="8" cy="49"/>
            </a:xfrm>
            <a:custGeom>
              <a:avLst/>
              <a:gdLst/>
              <a:ahLst/>
              <a:cxnLst>
                <a:cxn ang="0">
                  <a:pos x="4" y="49"/>
                </a:cxn>
                <a:cxn ang="0">
                  <a:pos x="4" y="23"/>
                </a:cxn>
                <a:cxn ang="0">
                  <a:pos x="6" y="10"/>
                </a:cxn>
                <a:cxn ang="0">
                  <a:pos x="8" y="0"/>
                </a:cxn>
                <a:cxn ang="0">
                  <a:pos x="4" y="0"/>
                </a:cxn>
                <a:cxn ang="0">
                  <a:pos x="4" y="10"/>
                </a:cxn>
                <a:cxn ang="0">
                  <a:pos x="2" y="23"/>
                </a:cxn>
                <a:cxn ang="0">
                  <a:pos x="0" y="35"/>
                </a:cxn>
                <a:cxn ang="0">
                  <a:pos x="0" y="47"/>
                </a:cxn>
                <a:cxn ang="0">
                  <a:pos x="2" y="45"/>
                </a:cxn>
                <a:cxn ang="0">
                  <a:pos x="4" y="49"/>
                </a:cxn>
                <a:cxn ang="0">
                  <a:pos x="4" y="47"/>
                </a:cxn>
                <a:cxn ang="0">
                  <a:pos x="4" y="49"/>
                </a:cxn>
              </a:cxnLst>
              <a:rect l="0" t="0" r="r" b="b"/>
              <a:pathLst>
                <a:path w="8" h="49">
                  <a:moveTo>
                    <a:pt x="4" y="49"/>
                  </a:moveTo>
                  <a:lnTo>
                    <a:pt x="4" y="23"/>
                  </a:lnTo>
                  <a:lnTo>
                    <a:pt x="6" y="10"/>
                  </a:lnTo>
                  <a:lnTo>
                    <a:pt x="8" y="0"/>
                  </a:lnTo>
                  <a:lnTo>
                    <a:pt x="4" y="0"/>
                  </a:lnTo>
                  <a:lnTo>
                    <a:pt x="4" y="10"/>
                  </a:lnTo>
                  <a:lnTo>
                    <a:pt x="2" y="23"/>
                  </a:lnTo>
                  <a:lnTo>
                    <a:pt x="0" y="35"/>
                  </a:lnTo>
                  <a:lnTo>
                    <a:pt x="0" y="47"/>
                  </a:lnTo>
                  <a:lnTo>
                    <a:pt x="2" y="45"/>
                  </a:lnTo>
                  <a:lnTo>
                    <a:pt x="4" y="49"/>
                  </a:lnTo>
                  <a:lnTo>
                    <a:pt x="4" y="47"/>
                  </a:lnTo>
                  <a:lnTo>
                    <a:pt x="4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04" name="Freeform 732"/>
            <p:cNvSpPr>
              <a:spLocks/>
            </p:cNvSpPr>
            <p:nvPr/>
          </p:nvSpPr>
          <p:spPr bwMode="auto">
            <a:xfrm>
              <a:off x="4138" y="2613"/>
              <a:ext cx="8" cy="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6"/>
                </a:cxn>
                <a:cxn ang="0">
                  <a:pos x="8" y="6"/>
                </a:cxn>
                <a:cxn ang="0">
                  <a:pos x="6" y="2"/>
                </a:cxn>
                <a:cxn ang="0">
                  <a:pos x="4" y="2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2"/>
                </a:cxn>
              </a:cxnLst>
              <a:rect l="0" t="0" r="r" b="b"/>
              <a:pathLst>
                <a:path w="8" h="6">
                  <a:moveTo>
                    <a:pt x="0" y="2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2" y="6"/>
                  </a:lnTo>
                  <a:lnTo>
                    <a:pt x="8" y="6"/>
                  </a:lnTo>
                  <a:lnTo>
                    <a:pt x="6" y="2"/>
                  </a:lnTo>
                  <a:lnTo>
                    <a:pt x="4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05" name="Freeform 733"/>
            <p:cNvSpPr>
              <a:spLocks/>
            </p:cNvSpPr>
            <p:nvPr/>
          </p:nvSpPr>
          <p:spPr bwMode="auto">
            <a:xfrm>
              <a:off x="4138" y="2564"/>
              <a:ext cx="10" cy="51"/>
            </a:xfrm>
            <a:custGeom>
              <a:avLst/>
              <a:gdLst/>
              <a:ahLst/>
              <a:cxnLst>
                <a:cxn ang="0">
                  <a:pos x="10" y="2"/>
                </a:cxn>
                <a:cxn ang="0">
                  <a:pos x="6" y="2"/>
                </a:cxn>
                <a:cxn ang="0">
                  <a:pos x="2" y="14"/>
                </a:cxn>
                <a:cxn ang="0">
                  <a:pos x="0" y="27"/>
                </a:cxn>
                <a:cxn ang="0">
                  <a:pos x="0" y="51"/>
                </a:cxn>
                <a:cxn ang="0">
                  <a:pos x="4" y="51"/>
                </a:cxn>
                <a:cxn ang="0">
                  <a:pos x="4" y="27"/>
                </a:cxn>
                <a:cxn ang="0">
                  <a:pos x="8" y="14"/>
                </a:cxn>
                <a:cxn ang="0">
                  <a:pos x="10" y="4"/>
                </a:cxn>
                <a:cxn ang="0">
                  <a:pos x="8" y="4"/>
                </a:cxn>
                <a:cxn ang="0">
                  <a:pos x="10" y="2"/>
                </a:cxn>
                <a:cxn ang="0">
                  <a:pos x="8" y="0"/>
                </a:cxn>
                <a:cxn ang="0">
                  <a:pos x="6" y="2"/>
                </a:cxn>
                <a:cxn ang="0">
                  <a:pos x="10" y="2"/>
                </a:cxn>
              </a:cxnLst>
              <a:rect l="0" t="0" r="r" b="b"/>
              <a:pathLst>
                <a:path w="10" h="51">
                  <a:moveTo>
                    <a:pt x="10" y="2"/>
                  </a:moveTo>
                  <a:lnTo>
                    <a:pt x="6" y="2"/>
                  </a:lnTo>
                  <a:lnTo>
                    <a:pt x="2" y="14"/>
                  </a:lnTo>
                  <a:lnTo>
                    <a:pt x="0" y="27"/>
                  </a:lnTo>
                  <a:lnTo>
                    <a:pt x="0" y="51"/>
                  </a:lnTo>
                  <a:lnTo>
                    <a:pt x="4" y="51"/>
                  </a:lnTo>
                  <a:lnTo>
                    <a:pt x="4" y="27"/>
                  </a:lnTo>
                  <a:lnTo>
                    <a:pt x="8" y="14"/>
                  </a:lnTo>
                  <a:lnTo>
                    <a:pt x="10" y="4"/>
                  </a:lnTo>
                  <a:lnTo>
                    <a:pt x="8" y="4"/>
                  </a:lnTo>
                  <a:lnTo>
                    <a:pt x="10" y="2"/>
                  </a:lnTo>
                  <a:lnTo>
                    <a:pt x="8" y="0"/>
                  </a:lnTo>
                  <a:lnTo>
                    <a:pt x="6" y="2"/>
                  </a:lnTo>
                  <a:lnTo>
                    <a:pt x="1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06" name="Freeform 734"/>
            <p:cNvSpPr>
              <a:spLocks/>
            </p:cNvSpPr>
            <p:nvPr/>
          </p:nvSpPr>
          <p:spPr bwMode="auto">
            <a:xfrm>
              <a:off x="4146" y="2566"/>
              <a:ext cx="4" cy="6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4" y="2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4" y="4"/>
                </a:cxn>
                <a:cxn ang="0">
                  <a:pos x="4" y="2"/>
                </a:cxn>
                <a:cxn ang="0">
                  <a:pos x="4" y="4"/>
                </a:cxn>
              </a:cxnLst>
              <a:rect l="0" t="0" r="r" b="b"/>
              <a:pathLst>
                <a:path w="4" h="6">
                  <a:moveTo>
                    <a:pt x="4" y="4"/>
                  </a:moveTo>
                  <a:lnTo>
                    <a:pt x="4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4"/>
                  </a:lnTo>
                  <a:lnTo>
                    <a:pt x="4" y="4"/>
                  </a:lnTo>
                  <a:lnTo>
                    <a:pt x="4" y="2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07" name="Freeform 735"/>
            <p:cNvSpPr>
              <a:spLocks/>
            </p:cNvSpPr>
            <p:nvPr/>
          </p:nvSpPr>
          <p:spPr bwMode="auto">
            <a:xfrm>
              <a:off x="4097" y="2570"/>
              <a:ext cx="7" cy="51"/>
            </a:xfrm>
            <a:custGeom>
              <a:avLst/>
              <a:gdLst/>
              <a:ahLst/>
              <a:cxnLst>
                <a:cxn ang="0">
                  <a:pos x="4" y="19"/>
                </a:cxn>
                <a:cxn ang="0">
                  <a:pos x="7" y="49"/>
                </a:cxn>
                <a:cxn ang="0">
                  <a:pos x="4" y="49"/>
                </a:cxn>
                <a:cxn ang="0">
                  <a:pos x="4" y="51"/>
                </a:cxn>
                <a:cxn ang="0">
                  <a:pos x="2" y="43"/>
                </a:cxn>
                <a:cxn ang="0">
                  <a:pos x="0" y="37"/>
                </a:cxn>
                <a:cxn ang="0">
                  <a:pos x="0" y="10"/>
                </a:cxn>
                <a:cxn ang="0">
                  <a:pos x="2" y="4"/>
                </a:cxn>
                <a:cxn ang="0">
                  <a:pos x="4" y="0"/>
                </a:cxn>
                <a:cxn ang="0">
                  <a:pos x="7" y="4"/>
                </a:cxn>
                <a:cxn ang="0">
                  <a:pos x="4" y="8"/>
                </a:cxn>
                <a:cxn ang="0">
                  <a:pos x="4" y="19"/>
                </a:cxn>
              </a:cxnLst>
              <a:rect l="0" t="0" r="r" b="b"/>
              <a:pathLst>
                <a:path w="7" h="51">
                  <a:moveTo>
                    <a:pt x="4" y="19"/>
                  </a:moveTo>
                  <a:lnTo>
                    <a:pt x="7" y="49"/>
                  </a:lnTo>
                  <a:lnTo>
                    <a:pt x="4" y="49"/>
                  </a:lnTo>
                  <a:lnTo>
                    <a:pt x="4" y="51"/>
                  </a:lnTo>
                  <a:lnTo>
                    <a:pt x="2" y="43"/>
                  </a:lnTo>
                  <a:lnTo>
                    <a:pt x="0" y="37"/>
                  </a:lnTo>
                  <a:lnTo>
                    <a:pt x="0" y="10"/>
                  </a:lnTo>
                  <a:lnTo>
                    <a:pt x="2" y="4"/>
                  </a:lnTo>
                  <a:lnTo>
                    <a:pt x="4" y="0"/>
                  </a:lnTo>
                  <a:lnTo>
                    <a:pt x="7" y="4"/>
                  </a:lnTo>
                  <a:lnTo>
                    <a:pt x="4" y="8"/>
                  </a:lnTo>
                  <a:lnTo>
                    <a:pt x="4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08" name="Freeform 736"/>
            <p:cNvSpPr>
              <a:spLocks/>
            </p:cNvSpPr>
            <p:nvPr/>
          </p:nvSpPr>
          <p:spPr bwMode="auto">
            <a:xfrm>
              <a:off x="4099" y="2589"/>
              <a:ext cx="9" cy="32"/>
            </a:xfrm>
            <a:custGeom>
              <a:avLst/>
              <a:gdLst/>
              <a:ahLst/>
              <a:cxnLst>
                <a:cxn ang="0">
                  <a:pos x="5" y="32"/>
                </a:cxn>
                <a:cxn ang="0">
                  <a:pos x="7" y="3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2" y="30"/>
                </a:cxn>
                <a:cxn ang="0">
                  <a:pos x="5" y="28"/>
                </a:cxn>
                <a:cxn ang="0">
                  <a:pos x="5" y="32"/>
                </a:cxn>
                <a:cxn ang="0">
                  <a:pos x="9" y="32"/>
                </a:cxn>
                <a:cxn ang="0">
                  <a:pos x="7" y="30"/>
                </a:cxn>
                <a:cxn ang="0">
                  <a:pos x="5" y="32"/>
                </a:cxn>
              </a:cxnLst>
              <a:rect l="0" t="0" r="r" b="b"/>
              <a:pathLst>
                <a:path w="9" h="32">
                  <a:moveTo>
                    <a:pt x="5" y="32"/>
                  </a:moveTo>
                  <a:lnTo>
                    <a:pt x="7" y="30"/>
                  </a:lnTo>
                  <a:lnTo>
                    <a:pt x="5" y="0"/>
                  </a:lnTo>
                  <a:lnTo>
                    <a:pt x="0" y="0"/>
                  </a:lnTo>
                  <a:lnTo>
                    <a:pt x="2" y="30"/>
                  </a:lnTo>
                  <a:lnTo>
                    <a:pt x="5" y="28"/>
                  </a:lnTo>
                  <a:lnTo>
                    <a:pt x="5" y="32"/>
                  </a:lnTo>
                  <a:lnTo>
                    <a:pt x="9" y="32"/>
                  </a:lnTo>
                  <a:lnTo>
                    <a:pt x="7" y="30"/>
                  </a:lnTo>
                  <a:lnTo>
                    <a:pt x="5" y="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09" name="Freeform 737"/>
            <p:cNvSpPr>
              <a:spLocks/>
            </p:cNvSpPr>
            <p:nvPr/>
          </p:nvSpPr>
          <p:spPr bwMode="auto">
            <a:xfrm>
              <a:off x="4099" y="2617"/>
              <a:ext cx="5" cy="8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5" y="4"/>
                </a:cxn>
                <a:cxn ang="0">
                  <a:pos x="5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0" y="4"/>
                </a:cxn>
                <a:cxn ang="0">
                  <a:pos x="2" y="8"/>
                </a:cxn>
                <a:cxn ang="0">
                  <a:pos x="5" y="4"/>
                </a:cxn>
                <a:cxn ang="0">
                  <a:pos x="0" y="4"/>
                </a:cxn>
              </a:cxnLst>
              <a:rect l="0" t="0" r="r" b="b"/>
              <a:pathLst>
                <a:path w="5" h="8">
                  <a:moveTo>
                    <a:pt x="0" y="4"/>
                  </a:moveTo>
                  <a:lnTo>
                    <a:pt x="5" y="4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8"/>
                  </a:lnTo>
                  <a:lnTo>
                    <a:pt x="5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10" name="Freeform 738"/>
            <p:cNvSpPr>
              <a:spLocks/>
            </p:cNvSpPr>
            <p:nvPr/>
          </p:nvSpPr>
          <p:spPr bwMode="auto">
            <a:xfrm>
              <a:off x="4093" y="2593"/>
              <a:ext cx="8" cy="2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14"/>
                </a:cxn>
                <a:cxn ang="0">
                  <a:pos x="4" y="20"/>
                </a:cxn>
                <a:cxn ang="0">
                  <a:pos x="6" y="28"/>
                </a:cxn>
                <a:cxn ang="0">
                  <a:pos x="8" y="26"/>
                </a:cxn>
                <a:cxn ang="0">
                  <a:pos x="8" y="20"/>
                </a:cxn>
                <a:cxn ang="0">
                  <a:pos x="6" y="14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2" y="0"/>
                </a:cxn>
              </a:cxnLst>
              <a:rect l="0" t="0" r="r" b="b"/>
              <a:pathLst>
                <a:path w="8" h="28">
                  <a:moveTo>
                    <a:pt x="2" y="0"/>
                  </a:moveTo>
                  <a:lnTo>
                    <a:pt x="2" y="14"/>
                  </a:lnTo>
                  <a:lnTo>
                    <a:pt x="4" y="20"/>
                  </a:lnTo>
                  <a:lnTo>
                    <a:pt x="6" y="28"/>
                  </a:lnTo>
                  <a:lnTo>
                    <a:pt x="8" y="26"/>
                  </a:lnTo>
                  <a:lnTo>
                    <a:pt x="8" y="20"/>
                  </a:lnTo>
                  <a:lnTo>
                    <a:pt x="6" y="14"/>
                  </a:lnTo>
                  <a:lnTo>
                    <a:pt x="6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11" name="Freeform 739"/>
            <p:cNvSpPr>
              <a:spLocks/>
            </p:cNvSpPr>
            <p:nvPr/>
          </p:nvSpPr>
          <p:spPr bwMode="auto">
            <a:xfrm>
              <a:off x="4095" y="2566"/>
              <a:ext cx="9" cy="27"/>
            </a:xfrm>
            <a:custGeom>
              <a:avLst/>
              <a:gdLst/>
              <a:ahLst/>
              <a:cxnLst>
                <a:cxn ang="0">
                  <a:pos x="9" y="2"/>
                </a:cxn>
                <a:cxn ang="0">
                  <a:pos x="6" y="2"/>
                </a:cxn>
                <a:cxn ang="0">
                  <a:pos x="2" y="8"/>
                </a:cxn>
                <a:cxn ang="0">
                  <a:pos x="0" y="14"/>
                </a:cxn>
                <a:cxn ang="0">
                  <a:pos x="0" y="27"/>
                </a:cxn>
                <a:cxn ang="0">
                  <a:pos x="4" y="27"/>
                </a:cxn>
                <a:cxn ang="0">
                  <a:pos x="4" y="14"/>
                </a:cxn>
                <a:cxn ang="0">
                  <a:pos x="6" y="8"/>
                </a:cxn>
                <a:cxn ang="0">
                  <a:pos x="9" y="6"/>
                </a:cxn>
                <a:cxn ang="0">
                  <a:pos x="6" y="4"/>
                </a:cxn>
                <a:cxn ang="0">
                  <a:pos x="9" y="2"/>
                </a:cxn>
                <a:cxn ang="0">
                  <a:pos x="6" y="0"/>
                </a:cxn>
                <a:cxn ang="0">
                  <a:pos x="6" y="2"/>
                </a:cxn>
                <a:cxn ang="0">
                  <a:pos x="9" y="2"/>
                </a:cxn>
              </a:cxnLst>
              <a:rect l="0" t="0" r="r" b="b"/>
              <a:pathLst>
                <a:path w="9" h="27">
                  <a:moveTo>
                    <a:pt x="9" y="2"/>
                  </a:moveTo>
                  <a:lnTo>
                    <a:pt x="6" y="2"/>
                  </a:lnTo>
                  <a:lnTo>
                    <a:pt x="2" y="8"/>
                  </a:lnTo>
                  <a:lnTo>
                    <a:pt x="0" y="14"/>
                  </a:lnTo>
                  <a:lnTo>
                    <a:pt x="0" y="27"/>
                  </a:lnTo>
                  <a:lnTo>
                    <a:pt x="4" y="27"/>
                  </a:lnTo>
                  <a:lnTo>
                    <a:pt x="4" y="14"/>
                  </a:lnTo>
                  <a:lnTo>
                    <a:pt x="6" y="8"/>
                  </a:lnTo>
                  <a:lnTo>
                    <a:pt x="9" y="6"/>
                  </a:lnTo>
                  <a:lnTo>
                    <a:pt x="6" y="4"/>
                  </a:lnTo>
                  <a:lnTo>
                    <a:pt x="9" y="2"/>
                  </a:lnTo>
                  <a:lnTo>
                    <a:pt x="6" y="0"/>
                  </a:lnTo>
                  <a:lnTo>
                    <a:pt x="6" y="2"/>
                  </a:lnTo>
                  <a:lnTo>
                    <a:pt x="9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12" name="Freeform 740"/>
            <p:cNvSpPr>
              <a:spLocks/>
            </p:cNvSpPr>
            <p:nvPr/>
          </p:nvSpPr>
          <p:spPr bwMode="auto">
            <a:xfrm>
              <a:off x="4099" y="2568"/>
              <a:ext cx="7" cy="21"/>
            </a:xfrm>
            <a:custGeom>
              <a:avLst/>
              <a:gdLst/>
              <a:ahLst/>
              <a:cxnLst>
                <a:cxn ang="0">
                  <a:pos x="5" y="21"/>
                </a:cxn>
                <a:cxn ang="0">
                  <a:pos x="5" y="17"/>
                </a:cxn>
                <a:cxn ang="0">
                  <a:pos x="7" y="10"/>
                </a:cxn>
                <a:cxn ang="0">
                  <a:pos x="7" y="6"/>
                </a:cxn>
                <a:cxn ang="0">
                  <a:pos x="5" y="0"/>
                </a:cxn>
                <a:cxn ang="0">
                  <a:pos x="2" y="2"/>
                </a:cxn>
                <a:cxn ang="0">
                  <a:pos x="2" y="10"/>
                </a:cxn>
                <a:cxn ang="0">
                  <a:pos x="0" y="17"/>
                </a:cxn>
                <a:cxn ang="0">
                  <a:pos x="0" y="21"/>
                </a:cxn>
                <a:cxn ang="0">
                  <a:pos x="5" y="21"/>
                </a:cxn>
              </a:cxnLst>
              <a:rect l="0" t="0" r="r" b="b"/>
              <a:pathLst>
                <a:path w="7" h="21">
                  <a:moveTo>
                    <a:pt x="5" y="21"/>
                  </a:moveTo>
                  <a:lnTo>
                    <a:pt x="5" y="17"/>
                  </a:lnTo>
                  <a:lnTo>
                    <a:pt x="7" y="10"/>
                  </a:lnTo>
                  <a:lnTo>
                    <a:pt x="7" y="6"/>
                  </a:lnTo>
                  <a:lnTo>
                    <a:pt x="5" y="0"/>
                  </a:lnTo>
                  <a:lnTo>
                    <a:pt x="2" y="2"/>
                  </a:lnTo>
                  <a:lnTo>
                    <a:pt x="2" y="10"/>
                  </a:lnTo>
                  <a:lnTo>
                    <a:pt x="0" y="17"/>
                  </a:lnTo>
                  <a:lnTo>
                    <a:pt x="0" y="21"/>
                  </a:lnTo>
                  <a:lnTo>
                    <a:pt x="5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13" name="Freeform 741"/>
            <p:cNvSpPr>
              <a:spLocks/>
            </p:cNvSpPr>
            <p:nvPr/>
          </p:nvSpPr>
          <p:spPr bwMode="auto">
            <a:xfrm>
              <a:off x="4189" y="2572"/>
              <a:ext cx="39" cy="39"/>
            </a:xfrm>
            <a:custGeom>
              <a:avLst/>
              <a:gdLst/>
              <a:ahLst/>
              <a:cxnLst>
                <a:cxn ang="0">
                  <a:pos x="37" y="2"/>
                </a:cxn>
                <a:cxn ang="0">
                  <a:pos x="39" y="33"/>
                </a:cxn>
                <a:cxn ang="0">
                  <a:pos x="35" y="35"/>
                </a:cxn>
                <a:cxn ang="0">
                  <a:pos x="31" y="35"/>
                </a:cxn>
                <a:cxn ang="0">
                  <a:pos x="25" y="37"/>
                </a:cxn>
                <a:cxn ang="0">
                  <a:pos x="21" y="37"/>
                </a:cxn>
                <a:cxn ang="0">
                  <a:pos x="17" y="39"/>
                </a:cxn>
                <a:cxn ang="0">
                  <a:pos x="0" y="39"/>
                </a:cxn>
                <a:cxn ang="0">
                  <a:pos x="0" y="29"/>
                </a:cxn>
                <a:cxn ang="0">
                  <a:pos x="2" y="19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0" y="2"/>
                </a:cxn>
                <a:cxn ang="0">
                  <a:pos x="37" y="2"/>
                </a:cxn>
              </a:cxnLst>
              <a:rect l="0" t="0" r="r" b="b"/>
              <a:pathLst>
                <a:path w="39" h="39">
                  <a:moveTo>
                    <a:pt x="37" y="2"/>
                  </a:moveTo>
                  <a:lnTo>
                    <a:pt x="39" y="33"/>
                  </a:lnTo>
                  <a:lnTo>
                    <a:pt x="35" y="35"/>
                  </a:lnTo>
                  <a:lnTo>
                    <a:pt x="31" y="35"/>
                  </a:lnTo>
                  <a:lnTo>
                    <a:pt x="25" y="37"/>
                  </a:lnTo>
                  <a:lnTo>
                    <a:pt x="21" y="37"/>
                  </a:lnTo>
                  <a:lnTo>
                    <a:pt x="17" y="39"/>
                  </a:lnTo>
                  <a:lnTo>
                    <a:pt x="0" y="39"/>
                  </a:lnTo>
                  <a:lnTo>
                    <a:pt x="0" y="29"/>
                  </a:lnTo>
                  <a:lnTo>
                    <a:pt x="2" y="19"/>
                  </a:lnTo>
                  <a:lnTo>
                    <a:pt x="2" y="0"/>
                  </a:lnTo>
                  <a:lnTo>
                    <a:pt x="6" y="0"/>
                  </a:lnTo>
                  <a:lnTo>
                    <a:pt x="10" y="2"/>
                  </a:lnTo>
                  <a:lnTo>
                    <a:pt x="37" y="2"/>
                  </a:lnTo>
                  <a:close/>
                </a:path>
              </a:pathLst>
            </a:custGeom>
            <a:solidFill>
              <a:srgbClr val="E5E5E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14" name="Freeform 742"/>
            <p:cNvSpPr>
              <a:spLocks/>
            </p:cNvSpPr>
            <p:nvPr/>
          </p:nvSpPr>
          <p:spPr bwMode="auto">
            <a:xfrm>
              <a:off x="4224" y="2574"/>
              <a:ext cx="8" cy="33"/>
            </a:xfrm>
            <a:custGeom>
              <a:avLst/>
              <a:gdLst/>
              <a:ahLst/>
              <a:cxnLst>
                <a:cxn ang="0">
                  <a:pos x="6" y="33"/>
                </a:cxn>
                <a:cxn ang="0">
                  <a:pos x="6" y="31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2" y="31"/>
                </a:cxn>
                <a:cxn ang="0">
                  <a:pos x="4" y="29"/>
                </a:cxn>
                <a:cxn ang="0">
                  <a:pos x="6" y="33"/>
                </a:cxn>
                <a:cxn ang="0">
                  <a:pos x="8" y="33"/>
                </a:cxn>
                <a:cxn ang="0">
                  <a:pos x="6" y="31"/>
                </a:cxn>
                <a:cxn ang="0">
                  <a:pos x="6" y="33"/>
                </a:cxn>
              </a:cxnLst>
              <a:rect l="0" t="0" r="r" b="b"/>
              <a:pathLst>
                <a:path w="8" h="33">
                  <a:moveTo>
                    <a:pt x="6" y="33"/>
                  </a:moveTo>
                  <a:lnTo>
                    <a:pt x="6" y="31"/>
                  </a:lnTo>
                  <a:lnTo>
                    <a:pt x="4" y="0"/>
                  </a:lnTo>
                  <a:lnTo>
                    <a:pt x="0" y="0"/>
                  </a:lnTo>
                  <a:lnTo>
                    <a:pt x="2" y="31"/>
                  </a:lnTo>
                  <a:lnTo>
                    <a:pt x="4" y="29"/>
                  </a:lnTo>
                  <a:lnTo>
                    <a:pt x="6" y="33"/>
                  </a:lnTo>
                  <a:lnTo>
                    <a:pt x="8" y="33"/>
                  </a:lnTo>
                  <a:lnTo>
                    <a:pt x="6" y="31"/>
                  </a:lnTo>
                  <a:lnTo>
                    <a:pt x="6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15" name="Freeform 743"/>
            <p:cNvSpPr>
              <a:spLocks/>
            </p:cNvSpPr>
            <p:nvPr/>
          </p:nvSpPr>
          <p:spPr bwMode="auto">
            <a:xfrm>
              <a:off x="4187" y="2603"/>
              <a:ext cx="43" cy="1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2" y="10"/>
                </a:cxn>
                <a:cxn ang="0">
                  <a:pos x="19" y="10"/>
                </a:cxn>
                <a:cxn ang="0">
                  <a:pos x="23" y="8"/>
                </a:cxn>
                <a:cxn ang="0">
                  <a:pos x="27" y="8"/>
                </a:cxn>
                <a:cxn ang="0">
                  <a:pos x="33" y="6"/>
                </a:cxn>
                <a:cxn ang="0">
                  <a:pos x="37" y="6"/>
                </a:cxn>
                <a:cxn ang="0">
                  <a:pos x="43" y="4"/>
                </a:cxn>
                <a:cxn ang="0">
                  <a:pos x="41" y="0"/>
                </a:cxn>
                <a:cxn ang="0">
                  <a:pos x="37" y="2"/>
                </a:cxn>
                <a:cxn ang="0">
                  <a:pos x="33" y="2"/>
                </a:cxn>
                <a:cxn ang="0">
                  <a:pos x="27" y="4"/>
                </a:cxn>
                <a:cxn ang="0">
                  <a:pos x="23" y="4"/>
                </a:cxn>
                <a:cxn ang="0">
                  <a:pos x="17" y="6"/>
                </a:cxn>
                <a:cxn ang="0">
                  <a:pos x="2" y="6"/>
                </a:cxn>
                <a:cxn ang="0">
                  <a:pos x="4" y="8"/>
                </a:cxn>
                <a:cxn ang="0">
                  <a:pos x="0" y="8"/>
                </a:cxn>
                <a:cxn ang="0">
                  <a:pos x="0" y="10"/>
                </a:cxn>
                <a:cxn ang="0">
                  <a:pos x="2" y="10"/>
                </a:cxn>
                <a:cxn ang="0">
                  <a:pos x="0" y="8"/>
                </a:cxn>
              </a:cxnLst>
              <a:rect l="0" t="0" r="r" b="b"/>
              <a:pathLst>
                <a:path w="43" h="10">
                  <a:moveTo>
                    <a:pt x="0" y="8"/>
                  </a:moveTo>
                  <a:lnTo>
                    <a:pt x="2" y="10"/>
                  </a:lnTo>
                  <a:lnTo>
                    <a:pt x="19" y="10"/>
                  </a:lnTo>
                  <a:lnTo>
                    <a:pt x="23" y="8"/>
                  </a:lnTo>
                  <a:lnTo>
                    <a:pt x="27" y="8"/>
                  </a:lnTo>
                  <a:lnTo>
                    <a:pt x="33" y="6"/>
                  </a:lnTo>
                  <a:lnTo>
                    <a:pt x="37" y="6"/>
                  </a:lnTo>
                  <a:lnTo>
                    <a:pt x="43" y="4"/>
                  </a:lnTo>
                  <a:lnTo>
                    <a:pt x="41" y="0"/>
                  </a:lnTo>
                  <a:lnTo>
                    <a:pt x="37" y="2"/>
                  </a:lnTo>
                  <a:lnTo>
                    <a:pt x="33" y="2"/>
                  </a:lnTo>
                  <a:lnTo>
                    <a:pt x="27" y="4"/>
                  </a:lnTo>
                  <a:lnTo>
                    <a:pt x="23" y="4"/>
                  </a:lnTo>
                  <a:lnTo>
                    <a:pt x="17" y="6"/>
                  </a:lnTo>
                  <a:lnTo>
                    <a:pt x="2" y="6"/>
                  </a:lnTo>
                  <a:lnTo>
                    <a:pt x="4" y="8"/>
                  </a:lnTo>
                  <a:lnTo>
                    <a:pt x="0" y="8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16" name="Freeform 744"/>
            <p:cNvSpPr>
              <a:spLocks/>
            </p:cNvSpPr>
            <p:nvPr/>
          </p:nvSpPr>
          <p:spPr bwMode="auto">
            <a:xfrm>
              <a:off x="4187" y="2570"/>
              <a:ext cx="6" cy="41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2" y="2"/>
                </a:cxn>
                <a:cxn ang="0">
                  <a:pos x="2" y="21"/>
                </a:cxn>
                <a:cxn ang="0">
                  <a:pos x="0" y="31"/>
                </a:cxn>
                <a:cxn ang="0">
                  <a:pos x="0" y="41"/>
                </a:cxn>
                <a:cxn ang="0">
                  <a:pos x="4" y="41"/>
                </a:cxn>
                <a:cxn ang="0">
                  <a:pos x="4" y="21"/>
                </a:cxn>
                <a:cxn ang="0">
                  <a:pos x="6" y="12"/>
                </a:cxn>
                <a:cxn ang="0">
                  <a:pos x="6" y="2"/>
                </a:cxn>
                <a:cxn ang="0">
                  <a:pos x="4" y="4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4" y="0"/>
                </a:cxn>
              </a:cxnLst>
              <a:rect l="0" t="0" r="r" b="b"/>
              <a:pathLst>
                <a:path w="6" h="41">
                  <a:moveTo>
                    <a:pt x="4" y="0"/>
                  </a:moveTo>
                  <a:lnTo>
                    <a:pt x="2" y="2"/>
                  </a:lnTo>
                  <a:lnTo>
                    <a:pt x="2" y="21"/>
                  </a:lnTo>
                  <a:lnTo>
                    <a:pt x="0" y="31"/>
                  </a:lnTo>
                  <a:lnTo>
                    <a:pt x="0" y="41"/>
                  </a:lnTo>
                  <a:lnTo>
                    <a:pt x="4" y="41"/>
                  </a:lnTo>
                  <a:lnTo>
                    <a:pt x="4" y="21"/>
                  </a:lnTo>
                  <a:lnTo>
                    <a:pt x="6" y="12"/>
                  </a:lnTo>
                  <a:lnTo>
                    <a:pt x="6" y="2"/>
                  </a:lnTo>
                  <a:lnTo>
                    <a:pt x="4" y="4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17" name="Freeform 745"/>
            <p:cNvSpPr>
              <a:spLocks/>
            </p:cNvSpPr>
            <p:nvPr/>
          </p:nvSpPr>
          <p:spPr bwMode="auto">
            <a:xfrm>
              <a:off x="4191" y="2570"/>
              <a:ext cx="37" cy="6"/>
            </a:xfrm>
            <a:custGeom>
              <a:avLst/>
              <a:gdLst/>
              <a:ahLst/>
              <a:cxnLst>
                <a:cxn ang="0">
                  <a:pos x="37" y="4"/>
                </a:cxn>
                <a:cxn ang="0">
                  <a:pos x="35" y="2"/>
                </a:cxn>
                <a:cxn ang="0">
                  <a:pos x="8" y="2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4" y="4"/>
                </a:cxn>
                <a:cxn ang="0">
                  <a:pos x="8" y="6"/>
                </a:cxn>
                <a:cxn ang="0">
                  <a:pos x="35" y="6"/>
                </a:cxn>
                <a:cxn ang="0">
                  <a:pos x="33" y="4"/>
                </a:cxn>
                <a:cxn ang="0">
                  <a:pos x="37" y="4"/>
                </a:cxn>
                <a:cxn ang="0">
                  <a:pos x="37" y="2"/>
                </a:cxn>
                <a:cxn ang="0">
                  <a:pos x="35" y="2"/>
                </a:cxn>
                <a:cxn ang="0">
                  <a:pos x="37" y="4"/>
                </a:cxn>
              </a:cxnLst>
              <a:rect l="0" t="0" r="r" b="b"/>
              <a:pathLst>
                <a:path w="37" h="6">
                  <a:moveTo>
                    <a:pt x="37" y="4"/>
                  </a:moveTo>
                  <a:lnTo>
                    <a:pt x="35" y="2"/>
                  </a:lnTo>
                  <a:lnTo>
                    <a:pt x="8" y="2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4" y="4"/>
                  </a:lnTo>
                  <a:lnTo>
                    <a:pt x="8" y="6"/>
                  </a:lnTo>
                  <a:lnTo>
                    <a:pt x="35" y="6"/>
                  </a:lnTo>
                  <a:lnTo>
                    <a:pt x="33" y="4"/>
                  </a:lnTo>
                  <a:lnTo>
                    <a:pt x="37" y="4"/>
                  </a:lnTo>
                  <a:lnTo>
                    <a:pt x="37" y="2"/>
                  </a:lnTo>
                  <a:lnTo>
                    <a:pt x="35" y="2"/>
                  </a:lnTo>
                  <a:lnTo>
                    <a:pt x="37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18" name="Freeform 746"/>
            <p:cNvSpPr>
              <a:spLocks/>
            </p:cNvSpPr>
            <p:nvPr/>
          </p:nvSpPr>
          <p:spPr bwMode="auto">
            <a:xfrm>
              <a:off x="3993" y="2578"/>
              <a:ext cx="4" cy="7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2"/>
                </a:cxn>
              </a:cxnLst>
              <a:rect l="0" t="0" r="r" b="b"/>
              <a:pathLst>
                <a:path w="4" h="7">
                  <a:moveTo>
                    <a:pt x="4" y="2"/>
                  </a:moveTo>
                  <a:lnTo>
                    <a:pt x="0" y="7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19" name="Freeform 747"/>
            <p:cNvSpPr>
              <a:spLocks/>
            </p:cNvSpPr>
            <p:nvPr/>
          </p:nvSpPr>
          <p:spPr bwMode="auto">
            <a:xfrm>
              <a:off x="3991" y="2578"/>
              <a:ext cx="6" cy="11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4" y="7"/>
                </a:cxn>
                <a:cxn ang="0">
                  <a:pos x="6" y="4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4" y="7"/>
                </a:cxn>
                <a:cxn ang="0">
                  <a:pos x="0" y="7"/>
                </a:cxn>
                <a:cxn ang="0">
                  <a:pos x="0" y="11"/>
                </a:cxn>
                <a:cxn ang="0">
                  <a:pos x="4" y="7"/>
                </a:cxn>
                <a:cxn ang="0">
                  <a:pos x="0" y="7"/>
                </a:cxn>
              </a:cxnLst>
              <a:rect l="0" t="0" r="r" b="b"/>
              <a:pathLst>
                <a:path w="6" h="11">
                  <a:moveTo>
                    <a:pt x="0" y="7"/>
                  </a:moveTo>
                  <a:lnTo>
                    <a:pt x="4" y="7"/>
                  </a:lnTo>
                  <a:lnTo>
                    <a:pt x="6" y="4"/>
                  </a:lnTo>
                  <a:lnTo>
                    <a:pt x="4" y="0"/>
                  </a:lnTo>
                  <a:lnTo>
                    <a:pt x="0" y="4"/>
                  </a:lnTo>
                  <a:lnTo>
                    <a:pt x="4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4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20" name="Freeform 748"/>
            <p:cNvSpPr>
              <a:spLocks/>
            </p:cNvSpPr>
            <p:nvPr/>
          </p:nvSpPr>
          <p:spPr bwMode="auto">
            <a:xfrm>
              <a:off x="3991" y="2568"/>
              <a:ext cx="4" cy="17"/>
            </a:xfrm>
            <a:custGeom>
              <a:avLst/>
              <a:gdLst/>
              <a:ahLst/>
              <a:cxnLst>
                <a:cxn ang="0">
                  <a:pos x="4" y="8"/>
                </a:cxn>
                <a:cxn ang="0">
                  <a:pos x="0" y="10"/>
                </a:cxn>
                <a:cxn ang="0">
                  <a:pos x="0" y="17"/>
                </a:cxn>
                <a:cxn ang="0">
                  <a:pos x="4" y="17"/>
                </a:cxn>
                <a:cxn ang="0">
                  <a:pos x="4" y="10"/>
                </a:cxn>
                <a:cxn ang="0">
                  <a:pos x="0" y="10"/>
                </a:cxn>
                <a:cxn ang="0">
                  <a:pos x="4" y="8"/>
                </a:cxn>
                <a:cxn ang="0">
                  <a:pos x="0" y="0"/>
                </a:cxn>
                <a:cxn ang="0">
                  <a:pos x="0" y="10"/>
                </a:cxn>
                <a:cxn ang="0">
                  <a:pos x="4" y="8"/>
                </a:cxn>
              </a:cxnLst>
              <a:rect l="0" t="0" r="r" b="b"/>
              <a:pathLst>
                <a:path w="4" h="17">
                  <a:moveTo>
                    <a:pt x="4" y="8"/>
                  </a:moveTo>
                  <a:lnTo>
                    <a:pt x="0" y="10"/>
                  </a:lnTo>
                  <a:lnTo>
                    <a:pt x="0" y="17"/>
                  </a:lnTo>
                  <a:lnTo>
                    <a:pt x="4" y="17"/>
                  </a:lnTo>
                  <a:lnTo>
                    <a:pt x="4" y="10"/>
                  </a:lnTo>
                  <a:lnTo>
                    <a:pt x="0" y="10"/>
                  </a:lnTo>
                  <a:lnTo>
                    <a:pt x="4" y="8"/>
                  </a:lnTo>
                  <a:lnTo>
                    <a:pt x="0" y="0"/>
                  </a:lnTo>
                  <a:lnTo>
                    <a:pt x="0" y="1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21" name="Freeform 749"/>
            <p:cNvSpPr>
              <a:spLocks/>
            </p:cNvSpPr>
            <p:nvPr/>
          </p:nvSpPr>
          <p:spPr bwMode="auto">
            <a:xfrm>
              <a:off x="3991" y="2576"/>
              <a:ext cx="8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8" y="4"/>
                </a:cxn>
                <a:cxn ang="0">
                  <a:pos x="8" y="2"/>
                </a:cxn>
                <a:cxn ang="0">
                  <a:pos x="4" y="2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2" y="4"/>
                </a:cxn>
                <a:cxn ang="0">
                  <a:pos x="4" y="4"/>
                </a:cxn>
                <a:cxn ang="0">
                  <a:pos x="4" y="2"/>
                </a:cxn>
                <a:cxn ang="0">
                  <a:pos x="6" y="6"/>
                </a:cxn>
                <a:cxn ang="0">
                  <a:pos x="8" y="4"/>
                </a:cxn>
                <a:cxn ang="0">
                  <a:pos x="6" y="6"/>
                </a:cxn>
              </a:cxnLst>
              <a:rect l="0" t="0" r="r" b="b"/>
              <a:pathLst>
                <a:path w="8" h="6">
                  <a:moveTo>
                    <a:pt x="6" y="6"/>
                  </a:moveTo>
                  <a:lnTo>
                    <a:pt x="8" y="4"/>
                  </a:lnTo>
                  <a:lnTo>
                    <a:pt x="8" y="2"/>
                  </a:lnTo>
                  <a:lnTo>
                    <a:pt x="4" y="2"/>
                  </a:lnTo>
                  <a:lnTo>
                    <a:pt x="4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4" y="4"/>
                  </a:lnTo>
                  <a:lnTo>
                    <a:pt x="4" y="2"/>
                  </a:lnTo>
                  <a:lnTo>
                    <a:pt x="6" y="6"/>
                  </a:lnTo>
                  <a:lnTo>
                    <a:pt x="8" y="4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22" name="Freeform 750"/>
            <p:cNvSpPr>
              <a:spLocks/>
            </p:cNvSpPr>
            <p:nvPr/>
          </p:nvSpPr>
          <p:spPr bwMode="auto">
            <a:xfrm>
              <a:off x="4234" y="2578"/>
              <a:ext cx="10" cy="25"/>
            </a:xfrm>
            <a:custGeom>
              <a:avLst/>
              <a:gdLst/>
              <a:ahLst/>
              <a:cxnLst>
                <a:cxn ang="0">
                  <a:pos x="10" y="2"/>
                </a:cxn>
                <a:cxn ang="0">
                  <a:pos x="8" y="7"/>
                </a:cxn>
                <a:cxn ang="0">
                  <a:pos x="8" y="23"/>
                </a:cxn>
                <a:cxn ang="0">
                  <a:pos x="6" y="25"/>
                </a:cxn>
                <a:cxn ang="0">
                  <a:pos x="2" y="25"/>
                </a:cxn>
                <a:cxn ang="0">
                  <a:pos x="2" y="19"/>
                </a:cxn>
                <a:cxn ang="0">
                  <a:pos x="0" y="13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10" y="2"/>
                </a:cxn>
              </a:cxnLst>
              <a:rect l="0" t="0" r="r" b="b"/>
              <a:pathLst>
                <a:path w="10" h="25">
                  <a:moveTo>
                    <a:pt x="10" y="2"/>
                  </a:moveTo>
                  <a:lnTo>
                    <a:pt x="8" y="7"/>
                  </a:lnTo>
                  <a:lnTo>
                    <a:pt x="8" y="23"/>
                  </a:lnTo>
                  <a:lnTo>
                    <a:pt x="6" y="25"/>
                  </a:lnTo>
                  <a:lnTo>
                    <a:pt x="2" y="25"/>
                  </a:lnTo>
                  <a:lnTo>
                    <a:pt x="2" y="19"/>
                  </a:lnTo>
                  <a:lnTo>
                    <a:pt x="0" y="13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10" y="2"/>
                  </a:lnTo>
                  <a:close/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23" name="Freeform 751"/>
            <p:cNvSpPr>
              <a:spLocks/>
            </p:cNvSpPr>
            <p:nvPr/>
          </p:nvSpPr>
          <p:spPr bwMode="auto">
            <a:xfrm>
              <a:off x="4234" y="2580"/>
              <a:ext cx="12" cy="27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2" y="25"/>
                </a:cxn>
                <a:cxn ang="0">
                  <a:pos x="6" y="25"/>
                </a:cxn>
                <a:cxn ang="0">
                  <a:pos x="10" y="21"/>
                </a:cxn>
                <a:cxn ang="0">
                  <a:pos x="10" y="19"/>
                </a:cxn>
                <a:cxn ang="0">
                  <a:pos x="12" y="15"/>
                </a:cxn>
                <a:cxn ang="0">
                  <a:pos x="12" y="11"/>
                </a:cxn>
                <a:cxn ang="0">
                  <a:pos x="10" y="9"/>
                </a:cxn>
                <a:cxn ang="0">
                  <a:pos x="10" y="5"/>
                </a:cxn>
                <a:cxn ang="0">
                  <a:pos x="12" y="2"/>
                </a:cxn>
                <a:cxn ang="0">
                  <a:pos x="8" y="0"/>
                </a:cxn>
                <a:cxn ang="0">
                  <a:pos x="6" y="5"/>
                </a:cxn>
                <a:cxn ang="0">
                  <a:pos x="6" y="21"/>
                </a:cxn>
                <a:cxn ang="0">
                  <a:pos x="2" y="21"/>
                </a:cxn>
                <a:cxn ang="0">
                  <a:pos x="4" y="23"/>
                </a:cxn>
                <a:cxn ang="0">
                  <a:pos x="0" y="23"/>
                </a:cxn>
                <a:cxn ang="0">
                  <a:pos x="0" y="27"/>
                </a:cxn>
                <a:cxn ang="0">
                  <a:pos x="2" y="25"/>
                </a:cxn>
                <a:cxn ang="0">
                  <a:pos x="0" y="23"/>
                </a:cxn>
              </a:cxnLst>
              <a:rect l="0" t="0" r="r" b="b"/>
              <a:pathLst>
                <a:path w="12" h="27">
                  <a:moveTo>
                    <a:pt x="0" y="23"/>
                  </a:moveTo>
                  <a:lnTo>
                    <a:pt x="2" y="25"/>
                  </a:lnTo>
                  <a:lnTo>
                    <a:pt x="6" y="25"/>
                  </a:lnTo>
                  <a:lnTo>
                    <a:pt x="10" y="21"/>
                  </a:lnTo>
                  <a:lnTo>
                    <a:pt x="10" y="19"/>
                  </a:lnTo>
                  <a:lnTo>
                    <a:pt x="12" y="15"/>
                  </a:lnTo>
                  <a:lnTo>
                    <a:pt x="12" y="11"/>
                  </a:lnTo>
                  <a:lnTo>
                    <a:pt x="10" y="9"/>
                  </a:lnTo>
                  <a:lnTo>
                    <a:pt x="10" y="5"/>
                  </a:lnTo>
                  <a:lnTo>
                    <a:pt x="12" y="2"/>
                  </a:lnTo>
                  <a:lnTo>
                    <a:pt x="8" y="0"/>
                  </a:lnTo>
                  <a:lnTo>
                    <a:pt x="6" y="5"/>
                  </a:lnTo>
                  <a:lnTo>
                    <a:pt x="6" y="21"/>
                  </a:lnTo>
                  <a:lnTo>
                    <a:pt x="2" y="21"/>
                  </a:lnTo>
                  <a:lnTo>
                    <a:pt x="4" y="23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2" y="25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24" name="Freeform 752"/>
            <p:cNvSpPr>
              <a:spLocks/>
            </p:cNvSpPr>
            <p:nvPr/>
          </p:nvSpPr>
          <p:spPr bwMode="auto">
            <a:xfrm>
              <a:off x="4232" y="2562"/>
              <a:ext cx="6" cy="41"/>
            </a:xfrm>
            <a:custGeom>
              <a:avLst/>
              <a:gdLst/>
              <a:ahLst/>
              <a:cxnLst>
                <a:cxn ang="0">
                  <a:pos x="4" y="16"/>
                </a:cxn>
                <a:cxn ang="0">
                  <a:pos x="0" y="16"/>
                </a:cxn>
                <a:cxn ang="0">
                  <a:pos x="0" y="29"/>
                </a:cxn>
                <a:cxn ang="0">
                  <a:pos x="2" y="35"/>
                </a:cxn>
                <a:cxn ang="0">
                  <a:pos x="2" y="41"/>
                </a:cxn>
                <a:cxn ang="0">
                  <a:pos x="6" y="41"/>
                </a:cxn>
                <a:cxn ang="0">
                  <a:pos x="6" y="35"/>
                </a:cxn>
                <a:cxn ang="0">
                  <a:pos x="4" y="29"/>
                </a:cxn>
                <a:cxn ang="0">
                  <a:pos x="4" y="16"/>
                </a:cxn>
                <a:cxn ang="0">
                  <a:pos x="0" y="16"/>
                </a:cxn>
                <a:cxn ang="0">
                  <a:pos x="4" y="16"/>
                </a:cxn>
                <a:cxn ang="0">
                  <a:pos x="2" y="0"/>
                </a:cxn>
                <a:cxn ang="0">
                  <a:pos x="0" y="16"/>
                </a:cxn>
                <a:cxn ang="0">
                  <a:pos x="4" y="16"/>
                </a:cxn>
              </a:cxnLst>
              <a:rect l="0" t="0" r="r" b="b"/>
              <a:pathLst>
                <a:path w="6" h="41">
                  <a:moveTo>
                    <a:pt x="4" y="16"/>
                  </a:moveTo>
                  <a:lnTo>
                    <a:pt x="0" y="16"/>
                  </a:lnTo>
                  <a:lnTo>
                    <a:pt x="0" y="29"/>
                  </a:lnTo>
                  <a:lnTo>
                    <a:pt x="2" y="35"/>
                  </a:lnTo>
                  <a:lnTo>
                    <a:pt x="2" y="41"/>
                  </a:lnTo>
                  <a:lnTo>
                    <a:pt x="6" y="41"/>
                  </a:lnTo>
                  <a:lnTo>
                    <a:pt x="6" y="35"/>
                  </a:lnTo>
                  <a:lnTo>
                    <a:pt x="4" y="29"/>
                  </a:lnTo>
                  <a:lnTo>
                    <a:pt x="4" y="16"/>
                  </a:lnTo>
                  <a:lnTo>
                    <a:pt x="0" y="16"/>
                  </a:lnTo>
                  <a:lnTo>
                    <a:pt x="4" y="16"/>
                  </a:lnTo>
                  <a:lnTo>
                    <a:pt x="2" y="0"/>
                  </a:lnTo>
                  <a:lnTo>
                    <a:pt x="0" y="16"/>
                  </a:lnTo>
                  <a:lnTo>
                    <a:pt x="4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25" name="Freeform 753"/>
            <p:cNvSpPr>
              <a:spLocks/>
            </p:cNvSpPr>
            <p:nvPr/>
          </p:nvSpPr>
          <p:spPr bwMode="auto">
            <a:xfrm>
              <a:off x="4232" y="2578"/>
              <a:ext cx="14" cy="4"/>
            </a:xfrm>
            <a:custGeom>
              <a:avLst/>
              <a:gdLst/>
              <a:ahLst/>
              <a:cxnLst>
                <a:cxn ang="0">
                  <a:pos x="14" y="4"/>
                </a:cxn>
                <a:cxn ang="0">
                  <a:pos x="14" y="0"/>
                </a:cxn>
                <a:cxn ang="0">
                  <a:pos x="0" y="0"/>
                </a:cxn>
                <a:cxn ang="0">
                  <a:pos x="4" y="4"/>
                </a:cxn>
                <a:cxn ang="0">
                  <a:pos x="10" y="4"/>
                </a:cxn>
                <a:cxn ang="0">
                  <a:pos x="10" y="2"/>
                </a:cxn>
                <a:cxn ang="0">
                  <a:pos x="14" y="4"/>
                </a:cxn>
                <a:cxn ang="0">
                  <a:pos x="14" y="0"/>
                </a:cxn>
                <a:cxn ang="0">
                  <a:pos x="14" y="4"/>
                </a:cxn>
              </a:cxnLst>
              <a:rect l="0" t="0" r="r" b="b"/>
              <a:pathLst>
                <a:path w="14" h="4">
                  <a:moveTo>
                    <a:pt x="14" y="4"/>
                  </a:moveTo>
                  <a:lnTo>
                    <a:pt x="14" y="0"/>
                  </a:lnTo>
                  <a:lnTo>
                    <a:pt x="0" y="0"/>
                  </a:lnTo>
                  <a:lnTo>
                    <a:pt x="4" y="4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14" y="4"/>
                  </a:lnTo>
                  <a:lnTo>
                    <a:pt x="14" y="0"/>
                  </a:lnTo>
                  <a:lnTo>
                    <a:pt x="14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26" name="Freeform 754"/>
            <p:cNvSpPr>
              <a:spLocks/>
            </p:cNvSpPr>
            <p:nvPr/>
          </p:nvSpPr>
          <p:spPr bwMode="auto">
            <a:xfrm>
              <a:off x="4250" y="2582"/>
              <a:ext cx="7" cy="15"/>
            </a:xfrm>
            <a:custGeom>
              <a:avLst/>
              <a:gdLst/>
              <a:ahLst/>
              <a:cxnLst>
                <a:cxn ang="0">
                  <a:pos x="7" y="13"/>
                </a:cxn>
                <a:cxn ang="0">
                  <a:pos x="7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2" y="3"/>
                </a:cxn>
                <a:cxn ang="0">
                  <a:pos x="5" y="7"/>
                </a:cxn>
                <a:cxn ang="0">
                  <a:pos x="5" y="11"/>
                </a:cxn>
                <a:cxn ang="0">
                  <a:pos x="7" y="13"/>
                </a:cxn>
              </a:cxnLst>
              <a:rect l="0" t="0" r="r" b="b"/>
              <a:pathLst>
                <a:path w="7" h="15">
                  <a:moveTo>
                    <a:pt x="7" y="13"/>
                  </a:moveTo>
                  <a:lnTo>
                    <a:pt x="7" y="15"/>
                  </a:lnTo>
                  <a:lnTo>
                    <a:pt x="0" y="15"/>
                  </a:lnTo>
                  <a:lnTo>
                    <a:pt x="0" y="0"/>
                  </a:lnTo>
                  <a:lnTo>
                    <a:pt x="2" y="3"/>
                  </a:lnTo>
                  <a:lnTo>
                    <a:pt x="5" y="7"/>
                  </a:lnTo>
                  <a:lnTo>
                    <a:pt x="5" y="11"/>
                  </a:lnTo>
                  <a:lnTo>
                    <a:pt x="7" y="13"/>
                  </a:lnTo>
                  <a:close/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27" name="Freeform 755"/>
            <p:cNvSpPr>
              <a:spLocks/>
            </p:cNvSpPr>
            <p:nvPr/>
          </p:nvSpPr>
          <p:spPr bwMode="auto">
            <a:xfrm>
              <a:off x="4248" y="2593"/>
              <a:ext cx="11" cy="6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2" y="6"/>
                </a:cxn>
                <a:cxn ang="0">
                  <a:pos x="9" y="6"/>
                </a:cxn>
                <a:cxn ang="0">
                  <a:pos x="9" y="4"/>
                </a:cxn>
                <a:cxn ang="0">
                  <a:pos x="11" y="4"/>
                </a:cxn>
                <a:cxn ang="0">
                  <a:pos x="9" y="0"/>
                </a:cxn>
                <a:cxn ang="0">
                  <a:pos x="7" y="2"/>
                </a:cxn>
                <a:cxn ang="0">
                  <a:pos x="4" y="2"/>
                </a:cxn>
                <a:cxn ang="0">
                  <a:pos x="7" y="4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2" y="6"/>
                </a:cxn>
                <a:cxn ang="0">
                  <a:pos x="0" y="4"/>
                </a:cxn>
              </a:cxnLst>
              <a:rect l="0" t="0" r="r" b="b"/>
              <a:pathLst>
                <a:path w="11" h="6">
                  <a:moveTo>
                    <a:pt x="0" y="4"/>
                  </a:moveTo>
                  <a:lnTo>
                    <a:pt x="2" y="6"/>
                  </a:lnTo>
                  <a:lnTo>
                    <a:pt x="9" y="6"/>
                  </a:lnTo>
                  <a:lnTo>
                    <a:pt x="9" y="4"/>
                  </a:lnTo>
                  <a:lnTo>
                    <a:pt x="11" y="4"/>
                  </a:lnTo>
                  <a:lnTo>
                    <a:pt x="9" y="0"/>
                  </a:lnTo>
                  <a:lnTo>
                    <a:pt x="7" y="2"/>
                  </a:lnTo>
                  <a:lnTo>
                    <a:pt x="4" y="2"/>
                  </a:lnTo>
                  <a:lnTo>
                    <a:pt x="7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6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28" name="Freeform 756"/>
            <p:cNvSpPr>
              <a:spLocks/>
            </p:cNvSpPr>
            <p:nvPr/>
          </p:nvSpPr>
          <p:spPr bwMode="auto">
            <a:xfrm>
              <a:off x="4248" y="2578"/>
              <a:ext cx="7" cy="19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0" y="4"/>
                </a:cxn>
                <a:cxn ang="0">
                  <a:pos x="0" y="19"/>
                </a:cxn>
                <a:cxn ang="0">
                  <a:pos x="7" y="19"/>
                </a:cxn>
                <a:cxn ang="0">
                  <a:pos x="7" y="4"/>
                </a:cxn>
                <a:cxn ang="0">
                  <a:pos x="2" y="7"/>
                </a:cxn>
                <a:cxn ang="0">
                  <a:pos x="4" y="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4" y="2"/>
                </a:cxn>
              </a:cxnLst>
              <a:rect l="0" t="0" r="r" b="b"/>
              <a:pathLst>
                <a:path w="7" h="19">
                  <a:moveTo>
                    <a:pt x="4" y="2"/>
                  </a:moveTo>
                  <a:lnTo>
                    <a:pt x="0" y="4"/>
                  </a:lnTo>
                  <a:lnTo>
                    <a:pt x="0" y="19"/>
                  </a:lnTo>
                  <a:lnTo>
                    <a:pt x="7" y="19"/>
                  </a:lnTo>
                  <a:lnTo>
                    <a:pt x="7" y="4"/>
                  </a:lnTo>
                  <a:lnTo>
                    <a:pt x="2" y="7"/>
                  </a:lnTo>
                  <a:lnTo>
                    <a:pt x="4" y="2"/>
                  </a:lnTo>
                  <a:lnTo>
                    <a:pt x="0" y="0"/>
                  </a:lnTo>
                  <a:lnTo>
                    <a:pt x="0" y="4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29" name="Freeform 757"/>
            <p:cNvSpPr>
              <a:spLocks/>
            </p:cNvSpPr>
            <p:nvPr/>
          </p:nvSpPr>
          <p:spPr bwMode="auto">
            <a:xfrm>
              <a:off x="4250" y="2580"/>
              <a:ext cx="11" cy="17"/>
            </a:xfrm>
            <a:custGeom>
              <a:avLst/>
              <a:gdLst/>
              <a:ahLst/>
              <a:cxnLst>
                <a:cxn ang="0">
                  <a:pos x="9" y="17"/>
                </a:cxn>
                <a:cxn ang="0">
                  <a:pos x="9" y="13"/>
                </a:cxn>
                <a:cxn ang="0">
                  <a:pos x="7" y="11"/>
                </a:cxn>
                <a:cxn ang="0">
                  <a:pos x="7" y="9"/>
                </a:cxn>
                <a:cxn ang="0">
                  <a:pos x="5" y="5"/>
                </a:cxn>
                <a:cxn ang="0">
                  <a:pos x="2" y="0"/>
                </a:cxn>
                <a:cxn ang="0">
                  <a:pos x="0" y="5"/>
                </a:cxn>
                <a:cxn ang="0">
                  <a:pos x="0" y="7"/>
                </a:cxn>
                <a:cxn ang="0">
                  <a:pos x="2" y="9"/>
                </a:cxn>
                <a:cxn ang="0">
                  <a:pos x="2" y="13"/>
                </a:cxn>
                <a:cxn ang="0">
                  <a:pos x="5" y="17"/>
                </a:cxn>
                <a:cxn ang="0">
                  <a:pos x="7" y="13"/>
                </a:cxn>
                <a:cxn ang="0">
                  <a:pos x="9" y="17"/>
                </a:cxn>
                <a:cxn ang="0">
                  <a:pos x="11" y="15"/>
                </a:cxn>
                <a:cxn ang="0">
                  <a:pos x="9" y="13"/>
                </a:cxn>
                <a:cxn ang="0">
                  <a:pos x="9" y="17"/>
                </a:cxn>
              </a:cxnLst>
              <a:rect l="0" t="0" r="r" b="b"/>
              <a:pathLst>
                <a:path w="11" h="17">
                  <a:moveTo>
                    <a:pt x="9" y="17"/>
                  </a:moveTo>
                  <a:lnTo>
                    <a:pt x="9" y="13"/>
                  </a:lnTo>
                  <a:lnTo>
                    <a:pt x="7" y="11"/>
                  </a:lnTo>
                  <a:lnTo>
                    <a:pt x="7" y="9"/>
                  </a:lnTo>
                  <a:lnTo>
                    <a:pt x="5" y="5"/>
                  </a:lnTo>
                  <a:lnTo>
                    <a:pt x="2" y="0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9"/>
                  </a:lnTo>
                  <a:lnTo>
                    <a:pt x="2" y="13"/>
                  </a:lnTo>
                  <a:lnTo>
                    <a:pt x="5" y="17"/>
                  </a:lnTo>
                  <a:lnTo>
                    <a:pt x="7" y="13"/>
                  </a:lnTo>
                  <a:lnTo>
                    <a:pt x="9" y="17"/>
                  </a:lnTo>
                  <a:lnTo>
                    <a:pt x="11" y="15"/>
                  </a:lnTo>
                  <a:lnTo>
                    <a:pt x="9" y="13"/>
                  </a:lnTo>
                  <a:lnTo>
                    <a:pt x="9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9431" name="Text Box 759"/>
          <p:cNvSpPr txBox="1">
            <a:spLocks noChangeArrowheads="1"/>
          </p:cNvSpPr>
          <p:nvPr/>
        </p:nvSpPr>
        <p:spPr bwMode="auto">
          <a:xfrm>
            <a:off x="10069513" y="3475069"/>
            <a:ext cx="2840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x</a:t>
            </a:r>
          </a:p>
        </p:txBody>
      </p:sp>
      <p:sp>
        <p:nvSpPr>
          <p:cNvPr id="29432" name="Text Box 760"/>
          <p:cNvSpPr txBox="1">
            <a:spLocks noChangeArrowheads="1"/>
          </p:cNvSpPr>
          <p:nvPr/>
        </p:nvSpPr>
        <p:spPr bwMode="auto">
          <a:xfrm>
            <a:off x="8418513" y="2092356"/>
            <a:ext cx="2760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z</a:t>
            </a:r>
          </a:p>
        </p:txBody>
      </p:sp>
      <p:sp>
        <p:nvSpPr>
          <p:cNvPr id="29433" name="Text Box 761"/>
          <p:cNvSpPr txBox="1">
            <a:spLocks noChangeArrowheads="1"/>
          </p:cNvSpPr>
          <p:nvPr/>
        </p:nvSpPr>
        <p:spPr bwMode="auto">
          <a:xfrm>
            <a:off x="9215438" y="3235356"/>
            <a:ext cx="2888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y</a:t>
            </a:r>
          </a:p>
        </p:txBody>
      </p:sp>
      <p:sp>
        <p:nvSpPr>
          <p:cNvPr id="29435" name="AutoShape 763"/>
          <p:cNvSpPr>
            <a:spLocks noChangeArrowheads="1"/>
          </p:cNvSpPr>
          <p:nvPr/>
        </p:nvSpPr>
        <p:spPr bwMode="auto">
          <a:xfrm flipH="1">
            <a:off x="7739063" y="3082956"/>
            <a:ext cx="685800" cy="1219200"/>
          </a:xfrm>
          <a:prstGeom prst="curvedDownArrow">
            <a:avLst>
              <a:gd name="adj1" fmla="val 15648"/>
              <a:gd name="adj2" fmla="val 35648"/>
              <a:gd name="adj3" fmla="val 5925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437" name="AutoShape 765"/>
          <p:cNvSpPr>
            <a:spLocks noChangeArrowheads="1"/>
          </p:cNvSpPr>
          <p:nvPr/>
        </p:nvSpPr>
        <p:spPr bwMode="auto">
          <a:xfrm flipH="1" flipV="1">
            <a:off x="7815263" y="4378356"/>
            <a:ext cx="990600" cy="990600"/>
          </a:xfrm>
          <a:custGeom>
            <a:avLst/>
            <a:gdLst>
              <a:gd name="G0" fmla="+- -156616 0 0"/>
              <a:gd name="G1" fmla="+- -11796480 0 0"/>
              <a:gd name="G2" fmla="+- -156616 0 -11796480"/>
              <a:gd name="G3" fmla="+- 10800 0 0"/>
              <a:gd name="G4" fmla="+- 0 0 -156616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7482 0 0"/>
              <a:gd name="G9" fmla="+- 0 0 -11796480"/>
              <a:gd name="G10" fmla="+- 7482 0 2700"/>
              <a:gd name="G11" fmla="cos G10 -156616"/>
              <a:gd name="G12" fmla="sin G10 -156616"/>
              <a:gd name="G13" fmla="cos 13500 -156616"/>
              <a:gd name="G14" fmla="sin 13500 -156616"/>
              <a:gd name="G15" fmla="+- G11 10800 0"/>
              <a:gd name="G16" fmla="+- G12 10800 0"/>
              <a:gd name="G17" fmla="+- G13 10800 0"/>
              <a:gd name="G18" fmla="+- G14 10800 0"/>
              <a:gd name="G19" fmla="*/ 7482 1 2"/>
              <a:gd name="G20" fmla="+- G19 5400 0"/>
              <a:gd name="G21" fmla="cos G20 -156616"/>
              <a:gd name="G22" fmla="sin G20 -156616"/>
              <a:gd name="G23" fmla="+- G21 10800 0"/>
              <a:gd name="G24" fmla="+- G12 G23 G22"/>
              <a:gd name="G25" fmla="+- G22 G23 G11"/>
              <a:gd name="G26" fmla="cos 10800 -156616"/>
              <a:gd name="G27" fmla="sin 10800 -156616"/>
              <a:gd name="G28" fmla="cos 7482 -156616"/>
              <a:gd name="G29" fmla="sin 7482 -156616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796480"/>
              <a:gd name="G36" fmla="sin G34 -11796480"/>
              <a:gd name="G37" fmla="+/ -11796480 -156616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7482 G39"/>
              <a:gd name="G43" fmla="sin 7482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0574 w 21600"/>
              <a:gd name="T5" fmla="*/ 2 h 21600"/>
              <a:gd name="T6" fmla="*/ 1659 w 21600"/>
              <a:gd name="T7" fmla="*/ 10800 h 21600"/>
              <a:gd name="T8" fmla="*/ 10643 w 21600"/>
              <a:gd name="T9" fmla="*/ 3319 h 21600"/>
              <a:gd name="T10" fmla="*/ 24288 w 21600"/>
              <a:gd name="T11" fmla="*/ 10237 h 21600"/>
              <a:gd name="T12" fmla="*/ 20115 w 21600"/>
              <a:gd name="T13" fmla="*/ 14774 h 21600"/>
              <a:gd name="T14" fmla="*/ 15577 w 21600"/>
              <a:gd name="T15" fmla="*/ 10600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8275" y="10488"/>
                </a:moveTo>
                <a:cubicBezTo>
                  <a:pt x="18108" y="6480"/>
                  <a:pt x="14810" y="3318"/>
                  <a:pt x="10800" y="3318"/>
                </a:cubicBezTo>
                <a:cubicBezTo>
                  <a:pt x="6667" y="3318"/>
                  <a:pt x="3318" y="6667"/>
                  <a:pt x="3318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589" y="0"/>
                  <a:pt x="21349" y="4565"/>
                  <a:pt x="21590" y="10349"/>
                </a:cubicBezTo>
                <a:lnTo>
                  <a:pt x="24288" y="10237"/>
                </a:lnTo>
                <a:lnTo>
                  <a:pt x="20115" y="14774"/>
                </a:lnTo>
                <a:lnTo>
                  <a:pt x="15577" y="10600"/>
                </a:lnTo>
                <a:lnTo>
                  <a:pt x="18275" y="1048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6949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Quaternions</a:t>
            </a:r>
            <a:endParaRPr lang="en-US" dirty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620332" y="1361420"/>
            <a:ext cx="8246771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Developed by Sir William Rowan Hamilton [1843]</a:t>
            </a:r>
          </a:p>
          <a:p>
            <a:pPr>
              <a:lnSpc>
                <a:spcPct val="90000"/>
              </a:lnSpc>
            </a:pPr>
            <a:r>
              <a:rPr lang="en-US" dirty="0"/>
              <a:t>Quaternions are 4-D numbers</a:t>
            </a:r>
          </a:p>
          <a:p>
            <a:pPr>
              <a:lnSpc>
                <a:spcPct val="90000"/>
              </a:lnSpc>
            </a:pPr>
            <a:r>
              <a:rPr lang="en-US" dirty="0"/>
              <a:t>With one real axis</a:t>
            </a:r>
          </a:p>
          <a:p>
            <a:pPr>
              <a:lnSpc>
                <a:spcPct val="90000"/>
              </a:lnSpc>
            </a:pPr>
            <a:r>
              <a:rPr lang="en-US" dirty="0"/>
              <a:t>And three imaginary axes: </a:t>
            </a:r>
            <a:r>
              <a:rPr lang="en-US" b="1" dirty="0" err="1"/>
              <a:t>i</a:t>
            </a:r>
            <a:r>
              <a:rPr lang="en-US" dirty="0" err="1"/>
              <a:t>,</a:t>
            </a:r>
            <a:r>
              <a:rPr lang="en-US" b="1" dirty="0" err="1"/>
              <a:t>j</a:t>
            </a:r>
            <a:r>
              <a:rPr lang="en-US" dirty="0" err="1"/>
              <a:t>,</a:t>
            </a:r>
            <a:r>
              <a:rPr lang="en-US" b="1" dirty="0" err="1"/>
              <a:t>k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Imaginary-style multiplication rules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153400" y="6096000"/>
            <a:ext cx="16909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Hamilton Math Inst.,</a:t>
            </a:r>
            <a:br>
              <a:rPr lang="en-US" sz="1400" dirty="0"/>
            </a:br>
            <a:r>
              <a:rPr lang="en-US" sz="1400" dirty="0"/>
              <a:t>Trinity College</a:t>
            </a:r>
          </a:p>
        </p:txBody>
      </p:sp>
      <p:pic>
        <p:nvPicPr>
          <p:cNvPr id="35844" name="Picture 4" descr="Photograph:Sir William Rowan Hamilton, 1862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381433" y="94191"/>
            <a:ext cx="1723589" cy="2141104"/>
          </a:xfrm>
          <a:prstGeom prst="rect">
            <a:avLst/>
          </a:prstGeom>
          <a:noFill/>
        </p:spPr>
      </p:pic>
      <p:pic>
        <p:nvPicPr>
          <p:cNvPr id="2" name="Picture 1" descr="Broombridge3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776" y="2241734"/>
            <a:ext cx="2656703" cy="1771135"/>
          </a:xfrm>
          <a:prstGeom prst="rect">
            <a:avLst/>
          </a:prstGeom>
        </p:spPr>
      </p:pic>
      <p:pic>
        <p:nvPicPr>
          <p:cNvPr id="3" name="Picture 2" descr="William_Rowan_Hamilton_Plaque_-_geograph.org.uk_-_347941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1582" y="4006429"/>
            <a:ext cx="2651896" cy="1988922"/>
          </a:xfrm>
          <a:prstGeom prst="rect">
            <a:avLst/>
          </a:prstGeom>
        </p:spPr>
      </p:pic>
      <p:graphicFrame>
        <p:nvGraphicFramePr>
          <p:cNvPr id="10" name="Object 5"/>
          <p:cNvGraphicFramePr>
            <a:graphicFrameLocks noChangeAspect="1"/>
          </p:cNvGraphicFramePr>
          <p:nvPr>
            <p:extLst/>
          </p:nvPr>
        </p:nvGraphicFramePr>
        <p:xfrm>
          <a:off x="1546333" y="4997003"/>
          <a:ext cx="4507244" cy="7449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7" imgW="1384200" imgH="228600" progId="Equation.3">
                  <p:embed/>
                </p:oleObj>
              </mc:Choice>
              <mc:Fallback>
                <p:oleObj name="Equation" r:id="rId7" imgW="1384200" imgH="228600" progId="Equation.3">
                  <p:embed/>
                  <p:pic>
                    <p:nvPicPr>
                      <p:cNvPr id="1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6333" y="4997003"/>
                        <a:ext cx="4507244" cy="74499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500186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Quaternions</a:t>
            </a:r>
            <a:endParaRPr lang="en-US" dirty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289775" y="1854558"/>
            <a:ext cx="11558787" cy="427549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Introduced to Computer Graphics by </a:t>
            </a:r>
            <a:r>
              <a:rPr lang="en-US" dirty="0" err="1"/>
              <a:t>Shoemake</a:t>
            </a:r>
            <a:r>
              <a:rPr lang="en-US" dirty="0"/>
              <a:t> [1985]</a:t>
            </a:r>
            <a:br>
              <a:rPr lang="en-US" dirty="0"/>
            </a:b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Given an angle and axis, easy to convert to and from quaternion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Euler angle conversion to and from arbitrary axis and angle difficult</a:t>
            </a:r>
            <a:br>
              <a:rPr lang="en-US" dirty="0"/>
            </a:b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Quaternions allow stable and constant interpolation of orientations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Cannot be done easily with Euler angles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137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Unit Quaternions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For convenience, we will use only unit length quaternions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 marL="0" indent="0">
              <a:lnSpc>
                <a:spcPct val="90000"/>
              </a:lnSpc>
              <a:buNone/>
            </a:pPr>
            <a:br>
              <a:rPr lang="en-US" sz="2400" dirty="0"/>
            </a:b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These correspond to the set of 4D vectors 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They form the </a:t>
            </a:r>
            <a:r>
              <a:rPr lang="ja-JP" altLang="en-US" sz="2400" dirty="0">
                <a:latin typeface="Arial"/>
              </a:rPr>
              <a:t>‘</a:t>
            </a:r>
            <a:r>
              <a:rPr lang="en-US" sz="2400" dirty="0"/>
              <a:t>surface</a:t>
            </a:r>
            <a:r>
              <a:rPr lang="ja-JP" altLang="en-US" sz="2400" dirty="0">
                <a:latin typeface="Arial"/>
              </a:rPr>
              <a:t>’</a:t>
            </a:r>
            <a:r>
              <a:rPr lang="en-US" sz="2400" dirty="0"/>
              <a:t> of a 4D </a:t>
            </a:r>
            <a:r>
              <a:rPr lang="en-US" sz="2400" dirty="0" err="1"/>
              <a:t>hypersphere</a:t>
            </a:r>
            <a:r>
              <a:rPr lang="en-US" sz="2400" dirty="0"/>
              <a:t> of radius 1</a:t>
            </a:r>
          </a:p>
        </p:txBody>
      </p:sp>
      <p:graphicFrame>
        <p:nvGraphicFramePr>
          <p:cNvPr id="110596" name="Object 4"/>
          <p:cNvGraphicFramePr>
            <a:graphicFrameLocks noChangeAspect="1"/>
          </p:cNvGraphicFramePr>
          <p:nvPr>
            <p:extLst/>
          </p:nvPr>
        </p:nvGraphicFramePr>
        <p:xfrm>
          <a:off x="3114554" y="2972024"/>
          <a:ext cx="4094163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Equation" r:id="rId3" imgW="1638000" imgH="291960" progId="Equation.3">
                  <p:embed/>
                </p:oleObj>
              </mc:Choice>
              <mc:Fallback>
                <p:oleObj name="Equation" r:id="rId3" imgW="1638000" imgH="291960" progId="Equation.3">
                  <p:embed/>
                  <p:pic>
                    <p:nvPicPr>
                      <p:cNvPr id="11059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4554" y="2972024"/>
                        <a:ext cx="4094163" cy="730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451626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Quaternions as Rotations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5387" y="1828889"/>
            <a:ext cx="11521225" cy="4351338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A quaternion can represent a rotation by angle </a:t>
            </a:r>
            <a:r>
              <a:rPr lang="en-US" dirty="0">
                <a:cs typeface="Arial" charset="0"/>
              </a:rPr>
              <a:t>θ </a:t>
            </a:r>
            <a:r>
              <a:rPr lang="en-US" dirty="0"/>
              <a:t>around a unit vector </a:t>
            </a:r>
            <a:r>
              <a:rPr lang="en-US" b="1" dirty="0"/>
              <a:t>a</a:t>
            </a:r>
            <a:r>
              <a:rPr lang="en-US" dirty="0"/>
              <a:t>: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If </a:t>
            </a:r>
            <a:r>
              <a:rPr lang="en-US" b="1" dirty="0"/>
              <a:t>a</a:t>
            </a:r>
            <a:r>
              <a:rPr lang="en-US" dirty="0"/>
              <a:t> is unit length, then </a:t>
            </a:r>
            <a:r>
              <a:rPr lang="en-US" b="1" dirty="0"/>
              <a:t>q</a:t>
            </a:r>
            <a:r>
              <a:rPr lang="en-US" dirty="0"/>
              <a:t> will be also</a:t>
            </a:r>
          </a:p>
        </p:txBody>
      </p:sp>
      <p:graphicFrame>
        <p:nvGraphicFramePr>
          <p:cNvPr id="112644" name="Object 4"/>
          <p:cNvGraphicFramePr>
            <a:graphicFrameLocks noChangeAspect="1"/>
          </p:cNvGraphicFramePr>
          <p:nvPr>
            <p:extLst/>
          </p:nvPr>
        </p:nvGraphicFramePr>
        <p:xfrm>
          <a:off x="2759192" y="2694460"/>
          <a:ext cx="5451651" cy="2352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Microsoft Equation 3.0" r:id="rId3" imgW="2590560" imgH="1117440" progId="">
                  <p:embed/>
                </p:oleObj>
              </mc:Choice>
              <mc:Fallback>
                <p:oleObj name="Microsoft Equation 3.0" r:id="rId3" imgW="2590560" imgH="1117440" progId="">
                  <p:embed/>
                  <p:pic>
                    <p:nvPicPr>
                      <p:cNvPr id="11264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9192" y="2694460"/>
                        <a:ext cx="5451651" cy="235226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61934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6220" y="-174884"/>
            <a:ext cx="10515600" cy="1325563"/>
          </a:xfrm>
        </p:spPr>
        <p:txBody>
          <a:bodyPr/>
          <a:lstStyle/>
          <a:p>
            <a:r>
              <a:rPr lang="en-US" dirty="0"/>
              <a:t>Rotation using Quaternions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186744" y="1075386"/>
            <a:ext cx="10496281" cy="5190944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Let </a:t>
            </a:r>
            <a:r>
              <a:rPr lang="en-US" i="1" dirty="0"/>
              <a:t>q</a:t>
            </a:r>
            <a:r>
              <a:rPr lang="en-US" dirty="0"/>
              <a:t> = cos(</a:t>
            </a:r>
            <a:r>
              <a:rPr lang="en-US" i="1" dirty="0">
                <a:latin typeface="Symbol" pitchFamily="18" charset="2"/>
              </a:rPr>
              <a:t>q</a:t>
            </a:r>
            <a:r>
              <a:rPr lang="en-US" dirty="0"/>
              <a:t>/2) + sin(</a:t>
            </a:r>
            <a:r>
              <a:rPr lang="en-US" i="1" dirty="0">
                <a:latin typeface="Symbol" pitchFamily="18" charset="2"/>
              </a:rPr>
              <a:t>q</a:t>
            </a:r>
            <a:r>
              <a:rPr lang="en-US" dirty="0"/>
              <a:t>/2) </a:t>
            </a:r>
            <a:r>
              <a:rPr lang="en-US" b="1" dirty="0"/>
              <a:t>u</a:t>
            </a:r>
            <a:r>
              <a:rPr lang="en-US" dirty="0"/>
              <a:t> be a unit quaternion: |</a:t>
            </a:r>
            <a:r>
              <a:rPr lang="en-US" i="1" dirty="0"/>
              <a:t>q</a:t>
            </a:r>
            <a:r>
              <a:rPr lang="en-US" dirty="0"/>
              <a:t>| = |</a:t>
            </a:r>
            <a:r>
              <a:rPr lang="en-US" b="1" dirty="0"/>
              <a:t>u</a:t>
            </a:r>
            <a:r>
              <a:rPr lang="en-US" dirty="0"/>
              <a:t>| = 1</a:t>
            </a:r>
            <a:br>
              <a:rPr lang="en-US" dirty="0"/>
            </a:b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Let point </a:t>
            </a:r>
            <a:r>
              <a:rPr lang="en-US" b="1" dirty="0"/>
              <a:t>p</a:t>
            </a:r>
            <a:r>
              <a:rPr lang="en-US" dirty="0"/>
              <a:t> = (</a:t>
            </a:r>
            <a:r>
              <a:rPr lang="en-US" i="1" dirty="0" err="1"/>
              <a:t>x</a:t>
            </a:r>
            <a:r>
              <a:rPr lang="en-US" dirty="0" err="1"/>
              <a:t>,</a:t>
            </a:r>
            <a:r>
              <a:rPr lang="en-US" i="1" dirty="0" err="1"/>
              <a:t>y</a:t>
            </a:r>
            <a:r>
              <a:rPr lang="en-US" dirty="0" err="1"/>
              <a:t>,</a:t>
            </a:r>
            <a:r>
              <a:rPr lang="en-US" i="1" dirty="0" err="1"/>
              <a:t>z</a:t>
            </a:r>
            <a:r>
              <a:rPr lang="en-US" dirty="0"/>
              <a:t>) = </a:t>
            </a:r>
            <a:r>
              <a:rPr lang="en-US" i="1" dirty="0"/>
              <a:t>x</a:t>
            </a:r>
            <a:r>
              <a:rPr lang="en-US" dirty="0"/>
              <a:t> </a:t>
            </a:r>
            <a:r>
              <a:rPr lang="en-US" b="1" dirty="0" err="1"/>
              <a:t>i</a:t>
            </a:r>
            <a:r>
              <a:rPr lang="en-US" dirty="0"/>
              <a:t> + </a:t>
            </a:r>
            <a:r>
              <a:rPr lang="en-US" i="1" dirty="0"/>
              <a:t>y</a:t>
            </a:r>
            <a:r>
              <a:rPr lang="en-US" dirty="0"/>
              <a:t> </a:t>
            </a:r>
            <a:r>
              <a:rPr lang="en-US" b="1" dirty="0"/>
              <a:t>j</a:t>
            </a:r>
            <a:r>
              <a:rPr lang="en-US" dirty="0"/>
              <a:t> + </a:t>
            </a:r>
            <a:r>
              <a:rPr lang="en-US" i="1" dirty="0"/>
              <a:t>z</a:t>
            </a:r>
            <a:r>
              <a:rPr lang="en-US" dirty="0"/>
              <a:t> </a:t>
            </a:r>
            <a:r>
              <a:rPr lang="en-US" b="1" dirty="0"/>
              <a:t>k</a:t>
            </a:r>
            <a:br>
              <a:rPr lang="en-US" b="1" dirty="0"/>
            </a:b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Then the product </a:t>
            </a:r>
            <a:r>
              <a:rPr lang="en-US" i="1" dirty="0"/>
              <a:t>q</a:t>
            </a:r>
            <a:r>
              <a:rPr lang="en-US" dirty="0"/>
              <a:t> </a:t>
            </a:r>
            <a:r>
              <a:rPr lang="en-US" b="1" dirty="0"/>
              <a:t>p</a:t>
            </a:r>
            <a:r>
              <a:rPr lang="en-US" dirty="0"/>
              <a:t> </a:t>
            </a:r>
            <a:r>
              <a:rPr lang="en-US" i="1" dirty="0"/>
              <a:t>q</a:t>
            </a:r>
            <a:r>
              <a:rPr lang="en-US" baseline="30000" dirty="0"/>
              <a:t>-1 </a:t>
            </a:r>
            <a:r>
              <a:rPr lang="en-US" dirty="0"/>
              <a:t>rotates the point </a:t>
            </a:r>
            <a:r>
              <a:rPr lang="en-US" b="1" dirty="0"/>
              <a:t>p</a:t>
            </a:r>
            <a:r>
              <a:rPr lang="en-US" dirty="0"/>
              <a:t> about axis </a:t>
            </a:r>
            <a:r>
              <a:rPr lang="en-US" b="1" dirty="0"/>
              <a:t>u</a:t>
            </a:r>
            <a:r>
              <a:rPr lang="en-US" dirty="0"/>
              <a:t> by angle </a:t>
            </a:r>
            <a:r>
              <a:rPr lang="en-US" i="1" dirty="0">
                <a:latin typeface="Symbol" pitchFamily="18" charset="2"/>
              </a:rPr>
              <a:t>q</a:t>
            </a:r>
            <a:br>
              <a:rPr lang="en-US" i="1" dirty="0">
                <a:latin typeface="Symbol" pitchFamily="18" charset="2"/>
              </a:rPr>
            </a:br>
            <a:endParaRPr lang="en-US" i="1" dirty="0">
              <a:latin typeface="Symbol" pitchFamily="18" charset="2"/>
            </a:endParaRPr>
          </a:p>
          <a:p>
            <a:pPr>
              <a:lnSpc>
                <a:spcPct val="90000"/>
              </a:lnSpc>
            </a:pPr>
            <a:r>
              <a:rPr lang="en-US" dirty="0"/>
              <a:t>Inverse of a unit quaternion is its </a:t>
            </a:r>
            <a:r>
              <a:rPr lang="en-US" b="1" i="1" dirty="0"/>
              <a:t>conjugate</a:t>
            </a:r>
            <a:r>
              <a:rPr lang="en-US" dirty="0"/>
              <a:t>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(negate the imaginary part)</a:t>
            </a:r>
            <a:br>
              <a:rPr lang="en-US" dirty="0"/>
            </a:br>
            <a:endParaRPr lang="en-US" dirty="0"/>
          </a:p>
          <a:p>
            <a:pPr>
              <a:buNone/>
              <a:tabLst>
                <a:tab pos="744538" algn="l"/>
              </a:tabLst>
            </a:pPr>
            <a:r>
              <a:rPr lang="en-US" i="1" dirty="0"/>
              <a:t>	q</a:t>
            </a:r>
            <a:r>
              <a:rPr lang="en-US" baseline="30000" dirty="0"/>
              <a:t>-1</a:t>
            </a:r>
            <a:r>
              <a:rPr lang="en-US" dirty="0"/>
              <a:t> 	= (</a:t>
            </a:r>
            <a:r>
              <a:rPr lang="en-US" dirty="0" err="1"/>
              <a:t>cos</a:t>
            </a:r>
            <a:r>
              <a:rPr lang="en-US" dirty="0"/>
              <a:t>(</a:t>
            </a:r>
            <a:r>
              <a:rPr lang="en-US" i="1" dirty="0">
                <a:latin typeface="Symbol" pitchFamily="18" charset="2"/>
              </a:rPr>
              <a:t>q</a:t>
            </a:r>
            <a:r>
              <a:rPr lang="en-US" dirty="0"/>
              <a:t>/2) + sin(</a:t>
            </a:r>
            <a:r>
              <a:rPr lang="en-US" i="1" dirty="0">
                <a:latin typeface="Symbol" pitchFamily="18" charset="2"/>
              </a:rPr>
              <a:t>q</a:t>
            </a:r>
            <a:r>
              <a:rPr lang="en-US" dirty="0"/>
              <a:t>/2) </a:t>
            </a:r>
            <a:r>
              <a:rPr lang="en-US" b="1" dirty="0"/>
              <a:t>u</a:t>
            </a:r>
            <a:r>
              <a:rPr lang="en-US" dirty="0"/>
              <a:t>)</a:t>
            </a:r>
            <a:r>
              <a:rPr lang="en-US" baseline="30000" dirty="0"/>
              <a:t>-1</a:t>
            </a:r>
          </a:p>
          <a:p>
            <a:pPr>
              <a:buNone/>
              <a:tabLst>
                <a:tab pos="744538" algn="l"/>
              </a:tabLst>
            </a:pPr>
            <a:r>
              <a:rPr lang="en-US" dirty="0"/>
              <a:t>		= </a:t>
            </a:r>
            <a:r>
              <a:rPr lang="en-US" dirty="0" err="1"/>
              <a:t>cos</a:t>
            </a:r>
            <a:r>
              <a:rPr lang="en-US" dirty="0"/>
              <a:t>(-</a:t>
            </a:r>
            <a:r>
              <a:rPr lang="en-US" i="1" dirty="0">
                <a:latin typeface="Symbol" pitchFamily="18" charset="2"/>
              </a:rPr>
              <a:t>q</a:t>
            </a:r>
            <a:r>
              <a:rPr lang="en-US" dirty="0"/>
              <a:t>/2) + sin(-</a:t>
            </a:r>
            <a:r>
              <a:rPr lang="en-US" i="1" dirty="0">
                <a:latin typeface="Symbol" pitchFamily="18" charset="2"/>
              </a:rPr>
              <a:t>q</a:t>
            </a:r>
            <a:r>
              <a:rPr lang="en-US" dirty="0"/>
              <a:t>/2) </a:t>
            </a:r>
            <a:r>
              <a:rPr lang="en-US" b="1" dirty="0"/>
              <a:t>u</a:t>
            </a:r>
          </a:p>
          <a:p>
            <a:pPr>
              <a:buNone/>
              <a:tabLst>
                <a:tab pos="744538" algn="l"/>
              </a:tabLst>
            </a:pPr>
            <a:r>
              <a:rPr lang="en-US" dirty="0"/>
              <a:t>		= cos(</a:t>
            </a:r>
            <a:r>
              <a:rPr lang="en-US" i="1" dirty="0">
                <a:latin typeface="Symbol" pitchFamily="18" charset="2"/>
              </a:rPr>
              <a:t>q</a:t>
            </a:r>
            <a:r>
              <a:rPr lang="en-US" dirty="0"/>
              <a:t>/2) – sin(</a:t>
            </a:r>
            <a:r>
              <a:rPr lang="en-US" i="1" dirty="0">
                <a:latin typeface="Symbol" pitchFamily="18" charset="2"/>
              </a:rPr>
              <a:t>q</a:t>
            </a:r>
            <a:r>
              <a:rPr lang="en-US" dirty="0"/>
              <a:t>/2) </a:t>
            </a:r>
            <a:r>
              <a:rPr lang="en-US" b="1" dirty="0"/>
              <a:t>u</a:t>
            </a:r>
            <a:br>
              <a:rPr lang="en-US" b="1" dirty="0"/>
            </a:br>
            <a:endParaRPr lang="en-US" dirty="0">
              <a:latin typeface="+mj-lt"/>
            </a:endParaRPr>
          </a:p>
          <a:p>
            <a:r>
              <a:rPr lang="en-US" dirty="0"/>
              <a:t>Composition of rotations  </a:t>
            </a:r>
            <a:r>
              <a:rPr lang="en-US" i="1" dirty="0"/>
              <a:t>q</a:t>
            </a:r>
            <a:r>
              <a:rPr lang="en-US" baseline="-25000" dirty="0"/>
              <a:t>12</a:t>
            </a:r>
            <a:r>
              <a:rPr lang="en-US" dirty="0"/>
              <a:t> = </a:t>
            </a:r>
            <a:r>
              <a:rPr lang="en-US" i="1" dirty="0"/>
              <a:t>q</a:t>
            </a:r>
            <a:r>
              <a:rPr lang="en-US" baseline="-25000" dirty="0"/>
              <a:t>1</a:t>
            </a:r>
            <a:r>
              <a:rPr lang="en-US" dirty="0"/>
              <a:t> </a:t>
            </a:r>
            <a:r>
              <a:rPr lang="en-US" i="1" dirty="0"/>
              <a:t>q</a:t>
            </a:r>
            <a:r>
              <a:rPr lang="en-US" baseline="-25000" dirty="0"/>
              <a:t>2</a:t>
            </a:r>
            <a:r>
              <a:rPr lang="en-US" dirty="0">
                <a:sym typeface="Symbol" pitchFamily="18" charset="2"/>
              </a:rPr>
              <a:t></a:t>
            </a:r>
            <a:r>
              <a:rPr lang="en-US" dirty="0"/>
              <a:t> </a:t>
            </a:r>
            <a:r>
              <a:rPr lang="en-US" i="1" dirty="0"/>
              <a:t>q</a:t>
            </a:r>
            <a:r>
              <a:rPr lang="en-US" baseline="-25000" dirty="0"/>
              <a:t>2</a:t>
            </a:r>
            <a:r>
              <a:rPr lang="en-US" dirty="0"/>
              <a:t> </a:t>
            </a:r>
            <a:r>
              <a:rPr lang="en-US" i="1" dirty="0"/>
              <a:t>q</a:t>
            </a:r>
            <a:r>
              <a:rPr lang="en-US" baseline="-25000" dirty="0"/>
              <a:t>1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8C4E8B2-4AB3-48FD-BFD4-04C2D74B0FDE}"/>
              </a:ext>
            </a:extLst>
          </p:cNvPr>
          <p:cNvGrpSpPr/>
          <p:nvPr/>
        </p:nvGrpSpPr>
        <p:grpSpPr>
          <a:xfrm>
            <a:off x="8704304" y="4402417"/>
            <a:ext cx="2396902" cy="2114270"/>
            <a:chOff x="8372067" y="4657095"/>
            <a:chExt cx="1410869" cy="1629930"/>
          </a:xfrm>
        </p:grpSpPr>
        <p:cxnSp>
          <p:nvCxnSpPr>
            <p:cNvPr id="10" name="Straight Connector 9"/>
            <p:cNvCxnSpPr/>
            <p:nvPr/>
          </p:nvCxnSpPr>
          <p:spPr bwMode="auto">
            <a:xfrm rot="10800000" flipV="1">
              <a:off x="8459426" y="5612893"/>
              <a:ext cx="457200" cy="3810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" name="TextBox 5"/>
            <p:cNvSpPr txBox="1"/>
            <p:nvPr/>
          </p:nvSpPr>
          <p:spPr>
            <a:xfrm>
              <a:off x="9474838" y="4774693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u</a:t>
              </a:r>
            </a:p>
          </p:txBody>
        </p:sp>
        <p:sp>
          <p:nvSpPr>
            <p:cNvPr id="7" name="Curved Down Arrow 6"/>
            <p:cNvSpPr/>
            <p:nvPr/>
          </p:nvSpPr>
          <p:spPr bwMode="auto">
            <a:xfrm rot="19315478" flipH="1">
              <a:off x="8372067" y="5191500"/>
              <a:ext cx="995470" cy="554433"/>
            </a:xfrm>
            <a:prstGeom prst="curvedDownArrow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</a:pPr>
              <a:endParaRPr lang="en-US" sz="2400">
                <a:latin typeface="Times New Roman" pitchFamily="18" charset="0"/>
              </a:endParaRPr>
            </a:p>
          </p:txBody>
        </p:sp>
        <p:cxnSp>
          <p:nvCxnSpPr>
            <p:cNvPr id="5" name="Straight Arrow Connector 4"/>
            <p:cNvCxnSpPr/>
            <p:nvPr/>
          </p:nvCxnSpPr>
          <p:spPr bwMode="auto">
            <a:xfrm flipV="1">
              <a:off x="8916626" y="5155693"/>
              <a:ext cx="609600" cy="45720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1" name="Rectangle 10"/>
            <p:cNvSpPr/>
            <p:nvPr/>
          </p:nvSpPr>
          <p:spPr>
            <a:xfrm>
              <a:off x="8647860" y="4657095"/>
              <a:ext cx="30489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>
                  <a:latin typeface="Symbol" pitchFamily="18" charset="2"/>
                </a:rPr>
                <a:t>q</a:t>
              </a:r>
              <a:endParaRPr lang="en-US"/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9323752" y="537123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450026" y="5308093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p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460653" y="5917693"/>
              <a:ext cx="7761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q</a:t>
              </a:r>
              <a:r>
                <a:rPr lang="en-US" b="1" dirty="0"/>
                <a:t> p</a:t>
              </a:r>
              <a:r>
                <a:rPr lang="en-US" dirty="0"/>
                <a:t> </a:t>
              </a:r>
              <a:r>
                <a:rPr lang="en-US" i="1" dirty="0"/>
                <a:t>q</a:t>
              </a:r>
              <a:r>
                <a:rPr lang="en-US" baseline="30000" dirty="0"/>
                <a:t>-1</a:t>
              </a:r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8727215" y="5865441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</a:pPr>
              <a:endParaRPr lang="en-US" sz="2400">
                <a:latin typeface="Times New Roman" pitchFamily="18" charset="0"/>
              </a:endParaRPr>
            </a:p>
          </p:txBody>
        </p:sp>
      </p:grpSp>
      <p:graphicFrame>
        <p:nvGraphicFramePr>
          <p:cNvPr id="17" name="Object 16"/>
          <p:cNvGraphicFramePr>
            <a:graphicFrameLocks noChangeAspect="1"/>
          </p:cNvGraphicFramePr>
          <p:nvPr>
            <p:extLst/>
          </p:nvPr>
        </p:nvGraphicFramePr>
        <p:xfrm>
          <a:off x="8460653" y="3370490"/>
          <a:ext cx="3058733" cy="10056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Equation" r:id="rId4" imgW="1854000" imgH="609480" progId="Equation.3">
                  <p:embed/>
                </p:oleObj>
              </mc:Choice>
              <mc:Fallback>
                <p:oleObj name="Equation" r:id="rId4" imgW="1854000" imgH="609480" progId="Equation.3">
                  <p:embed/>
                  <p:pic>
                    <p:nvPicPr>
                      <p:cNvPr id="17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60653" y="3370490"/>
                        <a:ext cx="3058733" cy="100561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29E6531-BFA5-47E1-9680-B46734D2F993}"/>
              </a:ext>
            </a:extLst>
          </p:cNvPr>
          <p:cNvSpPr txBox="1"/>
          <p:nvPr/>
        </p:nvSpPr>
        <p:spPr>
          <a:xfrm>
            <a:off x="9431832" y="1642805"/>
            <a:ext cx="2592420" cy="1477328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We haven’t talked about how to multiply quaternions yet, but don’t worry about that for now…</a:t>
            </a:r>
          </a:p>
        </p:txBody>
      </p:sp>
    </p:spTree>
    <p:extLst>
      <p:ext uri="{BB962C8B-B14F-4D97-AF65-F5344CB8AC3E}">
        <p14:creationId xmlns:p14="http://schemas.microsoft.com/office/powerpoint/2010/main" val="30351160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Quaternion to Matrix</a:t>
            </a:r>
          </a:p>
        </p:txBody>
      </p:sp>
      <p:graphicFrame>
        <p:nvGraphicFramePr>
          <p:cNvPr id="18436" name="Object 4"/>
          <p:cNvGraphicFramePr>
            <a:graphicFrameLocks noChangeAspect="1"/>
          </p:cNvGraphicFramePr>
          <p:nvPr>
            <p:extLst/>
          </p:nvPr>
        </p:nvGraphicFramePr>
        <p:xfrm>
          <a:off x="1335161" y="2981459"/>
          <a:ext cx="8875954" cy="22890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Equation" r:id="rId3" imgW="2857320" imgH="736560" progId="Equation.3">
                  <p:embed/>
                </p:oleObj>
              </mc:Choice>
              <mc:Fallback>
                <p:oleObj name="Equation" r:id="rId3" imgW="2857320" imgH="736560" progId="Equation.3">
                  <p:embed/>
                  <p:pic>
                    <p:nvPicPr>
                      <p:cNvPr id="1843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5161" y="2981459"/>
                        <a:ext cx="8875954" cy="228904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convert a quaternion to a rotation matrix: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DE7B56B-1A6E-4C2C-B1E9-1F0EC20F3FEA}"/>
              </a:ext>
            </a:extLst>
          </p:cNvPr>
          <p:cNvSpPr txBox="1"/>
          <p:nvPr/>
        </p:nvSpPr>
        <p:spPr>
          <a:xfrm>
            <a:off x="8809149" y="965915"/>
            <a:ext cx="2717443" cy="64633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Again, why do we want to be able to do this?</a:t>
            </a:r>
          </a:p>
        </p:txBody>
      </p:sp>
    </p:spTree>
    <p:extLst>
      <p:ext uri="{BB962C8B-B14F-4D97-AF65-F5344CB8AC3E}">
        <p14:creationId xmlns:p14="http://schemas.microsoft.com/office/powerpoint/2010/main" val="36998281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Quaternion Multiplication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515" y="1448873"/>
            <a:ext cx="12331522" cy="4260151"/>
          </a:xfrm>
        </p:spPr>
        <p:txBody>
          <a:bodyPr>
            <a:normAutofit/>
          </a:bodyPr>
          <a:lstStyle/>
          <a:p>
            <a:r>
              <a:rPr lang="en-US" sz="2400" dirty="0"/>
              <a:t>We can perform multiplication on quaternions</a:t>
            </a:r>
          </a:p>
          <a:p>
            <a:pPr lvl="1"/>
            <a:r>
              <a:rPr lang="en-US" sz="2000" dirty="0"/>
              <a:t>we expand them into their complex number form</a:t>
            </a:r>
            <a:br>
              <a:rPr lang="en-US" sz="2000" dirty="0"/>
            </a:br>
            <a:br>
              <a:rPr lang="en-US" sz="2000" dirty="0"/>
            </a:br>
            <a:endParaRPr lang="en-US" sz="2000" dirty="0"/>
          </a:p>
          <a:p>
            <a:r>
              <a:rPr lang="en-US" sz="2400" dirty="0"/>
              <a:t>If </a:t>
            </a:r>
            <a:r>
              <a:rPr lang="en-US" sz="2400" b="1" dirty="0"/>
              <a:t>q</a:t>
            </a:r>
            <a:r>
              <a:rPr lang="en-US" sz="2400" dirty="0"/>
              <a:t> represents a rotation and </a:t>
            </a:r>
            <a:r>
              <a:rPr lang="en-US" sz="2400" b="1" dirty="0"/>
              <a:t>q</a:t>
            </a:r>
            <a:r>
              <a:rPr lang="ja-JP" altLang="en-US" sz="2400" b="1" dirty="0">
                <a:latin typeface="Arial"/>
              </a:rPr>
              <a:t>’</a:t>
            </a:r>
            <a:r>
              <a:rPr lang="en-US" sz="2400" dirty="0"/>
              <a:t> represents a rotation, </a:t>
            </a:r>
            <a:r>
              <a:rPr lang="en-US" sz="2400" b="1" dirty="0" err="1"/>
              <a:t>qq</a:t>
            </a:r>
            <a:r>
              <a:rPr lang="ja-JP" altLang="en-US" sz="2400" b="1" dirty="0">
                <a:latin typeface="Arial"/>
              </a:rPr>
              <a:t>’</a:t>
            </a:r>
            <a:r>
              <a:rPr lang="en-US" sz="2400" dirty="0"/>
              <a:t> represents </a:t>
            </a:r>
            <a:r>
              <a:rPr lang="en-US" sz="2400" b="1" dirty="0"/>
              <a:t>q</a:t>
            </a:r>
            <a:r>
              <a:rPr lang="en-US" sz="2400" dirty="0"/>
              <a:t> rotated by </a:t>
            </a:r>
            <a:r>
              <a:rPr lang="en-US" sz="2400" b="1" dirty="0"/>
              <a:t>q</a:t>
            </a:r>
            <a:r>
              <a:rPr lang="ja-JP" altLang="en-US" sz="2400" b="1" dirty="0">
                <a:latin typeface="Arial"/>
              </a:rPr>
              <a:t>’</a:t>
            </a:r>
            <a:endParaRPr lang="en-US" sz="2400" dirty="0"/>
          </a:p>
          <a:p>
            <a:r>
              <a:rPr lang="en-US" sz="2400" dirty="0"/>
              <a:t>This follows very similar rules as matrix multiplication (I.e., non-commutative)</a:t>
            </a:r>
          </a:p>
        </p:txBody>
      </p:sp>
      <p:graphicFrame>
        <p:nvGraphicFramePr>
          <p:cNvPr id="117764" name="Object 4"/>
          <p:cNvGraphicFramePr>
            <a:graphicFrameLocks noChangeAspect="1"/>
          </p:cNvGraphicFramePr>
          <p:nvPr>
            <p:extLst/>
          </p:nvPr>
        </p:nvGraphicFramePr>
        <p:xfrm>
          <a:off x="2638425" y="2133177"/>
          <a:ext cx="3457575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Equation" r:id="rId3" imgW="1384200" imgH="228600" progId="Equation.3">
                  <p:embed/>
                </p:oleObj>
              </mc:Choice>
              <mc:Fallback>
                <p:oleObj name="Equation" r:id="rId3" imgW="1384200" imgH="228600" progId="Equation.3">
                  <p:embed/>
                  <p:pic>
                    <p:nvPicPr>
                      <p:cNvPr id="11776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8425" y="2133177"/>
                        <a:ext cx="3457575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7765" name="Object 5"/>
          <p:cNvGraphicFramePr>
            <a:graphicFrameLocks noChangeAspect="1"/>
          </p:cNvGraphicFramePr>
          <p:nvPr>
            <p:extLst/>
          </p:nvPr>
        </p:nvGraphicFramePr>
        <p:xfrm>
          <a:off x="2137023" y="3927430"/>
          <a:ext cx="6886575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Microsoft Equation" r:id="rId5" imgW="2755900" imgH="508000" progId="">
                  <p:embed/>
                </p:oleObj>
              </mc:Choice>
              <mc:Fallback>
                <p:oleObj name="Microsoft Equation" r:id="rId5" imgW="2755900" imgH="508000" progId="">
                  <p:embed/>
                  <p:pic>
                    <p:nvPicPr>
                      <p:cNvPr id="11776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7023" y="3927430"/>
                        <a:ext cx="6886575" cy="1270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189265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Quaternion Multiplication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90691"/>
            <a:ext cx="12498946" cy="457564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Two unit quaternions multiplied together results in another unit quaternion</a:t>
            </a:r>
            <a:br>
              <a:rPr lang="en-US" dirty="0"/>
            </a:b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This corresponds to the same property of complex numbers</a:t>
            </a:r>
            <a:br>
              <a:rPr lang="en-US" dirty="0"/>
            </a:br>
            <a:endParaRPr lang="en-US" dirty="0"/>
          </a:p>
          <a:p>
            <a:pPr>
              <a:lnSpc>
                <a:spcPct val="90000"/>
              </a:lnSpc>
            </a:pPr>
            <a:r>
              <a:rPr lang="en-US" sz="2400" dirty="0"/>
              <a:t>Remember(?) multiplication by complex numbers is like a rotation in the complex plane</a:t>
            </a:r>
            <a:br>
              <a:rPr lang="en-US" sz="2400" dirty="0"/>
            </a:b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Quaternions extend the planar rotations of complex numbers to 3D rotations in space</a:t>
            </a:r>
          </a:p>
        </p:txBody>
      </p:sp>
    </p:spTree>
    <p:extLst>
      <p:ext uri="{BB962C8B-B14F-4D97-AF65-F5344CB8AC3E}">
        <p14:creationId xmlns:p14="http://schemas.microsoft.com/office/powerpoint/2010/main" val="10066217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661B1-5F14-4F40-BDAF-19D67DF1A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Flight: Orientation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6ACFF-5AC9-4539-B22D-3F7769516B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90690"/>
            <a:ext cx="11353800" cy="4486273"/>
          </a:xfrm>
        </p:spPr>
        <p:txBody>
          <a:bodyPr>
            <a:normAutofit/>
          </a:bodyPr>
          <a:lstStyle/>
          <a:p>
            <a:r>
              <a:rPr lang="en-US" dirty="0"/>
              <a:t>Lots of ways to implement flight…</a:t>
            </a:r>
          </a:p>
          <a:p>
            <a:r>
              <a:rPr lang="en-US" dirty="0"/>
              <a:t>MP requires the use of quaternions</a:t>
            </a:r>
          </a:p>
          <a:p>
            <a:r>
              <a:rPr lang="en-US" dirty="0"/>
              <a:t>One option to change orientation:</a:t>
            </a:r>
          </a:p>
          <a:p>
            <a:pPr lvl="1"/>
            <a:r>
              <a:rPr lang="en-US" sz="2000" dirty="0"/>
              <a:t>Set up an initial view using mat4.lookat</a:t>
            </a:r>
          </a:p>
          <a:p>
            <a:pPr lvl="1"/>
            <a:r>
              <a:rPr lang="en-US" sz="2000" dirty="0"/>
              <a:t>Keep a quaternion that records current orientation</a:t>
            </a:r>
          </a:p>
          <a:p>
            <a:pPr lvl="1"/>
            <a:r>
              <a:rPr lang="en-US" sz="2000" dirty="0"/>
              <a:t>Each frame:</a:t>
            </a:r>
          </a:p>
          <a:p>
            <a:pPr lvl="2"/>
            <a:r>
              <a:rPr lang="en-US" sz="1600" dirty="0"/>
              <a:t>Capture key presses as Euler angles</a:t>
            </a:r>
          </a:p>
          <a:p>
            <a:pPr lvl="2"/>
            <a:r>
              <a:rPr lang="en-US" sz="1600" dirty="0"/>
              <a:t>Construct a temporary quaternion based on the Euler angles.</a:t>
            </a:r>
          </a:p>
          <a:p>
            <a:pPr lvl="3"/>
            <a:r>
              <a:rPr lang="en-US" sz="1600" b="1" dirty="0" err="1">
                <a:solidFill>
                  <a:srgbClr val="C00000"/>
                </a:solidFill>
              </a:rPr>
              <a:t>quat.fromEuler</a:t>
            </a:r>
            <a:r>
              <a:rPr lang="en-US" sz="1600" b="1" dirty="0">
                <a:solidFill>
                  <a:srgbClr val="C00000"/>
                </a:solidFill>
              </a:rPr>
              <a:t> in </a:t>
            </a:r>
            <a:r>
              <a:rPr lang="en-US" sz="1600" b="1" dirty="0" err="1">
                <a:solidFill>
                  <a:srgbClr val="C00000"/>
                </a:solidFill>
              </a:rPr>
              <a:t>glMatrix</a:t>
            </a:r>
            <a:r>
              <a:rPr lang="en-US" sz="1600" b="1" dirty="0">
                <a:solidFill>
                  <a:srgbClr val="C00000"/>
                </a:solidFill>
              </a:rPr>
              <a:t> library…get current release!</a:t>
            </a:r>
          </a:p>
          <a:p>
            <a:pPr lvl="2"/>
            <a:r>
              <a:rPr lang="en-US" sz="1600" dirty="0"/>
              <a:t>Update the orientation quaternion using the temp</a:t>
            </a:r>
          </a:p>
          <a:p>
            <a:pPr lvl="3"/>
            <a:r>
              <a:rPr lang="en-US" sz="1400" dirty="0"/>
              <a:t>How? </a:t>
            </a:r>
          </a:p>
          <a:p>
            <a:pPr lvl="2"/>
            <a:r>
              <a:rPr lang="en-US" sz="1800" dirty="0"/>
              <a:t>Update the view matrix using the orientation quaternion</a:t>
            </a:r>
          </a:p>
          <a:p>
            <a:pPr lvl="3"/>
            <a:r>
              <a:rPr lang="en-US" sz="1400" dirty="0"/>
              <a:t>How?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833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439B2DA-C5B3-4F6E-8373-01ECA57945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9774" y="5263716"/>
            <a:ext cx="2542252" cy="1402202"/>
          </a:xfrm>
          <a:prstGeom prst="rect">
            <a:avLst/>
          </a:prstGeom>
        </p:spPr>
      </p:pic>
      <p:grpSp>
        <p:nvGrpSpPr>
          <p:cNvPr id="6" name="Group 4">
            <a:extLst>
              <a:ext uri="{FF2B5EF4-FFF2-40B4-BE49-F238E27FC236}">
                <a16:creationId xmlns:a16="http://schemas.microsoft.com/office/drawing/2014/main" id="{B24C4FCC-C196-41BB-B4AB-8AB5B0C0E7C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-431855" y="-109182"/>
            <a:ext cx="13384008" cy="7501731"/>
            <a:chOff x="0" y="9"/>
            <a:chExt cx="7686" cy="4308"/>
          </a:xfrm>
        </p:grpSpPr>
        <p:sp>
          <p:nvSpPr>
            <p:cNvPr id="7" name="AutoShape 3">
              <a:extLst>
                <a:ext uri="{FF2B5EF4-FFF2-40B4-BE49-F238E27FC236}">
                  <a16:creationId xmlns:a16="http://schemas.microsoft.com/office/drawing/2014/main" id="{185900D9-1F70-40D2-9E7B-566F95C199A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9"/>
              <a:ext cx="7680" cy="4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029" name="Picture 5">
              <a:extLst>
                <a:ext uri="{FF2B5EF4-FFF2-40B4-BE49-F238E27FC236}">
                  <a16:creationId xmlns:a16="http://schemas.microsoft.com/office/drawing/2014/main" id="{535C38E4-0B41-42D0-8ACA-306FE592D6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"/>
              <a:ext cx="7686" cy="4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716870-1867-4F03-AF0C-3810DB500D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72955" y="2807753"/>
            <a:ext cx="12226119" cy="4351338"/>
          </a:xfrm>
          <a:solidFill>
            <a:schemeClr val="bg1">
              <a:alpha val="52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Fog is an example of participating media</a:t>
            </a:r>
          </a:p>
          <a:p>
            <a:pPr marL="0" indent="0">
              <a:buNone/>
            </a:pPr>
            <a:r>
              <a:rPr lang="en-US" dirty="0"/>
              <a:t>These are typically some sort of particulate</a:t>
            </a:r>
          </a:p>
          <a:p>
            <a:pPr marL="0" indent="0">
              <a:buNone/>
            </a:pPr>
            <a:r>
              <a:rPr lang="en-US" dirty="0"/>
              <a:t>Scatters and otherwise changes light</a:t>
            </a:r>
          </a:p>
          <a:p>
            <a:pPr marL="0" indent="0">
              <a:buNone/>
            </a:pPr>
            <a:r>
              <a:rPr lang="en-US" dirty="0"/>
              <a:t>There are a number of sophisticated ways to render such phenomena</a:t>
            </a:r>
            <a:br>
              <a:rPr lang="en-US" dirty="0"/>
            </a:br>
            <a:r>
              <a:rPr lang="en-US" dirty="0"/>
              <a:t>…we’ll use a simple one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For something complex, check out</a:t>
            </a:r>
          </a:p>
          <a:p>
            <a:pPr marL="0" indent="0">
              <a:buNone/>
            </a:pPr>
            <a:r>
              <a:rPr lang="en-US" sz="2000" dirty="0">
                <a:hlinkClick r:id="rId4"/>
              </a:rPr>
              <a:t>http://www.gdcvault.com/play/1023519/Fast-Flexible-Physically-Based-Volumetric</a:t>
            </a:r>
            <a:br>
              <a:rPr lang="en-US" dirty="0">
                <a:hlinkClick r:id="rId4"/>
              </a:rPr>
            </a:b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8FBA20-2706-429F-9A78-F038D69E6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90730" y="204716"/>
            <a:ext cx="1395874" cy="1325563"/>
          </a:xfrm>
          <a:solidFill>
            <a:schemeClr val="bg1">
              <a:alpha val="54000"/>
            </a:schemeClr>
          </a:solidFill>
        </p:spPr>
        <p:txBody>
          <a:bodyPr/>
          <a:lstStyle/>
          <a:p>
            <a:r>
              <a:rPr lang="en-US" dirty="0"/>
              <a:t>Fog</a:t>
            </a:r>
          </a:p>
        </p:txBody>
      </p:sp>
    </p:spTree>
    <p:extLst>
      <p:ext uri="{BB962C8B-B14F-4D97-AF65-F5344CB8AC3E}">
        <p14:creationId xmlns:p14="http://schemas.microsoft.com/office/powerpoint/2010/main" val="6297479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457FD-A55F-41AD-BBCC-B5291A4B3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Flight: Moving Forward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6CA79C-81A9-423F-BAB7-F174869880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Keep a user set speed factor</a:t>
            </a:r>
          </a:p>
          <a:p>
            <a:pPr lvl="1"/>
            <a:r>
              <a:rPr lang="en-US" sz="2000" dirty="0"/>
              <a:t>User can adjust</a:t>
            </a:r>
          </a:p>
          <a:p>
            <a:r>
              <a:rPr lang="en-US" sz="2400" dirty="0"/>
              <a:t>Move in the direction of the current orientation</a:t>
            </a:r>
          </a:p>
          <a:p>
            <a:pPr lvl="1"/>
            <a:r>
              <a:rPr lang="en-US" sz="2000" dirty="0"/>
              <a:t>By </a:t>
            </a:r>
            <a:r>
              <a:rPr lang="en-US" sz="2000" dirty="0" err="1"/>
              <a:t>speedFactor</a:t>
            </a:r>
            <a:r>
              <a:rPr lang="en-US" sz="2000" dirty="0"/>
              <a:t>*</a:t>
            </a:r>
            <a:r>
              <a:rPr lang="en-US" sz="2000" dirty="0" err="1"/>
              <a:t>directionVector</a:t>
            </a:r>
            <a:endParaRPr lang="en-US" sz="2000" dirty="0"/>
          </a:p>
          <a:p>
            <a:pPr lvl="1"/>
            <a:r>
              <a:rPr lang="en-US" sz="2000" dirty="0"/>
              <a:t>You’ll need to experiment to find appropriate </a:t>
            </a:r>
            <a:r>
              <a:rPr lang="en-US" sz="2000" dirty="0" err="1"/>
              <a:t>speedFactor</a:t>
            </a:r>
            <a:endParaRPr lang="en-US" sz="2000" dirty="0"/>
          </a:p>
          <a:p>
            <a:r>
              <a:rPr lang="en-US" sz="2400" dirty="0"/>
              <a:t>What’s the current </a:t>
            </a:r>
            <a:r>
              <a:rPr lang="en-US" sz="2400" dirty="0" err="1"/>
              <a:t>directionVector</a:t>
            </a:r>
            <a:r>
              <a:rPr lang="en-US" sz="2400" dirty="0"/>
              <a:t>?</a:t>
            </a:r>
          </a:p>
          <a:p>
            <a:pPr lvl="1"/>
            <a:r>
              <a:rPr lang="en-US" sz="2000" dirty="0"/>
              <a:t>Think about how you could compute it….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855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020DE-426B-44DB-BB2B-44B9A151F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 Fog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6BBD88-D5FF-4408-948D-A4A8D0EBAA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008" y="1690690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Just mix a fragment color with a fog color</a:t>
            </a:r>
          </a:p>
          <a:p>
            <a:pPr marL="0" indent="0">
              <a:buNone/>
            </a:pPr>
            <a:r>
              <a:rPr lang="en-US" dirty="0"/>
              <a:t>The farther the fragment from the viewer, more fog color</a:t>
            </a:r>
          </a:p>
          <a:p>
            <a:pPr marL="0" indent="0">
              <a:buNone/>
            </a:pPr>
            <a:r>
              <a:rPr lang="en-US" dirty="0"/>
              <a:t>…and less original color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9583B6-EAD2-4A7C-BE15-07139F8F6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5548" y="2850502"/>
            <a:ext cx="7493444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47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B4497-DB84-4D62-8B93-82791A63A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Fog in WebGL and GLSL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98CF06-190F-4F41-AB24-F822A2EECA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implement fog in the fragment shader</a:t>
            </a:r>
          </a:p>
          <a:p>
            <a:r>
              <a:rPr lang="en-US" dirty="0"/>
              <a:t>Compute the distance from fragment to camera</a:t>
            </a:r>
            <a:br>
              <a:rPr lang="en-US" dirty="0"/>
            </a:br>
            <a:endParaRPr lang="en-US" dirty="0"/>
          </a:p>
          <a:p>
            <a:endParaRPr lang="en-US" dirty="0"/>
          </a:p>
          <a:p>
            <a:r>
              <a:rPr lang="en-US" dirty="0"/>
              <a:t>And define a fog color</a:t>
            </a:r>
          </a:p>
          <a:p>
            <a:pPr lvl="1"/>
            <a:r>
              <a:rPr lang="en-US" sz="2000" dirty="0"/>
              <a:t>White is a good choice…especially with a white background</a:t>
            </a:r>
          </a:p>
          <a:p>
            <a:pPr lvl="1"/>
            <a:endParaRPr lang="en-US" sz="2000" b="1" dirty="0">
              <a:solidFill>
                <a:srgbClr val="FF0000"/>
              </a:solidFill>
            </a:endParaRPr>
          </a:p>
          <a:p>
            <a:pPr lvl="1"/>
            <a:endParaRPr lang="en-US" sz="20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856D73-9909-434F-9B6D-0C4EA10F4F26}"/>
              </a:ext>
            </a:extLst>
          </p:cNvPr>
          <p:cNvSpPr txBox="1"/>
          <p:nvPr/>
        </p:nvSpPr>
        <p:spPr>
          <a:xfrm>
            <a:off x="1064525" y="3035644"/>
            <a:ext cx="9852546" cy="461665"/>
          </a:xfrm>
          <a:prstGeom prst="rect">
            <a:avLst/>
          </a:prstGeom>
          <a:solidFill>
            <a:srgbClr val="131F33">
              <a:lumMod val="10000"/>
              <a:lumOff val="90000"/>
            </a:srgbClr>
          </a:solidFill>
          <a:ln w="15875">
            <a:solidFill>
              <a:srgbClr val="131F33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31F33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float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131F33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fogCoord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31F33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= 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131F33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gl_FragCoord.z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31F33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/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131F33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gl_FragCoord.w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31F33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);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10E00A-EDDC-4CB6-A609-A146EB87E764}"/>
              </a:ext>
            </a:extLst>
          </p:cNvPr>
          <p:cNvSpPr txBox="1"/>
          <p:nvPr/>
        </p:nvSpPr>
        <p:spPr>
          <a:xfrm>
            <a:off x="1064525" y="4707328"/>
            <a:ext cx="8311487" cy="461665"/>
          </a:xfrm>
          <a:prstGeom prst="rect">
            <a:avLst/>
          </a:prstGeom>
          <a:solidFill>
            <a:srgbClr val="131F33">
              <a:lumMod val="10000"/>
              <a:lumOff val="90000"/>
            </a:srgbClr>
          </a:solidFill>
          <a:ln>
            <a:solidFill>
              <a:srgbClr val="131F33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31F33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vec4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131F33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fogColor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31F33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 = vec4(1.0, 1.0, 1.0, 1.0);</a:t>
            </a:r>
          </a:p>
        </p:txBody>
      </p:sp>
    </p:spTree>
    <p:extLst>
      <p:ext uri="{BB962C8B-B14F-4D97-AF65-F5344CB8AC3E}">
        <p14:creationId xmlns:p14="http://schemas.microsoft.com/office/powerpoint/2010/main" val="2286360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C9606-677A-47B3-A953-2E399A6A3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Mixing in Fog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386180-62F6-46D2-AB7F-EC8CE9635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068" y="1803830"/>
            <a:ext cx="11696131" cy="5073506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Use linear interpolation to mix fog with the fragment color</a:t>
            </a:r>
          </a:p>
          <a:p>
            <a:pPr marL="0" indent="0">
              <a:buNone/>
            </a:pPr>
            <a:endParaRPr lang="en-US" sz="3600" dirty="0"/>
          </a:p>
          <a:p>
            <a:r>
              <a:rPr lang="en-US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fragColor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3200" dirty="0"/>
              <a:t>is the color computed by your shading equation</a:t>
            </a:r>
          </a:p>
          <a:p>
            <a:pPr lvl="1"/>
            <a:r>
              <a:rPr lang="en-US" dirty="0"/>
              <a:t>Probably Blinn-</a:t>
            </a:r>
            <a:r>
              <a:rPr lang="en-US" dirty="0" err="1"/>
              <a:t>Phong</a:t>
            </a:r>
            <a:br>
              <a:rPr lang="en-US" dirty="0"/>
            </a:br>
            <a:endParaRPr lang="en-US" dirty="0"/>
          </a:p>
          <a:p>
            <a:r>
              <a:rPr lang="en-US" dirty="0"/>
              <a:t>The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mix</a:t>
            </a:r>
            <a:r>
              <a:rPr lang="en-US" dirty="0"/>
              <a:t> function is built-in GLSL function that performs lerp</a:t>
            </a:r>
            <a:br>
              <a:rPr lang="en-US" dirty="0"/>
            </a:br>
            <a:endParaRPr lang="en-US" dirty="0"/>
          </a:p>
          <a:p>
            <a:r>
              <a:rPr lang="en-US" dirty="0"/>
              <a:t>But what is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fogFactor</a:t>
            </a:r>
            <a:r>
              <a:rPr lang="en-US" dirty="0"/>
              <a:t>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0F652C00-9D81-4838-8F59-50F08DD58B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3931" y="2315699"/>
            <a:ext cx="9730404" cy="461665"/>
          </a:xfrm>
          <a:prstGeom prst="rect">
            <a:avLst/>
          </a:prstGeom>
          <a:solidFill>
            <a:srgbClr val="DDDD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33334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gl_FragColor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334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= mix(</a:t>
            </a:r>
            <a:r>
              <a:rPr lang="en-US" altLang="en-US" sz="2400" dirty="0" err="1">
                <a:solidFill>
                  <a:srgbClr val="33334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33334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ogColor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334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33334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fragColor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334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33334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fogFactor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334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); 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5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801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2DC29-BE41-4B41-B845-D7D623EDA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585" y="10285"/>
            <a:ext cx="10515600" cy="1325563"/>
          </a:xfrm>
        </p:spPr>
        <p:txBody>
          <a:bodyPr/>
          <a:lstStyle/>
          <a:p>
            <a:r>
              <a:rPr lang="en-US" dirty="0"/>
              <a:t>Fog Factor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4E5548-2910-4AF2-B096-B556186CCD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585" y="2465780"/>
            <a:ext cx="10515600" cy="206898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Fog factor determines how much of the color is fog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 value of 1 means all fog in this case…a value of 0 means no fog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You can see the curve below…we’re computing GL_EXP2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3DF9AB51-6A8E-4A2D-8DF5-18D7EB94F0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585" y="1140217"/>
            <a:ext cx="11351184" cy="1200329"/>
          </a:xfrm>
          <a:prstGeom prst="rect">
            <a:avLst/>
          </a:prstGeom>
          <a:solidFill>
            <a:srgbClr val="DDDD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33334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33334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float LOG2 = 1.442695;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dirty="0">
                <a:solidFill>
                  <a:srgbClr val="33334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float </a:t>
            </a:r>
            <a:r>
              <a:rPr lang="en-US" altLang="en-US" dirty="0" err="1">
                <a:solidFill>
                  <a:srgbClr val="33334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fogDensity</a:t>
            </a:r>
            <a:r>
              <a:rPr lang="en-US" altLang="en-US" dirty="0">
                <a:solidFill>
                  <a:srgbClr val="33334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0.0005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333344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33334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float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33334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fogFactor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33334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= exp2( -</a:t>
            </a:r>
            <a:r>
              <a:rPr lang="en-US" altLang="en-US" dirty="0" err="1">
                <a:solidFill>
                  <a:srgbClr val="33334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fogD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33334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ensity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33334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* </a:t>
            </a:r>
            <a:r>
              <a:rPr lang="en-US" altLang="en-US" dirty="0" err="1">
                <a:solidFill>
                  <a:srgbClr val="33334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fogD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33334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ensity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33334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*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33334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fogCoord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33334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*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33334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fogCoord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33334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* LOG2 );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33334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fogFactor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33334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= clamp(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33334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fogFactor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33334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0.0, 1.0);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528491-E7CB-4EDC-A801-2524934370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0433" y="3930838"/>
            <a:ext cx="4872707" cy="292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872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5620E-47A0-444B-8085-7793D0580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Fog Factor Debugging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5986A8-CFF3-498D-93E2-459C4E59C2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5"/>
            <a:ext cx="12192000" cy="4351338"/>
          </a:xfrm>
        </p:spPr>
        <p:txBody>
          <a:bodyPr/>
          <a:lstStyle/>
          <a:p>
            <a:r>
              <a:rPr lang="en-US" dirty="0"/>
              <a:t>In case you have trouble, </a:t>
            </a:r>
            <a:br>
              <a:rPr lang="en-US" dirty="0"/>
            </a:br>
            <a:r>
              <a:rPr lang="en-US" dirty="0"/>
              <a:t>try just implementing the linear curve for the </a:t>
            </a:r>
            <a:r>
              <a:rPr lang="en-US" dirty="0" err="1"/>
              <a:t>fogFactor</a:t>
            </a:r>
            <a:r>
              <a:rPr lang="en-US" dirty="0"/>
              <a:t>…see if that works.</a:t>
            </a:r>
            <a:br>
              <a:rPr lang="en-US" dirty="0"/>
            </a:br>
            <a:endParaRPr lang="en-US" dirty="0"/>
          </a:p>
          <a:p>
            <a:r>
              <a:rPr lang="en-US" dirty="0"/>
              <a:t>Can also render your </a:t>
            </a:r>
            <a:r>
              <a:rPr lang="en-US" dirty="0" err="1"/>
              <a:t>fogCoord</a:t>
            </a:r>
            <a:r>
              <a:rPr lang="en-US" dirty="0"/>
              <a:t> values</a:t>
            </a:r>
          </a:p>
          <a:p>
            <a:pPr lvl="1"/>
            <a:r>
              <a:rPr lang="en-US" dirty="0"/>
              <a:t>Compute z=</a:t>
            </a:r>
            <a:r>
              <a:rPr lang="en-US" dirty="0" err="1"/>
              <a:t>fogCoord</a:t>
            </a:r>
            <a:r>
              <a:rPr lang="en-US" dirty="0"/>
              <a:t>/</a:t>
            </a:r>
            <a:r>
              <a:rPr lang="en-US" dirty="0" err="1"/>
              <a:t>farClipDistance</a:t>
            </a:r>
            <a:r>
              <a:rPr lang="en-US" dirty="0"/>
              <a:t>;</a:t>
            </a:r>
          </a:p>
          <a:p>
            <a:pPr lvl="1"/>
            <a:r>
              <a:rPr lang="en-US" dirty="0"/>
              <a:t>Set </a:t>
            </a:r>
            <a:r>
              <a:rPr lang="en-US" dirty="0" err="1"/>
              <a:t>gl_FragColor</a:t>
            </a:r>
            <a:r>
              <a:rPr lang="en-US" dirty="0"/>
              <a:t> to (</a:t>
            </a:r>
            <a:r>
              <a:rPr lang="en-US" dirty="0" err="1"/>
              <a:t>z,z,z</a:t>
            </a:r>
            <a:r>
              <a:rPr lang="en-US" dirty="0"/>
              <a:t>, 1.0)</a:t>
            </a:r>
          </a:p>
          <a:p>
            <a:pPr lvl="1"/>
            <a:r>
              <a:rPr lang="en-US" dirty="0"/>
              <a:t>See if the image makes sense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2703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01308-B3C3-403A-A47D-90984AC6C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Representing Orientations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6F6731-583F-4172-980D-1EA4A05E73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2651" y="5356338"/>
            <a:ext cx="10515600" cy="1136535"/>
          </a:xfrm>
        </p:spPr>
        <p:txBody>
          <a:bodyPr>
            <a:normAutofit fontScale="85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Rotating a vector around itself does not change it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Rotating an object around its principal direction changes its orientation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Orientations require more information to represent than a vector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2FB7D5-604E-45EC-93FC-AB31A95C4C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400" y="1534827"/>
            <a:ext cx="5202600" cy="3460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385A722-E928-4D5D-B7EF-CD1DD49301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1550" y="1534827"/>
            <a:ext cx="5247450" cy="35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8231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75D22-4AB7-4853-93D7-D5F439F10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Representing Orientations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B64D79-F358-4C53-A9AC-29AC5CA34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586" y="1690690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No simple means of representing a 3D orientation</a:t>
            </a:r>
          </a:p>
          <a:p>
            <a:r>
              <a:rPr lang="en-US" dirty="0"/>
              <a:t>Unlike position and Cartesian coordinates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There are several popular options:</a:t>
            </a:r>
          </a:p>
          <a:p>
            <a:r>
              <a:rPr lang="en-US" dirty="0"/>
              <a:t>Euler angles</a:t>
            </a:r>
          </a:p>
          <a:p>
            <a:r>
              <a:rPr lang="en-US" dirty="0"/>
              <a:t>Rotation vectors (axis/angle)</a:t>
            </a:r>
          </a:p>
          <a:p>
            <a:r>
              <a:rPr lang="en-US" dirty="0"/>
              <a:t>3x3 matrices</a:t>
            </a:r>
          </a:p>
          <a:p>
            <a:r>
              <a:rPr lang="en-US" dirty="0"/>
              <a:t>Quaternions</a:t>
            </a:r>
          </a:p>
        </p:txBody>
      </p:sp>
    </p:spTree>
    <p:extLst>
      <p:ext uri="{BB962C8B-B14F-4D97-AF65-F5344CB8AC3E}">
        <p14:creationId xmlns:p14="http://schemas.microsoft.com/office/powerpoint/2010/main" val="2287330799"/>
      </p:ext>
    </p:extLst>
  </p:cSld>
  <p:clrMapOvr>
    <a:masterClrMapping/>
  </p:clrMapOvr>
</p:sld>
</file>

<file path=ppt/theme/theme1.xml><?xml version="1.0" encoding="utf-8"?>
<a:theme xmlns:a="http://schemas.openxmlformats.org/drawingml/2006/main" name="Sample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SampleSlides</Template>
  <TotalTime>16353</TotalTime>
  <Words>665</Words>
  <Application>Microsoft Office PowerPoint</Application>
  <PresentationFormat>Widescreen</PresentationFormat>
  <Paragraphs>157</Paragraphs>
  <Slides>20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34" baseType="lpstr">
      <vt:lpstr>ＭＳ Ｐゴシック</vt:lpstr>
      <vt:lpstr>Arial</vt:lpstr>
      <vt:lpstr>Calibri</vt:lpstr>
      <vt:lpstr>Cambria</vt:lpstr>
      <vt:lpstr>Comic Sans MS</vt:lpstr>
      <vt:lpstr>Courier New</vt:lpstr>
      <vt:lpstr>Lato</vt:lpstr>
      <vt:lpstr>Lato Medium</vt:lpstr>
      <vt:lpstr>Symbol</vt:lpstr>
      <vt:lpstr>Times New Roman</vt:lpstr>
      <vt:lpstr>SampleSlides</vt:lpstr>
      <vt:lpstr>Equation</vt:lpstr>
      <vt:lpstr>Microsoft Equation 3.0</vt:lpstr>
      <vt:lpstr>Microsoft Equation</vt:lpstr>
      <vt:lpstr>PowerPoint Presentation</vt:lpstr>
      <vt:lpstr>Fog</vt:lpstr>
      <vt:lpstr>Distance Fog</vt:lpstr>
      <vt:lpstr>Fog in WebGL and GLSL</vt:lpstr>
      <vt:lpstr>Mixing in Fog</vt:lpstr>
      <vt:lpstr>Fog Factor</vt:lpstr>
      <vt:lpstr>Fog Factor Debugging</vt:lpstr>
      <vt:lpstr>Representing Orientations</vt:lpstr>
      <vt:lpstr>Representing Orientations</vt:lpstr>
      <vt:lpstr>Euler Angles</vt:lpstr>
      <vt:lpstr>Quaternions</vt:lpstr>
      <vt:lpstr>Quaternions</vt:lpstr>
      <vt:lpstr>Unit Quaternions</vt:lpstr>
      <vt:lpstr>Quaternions as Rotations</vt:lpstr>
      <vt:lpstr>Rotation using Quaternions</vt:lpstr>
      <vt:lpstr>Quaternion to Matrix</vt:lpstr>
      <vt:lpstr>Quaternion Multiplication</vt:lpstr>
      <vt:lpstr>Quaternion Multiplication</vt:lpstr>
      <vt:lpstr>Flight: Orientation</vt:lpstr>
      <vt:lpstr>Flight: Moving Forward</vt:lpstr>
    </vt:vector>
  </TitlesOfParts>
  <Company>UIUC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 Schumacher;shaffer1@illinois.edu</dc:creator>
  <cp:lastModifiedBy>Sid Oderberg</cp:lastModifiedBy>
  <cp:revision>88</cp:revision>
  <dcterms:created xsi:type="dcterms:W3CDTF">2017-05-11T14:02:37Z</dcterms:created>
  <dcterms:modified xsi:type="dcterms:W3CDTF">2018-10-17T15:07:20Z</dcterms:modified>
</cp:coreProperties>
</file>