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DAAA6-4117-4992-859F-BAA0EB4FC72C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EC46-0A82-4490-B060-7233CBE1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A208-0694-964E-93B1-EAF2C4DF2BA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Lato" panose="020F0502020204030203" pitchFamily="34" charset="0"/>
              </a:defRPr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1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Lato" panose="020F050202020403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CF64A208-0694-964E-93B1-EAF2C4DF2BAD}" type="datetimeFigureOut">
              <a:rPr lang="en-US" smtClean="0"/>
              <a:pPr/>
              <a:t>10/3/2018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</a:defRPr>
            </a:lvl1pPr>
          </a:lstStyle>
          <a:p>
            <a:fld id="{1A7D4241-18B8-5046-A9FC-AB90B7CAF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A208-0694-964E-93B1-EAF2C4DF2BAD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4241-18B8-5046-A9FC-AB90B7CA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479431"/>
            <a:ext cx="9144000" cy="8440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592"/>
                </a:solidFill>
                <a:latin typeface="Lato" charset="0"/>
                <a:ea typeface="Lato" charset="0"/>
                <a:cs typeface="Lato" charset="0"/>
              </a:rPr>
              <a:t>Lab 5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3323491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Medium" charset="0"/>
                <a:ea typeface="Lato Medium" charset="0"/>
                <a:cs typeface="Lato Medium" charset="0"/>
              </a:rPr>
              <a:t>CS 418: Interactive Computer Graphics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3784275"/>
            <a:ext cx="9144000" cy="49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Lato Medium" charset="0"/>
                <a:ea typeface="Lato Medium" charset="0"/>
                <a:cs typeface="Lato Medium" charset="0"/>
              </a:rPr>
              <a:t>UNIVERSITY OF ILLINOIS AT URBANA-CHAMPAIGN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8BAB2-8017-4A69-9401-14F88601F81E}"/>
              </a:ext>
            </a:extLst>
          </p:cNvPr>
          <p:cNvSpPr txBox="1"/>
          <p:nvPr/>
        </p:nvSpPr>
        <p:spPr>
          <a:xfrm>
            <a:off x="2107096" y="5797952"/>
            <a:ext cx="526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Eric Shaffer</a:t>
            </a:r>
          </a:p>
        </p:txBody>
      </p:sp>
    </p:spTree>
    <p:extLst>
      <p:ext uri="{BB962C8B-B14F-4D97-AF65-F5344CB8AC3E}">
        <p14:creationId xmlns:p14="http://schemas.microsoft.com/office/powerpoint/2010/main" val="93217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0BE4-25E1-4CAF-9A5E-317174F4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Shader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526E-A25B-48C7-AC8A-02B76EA5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690690"/>
            <a:ext cx="11096223" cy="4486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shader</a:t>
            </a:r>
            <a:r>
              <a:rPr lang="en-US" dirty="0"/>
              <a:t> code you have been given implements</a:t>
            </a:r>
          </a:p>
          <a:p>
            <a:r>
              <a:rPr lang="en-US" dirty="0"/>
              <a:t> </a:t>
            </a:r>
            <a:r>
              <a:rPr lang="en-US" b="1" i="1" dirty="0" err="1"/>
              <a:t>Phong</a:t>
            </a:r>
            <a:r>
              <a:rPr lang="en-US" b="1" i="1" dirty="0"/>
              <a:t> reflection </a:t>
            </a:r>
            <a:r>
              <a:rPr lang="en-US" dirty="0"/>
              <a:t>model</a:t>
            </a:r>
          </a:p>
          <a:p>
            <a:r>
              <a:rPr lang="en-US" dirty="0"/>
              <a:t> </a:t>
            </a:r>
            <a:r>
              <a:rPr lang="en-US" b="1" i="1" dirty="0" err="1"/>
              <a:t>Gouraud</a:t>
            </a:r>
            <a:r>
              <a:rPr lang="en-US" b="1" i="1" dirty="0"/>
              <a:t> shading</a:t>
            </a:r>
          </a:p>
          <a:p>
            <a:pPr lvl="1"/>
            <a:r>
              <a:rPr lang="en-US" dirty="0"/>
              <a:t>This generates a color per-vertex in the vertex </a:t>
            </a:r>
            <a:r>
              <a:rPr lang="en-US" dirty="0" err="1"/>
              <a:t>shader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It does </a:t>
            </a:r>
            <a:r>
              <a:rPr lang="en-US" b="1" dirty="0"/>
              <a:t>not </a:t>
            </a:r>
            <a:r>
              <a:rPr lang="en-US" dirty="0"/>
              <a:t>implement </a:t>
            </a:r>
            <a:r>
              <a:rPr lang="en-US" b="1" i="1" dirty="0" err="1"/>
              <a:t>Phong</a:t>
            </a:r>
            <a:r>
              <a:rPr lang="en-US" b="1" i="1" dirty="0"/>
              <a:t> shading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err="1"/>
              <a:t>Phong</a:t>
            </a:r>
            <a:r>
              <a:rPr lang="en-US" b="1" i="1" dirty="0"/>
              <a:t> shading  </a:t>
            </a:r>
            <a:r>
              <a:rPr lang="en-US" dirty="0"/>
              <a:t>generates a color per-fragment</a:t>
            </a:r>
          </a:p>
          <a:p>
            <a:r>
              <a:rPr lang="en-US" sz="2400" dirty="0"/>
              <a:t>This happens in the fragment </a:t>
            </a:r>
            <a:r>
              <a:rPr lang="en-US" sz="2400" dirty="0" err="1"/>
              <a:t>shader</a:t>
            </a:r>
            <a:endParaRPr lang="en-US" sz="2400" dirty="0"/>
          </a:p>
          <a:p>
            <a:r>
              <a:rPr lang="en-US" sz="2400" dirty="0"/>
              <a:t>You don’t need to implement this for MP 2</a:t>
            </a:r>
          </a:p>
        </p:txBody>
      </p:sp>
    </p:spTree>
    <p:extLst>
      <p:ext uri="{BB962C8B-B14F-4D97-AF65-F5344CB8AC3E}">
        <p14:creationId xmlns:p14="http://schemas.microsoft.com/office/powerpoint/2010/main" val="382400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77E8-030C-459C-A80E-B918CBC1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1E8A-BD84-4552-824E-9E26B1CC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06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possible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0DFB3-8291-4AE4-9495-7E030A65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5" y="3646398"/>
            <a:ext cx="5916165" cy="3024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2E3E5-C72A-4FAF-B19E-86D8FD015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501" y="313395"/>
            <a:ext cx="7007231" cy="30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3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67850-3ED6-4F44-AD7F-B8519FCC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972" y="0"/>
            <a:ext cx="57360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734AA-EBCF-4870-B373-E9FE0992B9AC}"/>
              </a:ext>
            </a:extLst>
          </p:cNvPr>
          <p:cNvSpPr txBox="1"/>
          <p:nvPr/>
        </p:nvSpPr>
        <p:spPr>
          <a:xfrm>
            <a:off x="706295" y="2528789"/>
            <a:ext cx="4653981" cy="8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1DA44-135F-40C2-ADDF-A41977DB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2" y="3018440"/>
            <a:ext cx="50006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362E-67F0-42B6-8E25-8BF1320F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Terrain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658D-4065-4A85-A19D-D0B9A32BA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Today, we will generate a flat triangulated mesh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can be the start of your code for MP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634D3-AB52-4986-92BB-05CB7F580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790" b="12980"/>
          <a:stretch/>
        </p:blipFill>
        <p:spPr>
          <a:xfrm>
            <a:off x="2216239" y="2390574"/>
            <a:ext cx="6858000" cy="28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1973-5810-4058-A568-44A8F3F5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85" y="365127"/>
            <a:ext cx="10515600" cy="1325563"/>
          </a:xfrm>
        </p:spPr>
        <p:txBody>
          <a:bodyPr/>
          <a:lstStyle/>
          <a:p>
            <a:r>
              <a:rPr lang="en-US" dirty="0"/>
              <a:t>Creating a Terrain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0DDD-F683-4EBA-A51D-3E6C4A87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create a JavaScript class for our terrain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will be rendered using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drawElements</a:t>
            </a:r>
            <a:r>
              <a:rPr lang="en-US" dirty="0"/>
              <a:t> method</a:t>
            </a:r>
          </a:p>
          <a:p>
            <a:pPr marL="0" indent="0">
              <a:buNone/>
            </a:pPr>
            <a:r>
              <a:rPr lang="en-US" dirty="0"/>
              <a:t>We will need to generate three buffers</a:t>
            </a:r>
          </a:p>
          <a:p>
            <a:r>
              <a:rPr lang="en-US" dirty="0"/>
              <a:t>A buffer of the vertex positions</a:t>
            </a:r>
          </a:p>
          <a:p>
            <a:r>
              <a:rPr lang="en-US" dirty="0"/>
              <a:t>A buffer of the triangles, specified by vertex indices</a:t>
            </a:r>
          </a:p>
          <a:p>
            <a:r>
              <a:rPr lang="en-US" dirty="0"/>
              <a:t>A buffer of normal vectors</a:t>
            </a:r>
          </a:p>
          <a:p>
            <a:pPr lvl="1"/>
            <a:r>
              <a:rPr lang="en-US" dirty="0"/>
              <a:t>Each vertex will have a normal vector associated with it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7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477C-175F-409F-8015-4FB9B440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drawElements</a:t>
            </a:r>
            <a:r>
              <a:rPr lang="en-US" dirty="0"/>
              <a:t> in </a:t>
            </a:r>
            <a:r>
              <a:rPr lang="en-US" dirty="0" err="1"/>
              <a:t>WebGL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944F6-8ACD-46CD-ACEA-E605E02AB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9" y="2028423"/>
            <a:ext cx="9286525" cy="38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FBE3-9967-4329-AC0C-019A4D51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Terrain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D78C6-AE7E-4A65-8B58-C8CBC6034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696" y="169069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create a set of triangles in the z=0 plane</a:t>
                </a:r>
              </a:p>
              <a:p>
                <a:r>
                  <a:rPr lang="en-US" dirty="0"/>
                  <a:t>Each vertex will have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parameters for the triangle set will be: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div </a:t>
                </a:r>
                <a:r>
                  <a:rPr lang="en-US" dirty="0">
                    <a:cs typeface="Courier New" panose="02070309020205020404" pitchFamily="49" charset="0"/>
                  </a:rPr>
                  <a:t>the number of triangles along each axis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minX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maxX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cs typeface="Courier New" panose="02070309020205020404" pitchFamily="49" charset="0"/>
                  </a:rPr>
                  <a:t>the extent of the terrain along the x axis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minY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maxY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cs typeface="Courier New" panose="02070309020205020404" pitchFamily="49" charset="0"/>
                  </a:rPr>
                  <a:t>the extent of the terrain along the y axis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2D78C6-AE7E-4A65-8B58-C8CBC6034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696" y="1690690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8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2A4-02F4-45A4-AE2A-858FB167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Terrain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15CB-87E9-4207-8699-C681DF18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4805"/>
            <a:ext cx="10515600" cy="1212157"/>
          </a:xfrm>
        </p:spPr>
        <p:txBody>
          <a:bodyPr/>
          <a:lstStyle/>
          <a:p>
            <a:r>
              <a:rPr lang="en-US" dirty="0"/>
              <a:t>How many total vertices?</a:t>
            </a:r>
          </a:p>
          <a:p>
            <a:r>
              <a:rPr lang="en-US" dirty="0"/>
              <a:t>How many total triangles?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7F67DA-EAFF-4412-91C9-B295DEA90972}"/>
              </a:ext>
            </a:extLst>
          </p:cNvPr>
          <p:cNvSpPr txBox="1">
            <a:spLocks/>
          </p:cNvSpPr>
          <p:nvPr/>
        </p:nvSpPr>
        <p:spPr>
          <a:xfrm>
            <a:off x="5642020" y="235377"/>
            <a:ext cx="10515600" cy="176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lang="en-US" sz="2000" dirty="0">
                <a:cs typeface="Courier New" panose="02070309020205020404" pitchFamily="49" charset="0"/>
              </a:rPr>
              <a:t>the number of triangles along each axis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the extent of the terrain along the x axis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cs typeface="Courier New" panose="02070309020205020404" pitchFamily="49" charset="0"/>
              </a:rPr>
              <a:t>the extent of the terrain along the y axis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73C25-8F2C-42B9-9405-5550BB5C0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55" b="15117"/>
          <a:stretch/>
        </p:blipFill>
        <p:spPr>
          <a:xfrm>
            <a:off x="220014" y="1820441"/>
            <a:ext cx="5765691" cy="1927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4F8A9-EAD4-4EF4-9887-3F3D8B77E7A1}"/>
              </a:ext>
            </a:extLst>
          </p:cNvPr>
          <p:cNvSpPr txBox="1"/>
          <p:nvPr/>
        </p:nvSpPr>
        <p:spPr>
          <a:xfrm>
            <a:off x="6329966" y="2195848"/>
            <a:ext cx="5215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 (</a:t>
            </a:r>
            <a:r>
              <a:rPr lang="en-US" dirty="0" err="1"/>
              <a:t>i,j</a:t>
            </a:r>
            <a:r>
              <a:rPr lang="en-US" dirty="0"/>
              <a:t>) is in the </a:t>
            </a:r>
            <a:r>
              <a:rPr lang="en-US" dirty="0" err="1"/>
              <a:t>ith</a:t>
            </a:r>
            <a:r>
              <a:rPr lang="en-US" dirty="0"/>
              <a:t> row and </a:t>
            </a:r>
            <a:r>
              <a:rPr lang="en-US" dirty="0" err="1"/>
              <a:t>jth</a:t>
            </a:r>
            <a:r>
              <a:rPr lang="en-US" dirty="0"/>
              <a:t> column</a:t>
            </a:r>
          </a:p>
          <a:p>
            <a:r>
              <a:rPr lang="en-US" dirty="0"/>
              <a:t>with </a:t>
            </a:r>
            <a:r>
              <a:rPr lang="en-US" dirty="0" err="1"/>
              <a:t>i,j</a:t>
            </a:r>
            <a:r>
              <a:rPr lang="en-US" dirty="0"/>
              <a:t> in the range [0,div]</a:t>
            </a:r>
          </a:p>
          <a:p>
            <a:endParaRPr lang="en-US" dirty="0"/>
          </a:p>
          <a:p>
            <a:r>
              <a:rPr lang="en-US" dirty="0"/>
              <a:t>Generate it so that (0,0) is the first vertex</a:t>
            </a:r>
            <a:br>
              <a:rPr lang="en-US" dirty="0"/>
            </a:br>
            <a:r>
              <a:rPr lang="en-US" dirty="0"/>
              <a:t>with coordinates (minx,minY,0)</a:t>
            </a:r>
          </a:p>
          <a:p>
            <a:endParaRPr lang="en-US" dirty="0"/>
          </a:p>
          <a:p>
            <a:r>
              <a:rPr lang="en-US" dirty="0"/>
              <a:t>What are the indices of the faces?</a:t>
            </a:r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3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0BF-2CF7-4AA9-B93F-F701A226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779C-708F-4C13-8E2E-2CEF64B04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the following functions in the terrain.js file </a:t>
            </a:r>
          </a:p>
          <a:p>
            <a:r>
              <a:rPr lang="en-US" dirty="0" err="1"/>
              <a:t>getVertex</a:t>
            </a:r>
            <a:endParaRPr lang="en-US" dirty="0"/>
          </a:p>
          <a:p>
            <a:r>
              <a:rPr lang="en-US" dirty="0" err="1"/>
              <a:t>setVertex</a:t>
            </a:r>
            <a:endParaRPr lang="en-US" dirty="0"/>
          </a:p>
          <a:p>
            <a:r>
              <a:rPr lang="en-US" dirty="0" err="1"/>
              <a:t>generateTriangles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6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4467-EA06-496B-A00B-C9EE63FF5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82"/>
            <a:ext cx="10515600" cy="1325563"/>
          </a:xfrm>
        </p:spPr>
        <p:txBody>
          <a:bodyPr/>
          <a:lstStyle/>
          <a:p>
            <a:r>
              <a:rPr lang="en-US" dirty="0"/>
              <a:t>Indexing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drawElements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8ACCB-4E18-499E-8B78-F28C9876B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2" y="4095539"/>
            <a:ext cx="11945523" cy="2659429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WebGL</a:t>
            </a:r>
            <a:r>
              <a:rPr lang="en-US" dirty="0"/>
              <a:t> 1.0 you are limited to using 2-byte integer indices</a:t>
            </a:r>
          </a:p>
          <a:p>
            <a:pPr lvl="1"/>
            <a:r>
              <a:rPr lang="en-US" dirty="0"/>
              <a:t>How may vertices could you index?</a:t>
            </a:r>
          </a:p>
          <a:p>
            <a:r>
              <a:rPr lang="en-US" dirty="0"/>
              <a:t>There’s an extension to let you use 4-byte integer indices</a:t>
            </a:r>
          </a:p>
          <a:p>
            <a:r>
              <a:rPr lang="en-US" dirty="0"/>
              <a:t> 	Need to initialize/check with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gl.getExtension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OES_element_index_uint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93429-5B8F-4DE6-9189-B7F5C8DC2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17" y="2038803"/>
            <a:ext cx="7149920" cy="2092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AEC88-48EB-47BE-9832-B5CAA70F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6"/>
            <a:ext cx="94583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2157-A602-4DB4-B9B4-05FEDE65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Normal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B7CE-808D-46CA-9977-C1CF7100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9" y="1614668"/>
            <a:ext cx="8840274" cy="51225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shading you need per vertex normal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Vertex buffer contains N vertices with </a:t>
            </a:r>
            <a:r>
              <a:rPr lang="en-US" dirty="0" err="1"/>
              <a:t>x,y,z</a:t>
            </a:r>
            <a:r>
              <a:rPr lang="en-US" dirty="0"/>
              <a:t> coordinates</a:t>
            </a:r>
          </a:p>
          <a:p>
            <a:pPr marL="0" indent="0">
              <a:buNone/>
            </a:pPr>
            <a:r>
              <a:rPr lang="en-US" dirty="0"/>
              <a:t>	So 3N floating point numbers</a:t>
            </a:r>
          </a:p>
          <a:p>
            <a:pPr marL="0" indent="0">
              <a:buNone/>
            </a:pPr>
            <a:r>
              <a:rPr lang="en-US" dirty="0"/>
              <a:t>Normal buffer will contain N </a:t>
            </a:r>
            <a:r>
              <a:rPr lang="en-US" dirty="0" err="1"/>
              <a:t>normals</a:t>
            </a:r>
            <a:r>
              <a:rPr lang="en-US" dirty="0"/>
              <a:t> with </a:t>
            </a:r>
            <a:r>
              <a:rPr lang="en-US" dirty="0" err="1"/>
              <a:t>x,y,z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So 3N floating point numbers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Kth vertex will start at location 3(K-1) in the buffer</a:t>
            </a:r>
            <a:br>
              <a:rPr lang="en-US" dirty="0"/>
            </a:br>
            <a:r>
              <a:rPr lang="en-US" dirty="0"/>
              <a:t>The normal for vertex K will start at location 3(K-1)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What are the normal vectors for the terrain in this lab?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How would you compute them in general?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ADB2E-11B6-4AFC-916F-1F0D220FD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239" y="1873876"/>
            <a:ext cx="4158854" cy="34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5274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SampleSlides</Template>
  <TotalTime>8443</TotalTime>
  <Words>335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Courier New</vt:lpstr>
      <vt:lpstr>Lato</vt:lpstr>
      <vt:lpstr>Lato Medium</vt:lpstr>
      <vt:lpstr>SampleSlides</vt:lpstr>
      <vt:lpstr>PowerPoint Presentation</vt:lpstr>
      <vt:lpstr>Generating a Terrain</vt:lpstr>
      <vt:lpstr>Creating a Terrain Class</vt:lpstr>
      <vt:lpstr>drawElements in WebGL</vt:lpstr>
      <vt:lpstr>The Terrain Geometry</vt:lpstr>
      <vt:lpstr>Terrain Geometry</vt:lpstr>
      <vt:lpstr>Your Tasks</vt:lpstr>
      <vt:lpstr>Indexing with drawElements</vt:lpstr>
      <vt:lpstr>Computing Normal Vectors</vt:lpstr>
      <vt:lpstr>The Shader</vt:lpstr>
      <vt:lpstr>Lab Solution</vt:lpstr>
      <vt:lpstr>PowerPoint Presentation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Schumacher;shaffer1@illinois.edu</dc:creator>
  <cp:lastModifiedBy>Sid Oderberg</cp:lastModifiedBy>
  <cp:revision>75</cp:revision>
  <dcterms:created xsi:type="dcterms:W3CDTF">2017-05-11T14:02:37Z</dcterms:created>
  <dcterms:modified xsi:type="dcterms:W3CDTF">2018-10-03T19:39:01Z</dcterms:modified>
</cp:coreProperties>
</file>