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7.jpg" ContentType="image/jp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8.jpg" ContentType="image/jp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60" r:id="rId2"/>
    <p:sldId id="261" r:id="rId3"/>
    <p:sldId id="262" r:id="rId4"/>
    <p:sldId id="263" r:id="rId5"/>
    <p:sldId id="288" r:id="rId6"/>
    <p:sldId id="289" r:id="rId7"/>
    <p:sldId id="281" r:id="rId8"/>
    <p:sldId id="282" r:id="rId9"/>
    <p:sldId id="283" r:id="rId10"/>
    <p:sldId id="284" r:id="rId11"/>
    <p:sldId id="285" r:id="rId12"/>
    <p:sldId id="287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5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3" autoAdjust="0"/>
    <p:restoredTop sz="94674"/>
  </p:normalViewPr>
  <p:slideViewPr>
    <p:cSldViewPr snapToGrid="0" snapToObjects="1">
      <p:cViewPr>
        <p:scale>
          <a:sx n="74" d="100"/>
          <a:sy n="74" d="100"/>
        </p:scale>
        <p:origin x="141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DAAA6-4117-4992-859F-BAA0EB4FC72C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86EC46-0A82-4490-B060-7233CBE14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662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3529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7419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07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4082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6379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3404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4967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A208-0694-964E-93B1-EAF2C4DF2BAD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4241-18B8-5046-A9FC-AB90B7CAF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14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CF64A208-0694-964E-93B1-EAF2C4DF2BAD}" type="datetimeFigureOut">
              <a:rPr lang="en-US" smtClean="0"/>
              <a:pPr/>
              <a:t>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004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CF64A208-0694-964E-93B1-EAF2C4DF2BAD}" type="datetimeFigureOut">
              <a:rPr lang="en-US" smtClean="0"/>
              <a:pPr/>
              <a:t>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539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A208-0694-964E-93B1-EAF2C4DF2BAD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4241-18B8-5046-A9FC-AB90B7CAF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028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CF64A208-0694-964E-93B1-EAF2C4DF2BAD}" type="datetimeFigureOut">
              <a:rPr lang="en-US" smtClean="0"/>
              <a:pPr/>
              <a:t>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478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A208-0694-964E-93B1-EAF2C4DF2BAD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4241-18B8-5046-A9FC-AB90B7CAF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31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Lato" panose="020F05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Lato" panose="020F05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CF64A208-0694-964E-93B1-EAF2C4DF2BAD}" type="datetimeFigureOut">
              <a:rPr lang="en-US" smtClean="0"/>
              <a:pPr/>
              <a:t>2/5/2018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493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CF64A208-0694-964E-93B1-EAF2C4DF2BAD}" type="datetimeFigureOut">
              <a:rPr lang="en-US" smtClean="0"/>
              <a:pPr/>
              <a:t>2/5/2018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492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CF64A208-0694-964E-93B1-EAF2C4DF2BAD}" type="datetimeFigureOut">
              <a:rPr lang="en-US" smtClean="0"/>
              <a:pPr/>
              <a:t>2/5/2018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113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>
                <a:latin typeface="Lato" panose="020F0502020204030203" pitchFamily="34" charset="0"/>
              </a:defRPr>
            </a:lvl1pPr>
            <a:lvl2pPr>
              <a:defRPr sz="2800">
                <a:latin typeface="Lato" panose="020F0502020204030203" pitchFamily="34" charset="0"/>
              </a:defRPr>
            </a:lvl2pPr>
            <a:lvl3pPr>
              <a:defRPr sz="2400">
                <a:latin typeface="Lato" panose="020F0502020204030203" pitchFamily="34" charset="0"/>
              </a:defRPr>
            </a:lvl3pPr>
            <a:lvl4pPr>
              <a:defRPr sz="2000">
                <a:latin typeface="Lato" panose="020F0502020204030203" pitchFamily="34" charset="0"/>
              </a:defRPr>
            </a:lvl4pPr>
            <a:lvl5pPr>
              <a:defRPr sz="2000">
                <a:latin typeface="Lato" panose="020F050202020403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Lato" panose="020F050202020403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CF64A208-0694-964E-93B1-EAF2C4DF2BAD}" type="datetimeFigureOut">
              <a:rPr lang="en-US" smtClean="0"/>
              <a:pPr/>
              <a:t>2/5/2018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219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Lato" panose="020F05020202040302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Lato" panose="020F050202020403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CF64A208-0694-964E-93B1-EAF2C4DF2BAD}" type="datetimeFigureOut">
              <a:rPr lang="en-US" smtClean="0"/>
              <a:pPr/>
              <a:t>2/5/2018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261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4A208-0694-964E-93B1-EAF2C4DF2BAD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4241-18B8-5046-A9FC-AB90B7CAF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13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524000" y="2479431"/>
            <a:ext cx="9144000" cy="84406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592"/>
                </a:solidFill>
                <a:latin typeface="Lato" charset="0"/>
                <a:ea typeface="Lato" charset="0"/>
                <a:cs typeface="Lato" charset="0"/>
              </a:rPr>
              <a:t>Lab 3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524000" y="3323491"/>
            <a:ext cx="9144000" cy="492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Lato Medium" charset="0"/>
                <a:ea typeface="Lato Medium" charset="0"/>
                <a:cs typeface="Lato Medium" charset="0"/>
              </a:rPr>
              <a:t>CS 418: Interactive Computer Graphics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24000" y="3784275"/>
            <a:ext cx="9144000" cy="492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Lato Medium" charset="0"/>
                <a:ea typeface="Lato Medium" charset="0"/>
                <a:cs typeface="Lato Medium" charset="0"/>
              </a:rPr>
              <a:t>UNIVERSITY OF ILLINOIS AT URBANA-CHAMPAIGN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  <a:latin typeface="Lato Medium" charset="0"/>
              <a:ea typeface="Lato Medium" charset="0"/>
              <a:cs typeface="Lato Medium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F8BAB2-8017-4A69-9401-14F88601F81E}"/>
              </a:ext>
            </a:extLst>
          </p:cNvPr>
          <p:cNvSpPr txBox="1"/>
          <p:nvPr/>
        </p:nvSpPr>
        <p:spPr>
          <a:xfrm>
            <a:off x="2107096" y="5797952"/>
            <a:ext cx="5262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Eric Shaffer</a:t>
            </a:r>
          </a:p>
        </p:txBody>
      </p:sp>
    </p:spTree>
    <p:extLst>
      <p:ext uri="{BB962C8B-B14F-4D97-AF65-F5344CB8AC3E}">
        <p14:creationId xmlns:p14="http://schemas.microsoft.com/office/powerpoint/2010/main" val="93217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62200" y="689354"/>
            <a:ext cx="1051560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77800">
              <a:lnSpc>
                <a:spcPct val="100000"/>
              </a:lnSpc>
            </a:pPr>
            <a:r>
              <a:rPr spc="-25" dirty="0"/>
              <a:t>Su</a:t>
            </a:r>
            <a:r>
              <a:rPr spc="-5" dirty="0"/>
              <a:t>b</a:t>
            </a:r>
            <a:r>
              <a:rPr dirty="0"/>
              <a:t>dividi</a:t>
            </a:r>
            <a:r>
              <a:rPr spc="-25" dirty="0"/>
              <a:t>ng</a:t>
            </a:r>
            <a:r>
              <a:rPr spc="-5" dirty="0"/>
              <a:t> </a:t>
            </a:r>
            <a:r>
              <a:rPr dirty="0"/>
              <a:t>a</a:t>
            </a:r>
            <a:r>
              <a:rPr spc="-5" dirty="0"/>
              <a:t> </a:t>
            </a:r>
            <a:r>
              <a:rPr spc="-130" dirty="0"/>
              <a:t>T</a:t>
            </a:r>
            <a:r>
              <a:rPr spc="-15" dirty="0"/>
              <a:t>r</a:t>
            </a:r>
            <a:r>
              <a:rPr dirty="0"/>
              <a:t>ia</a:t>
            </a:r>
            <a:r>
              <a:rPr spc="-25" dirty="0"/>
              <a:t>ng</a:t>
            </a:r>
            <a:r>
              <a:rPr dirty="0"/>
              <a:t>l</a:t>
            </a:r>
            <a:r>
              <a:rPr spc="-25" dirty="0"/>
              <a:t>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38057" y="2257458"/>
            <a:ext cx="8235950" cy="3857466"/>
          </a:xfrm>
          <a:prstGeom prst="rect">
            <a:avLst/>
          </a:prstGeom>
          <a:ln w="9524">
            <a:solidFill>
              <a:srgbClr val="E889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6360">
              <a:lnSpc>
                <a:spcPts val="1639"/>
              </a:lnSpc>
            </a:pPr>
            <a:r>
              <a:rPr sz="1400" spc="-5" dirty="0">
                <a:latin typeface="Courier New"/>
                <a:cs typeface="Courier New"/>
              </a:rPr>
              <a:t>else</a:t>
            </a:r>
            <a:endParaRPr sz="1400">
              <a:latin typeface="Courier New"/>
              <a:cs typeface="Courier New"/>
            </a:endParaRPr>
          </a:p>
          <a:p>
            <a:pPr marL="513080">
              <a:lnSpc>
                <a:spcPts val="1639"/>
              </a:lnSpc>
            </a:pPr>
            <a:r>
              <a:rPr sz="1400" dirty="0">
                <a:latin typeface="Courier New"/>
                <a:cs typeface="Courier New"/>
              </a:rPr>
              <a:t>{</a:t>
            </a:r>
            <a:endParaRPr sz="1400">
              <a:latin typeface="Courier New"/>
              <a:cs typeface="Courier New"/>
            </a:endParaRPr>
          </a:p>
          <a:p>
            <a:pPr marL="939800" marR="4077335">
              <a:lnSpc>
                <a:spcPct val="99700"/>
              </a:lnSpc>
              <a:spcBef>
                <a:spcPts val="25"/>
              </a:spcBef>
            </a:pPr>
            <a:r>
              <a:rPr sz="1400" spc="-5" dirty="0">
                <a:latin typeface="Courier New"/>
                <a:cs typeface="Courier New"/>
              </a:rPr>
              <a:t>/</a:t>
            </a:r>
            <a:r>
              <a:rPr sz="1400" dirty="0">
                <a:latin typeface="Courier New"/>
                <a:cs typeface="Courier New"/>
              </a:rPr>
              <a:t>/ </a:t>
            </a:r>
            <a:r>
              <a:rPr sz="1400" spc="-5" dirty="0">
                <a:latin typeface="Courier New"/>
                <a:cs typeface="Courier New"/>
              </a:rPr>
              <a:t>Ad</a:t>
            </a:r>
            <a:r>
              <a:rPr sz="1400" dirty="0">
                <a:latin typeface="Courier New"/>
                <a:cs typeface="Courier New"/>
              </a:rPr>
              <a:t>d 3 </a:t>
            </a:r>
            <a:r>
              <a:rPr sz="1400" spc="-5" dirty="0">
                <a:latin typeface="Courier New"/>
                <a:cs typeface="Courier New"/>
              </a:rPr>
              <a:t>vertice</a:t>
            </a:r>
            <a:r>
              <a:rPr sz="1400" dirty="0">
                <a:latin typeface="Courier New"/>
                <a:cs typeface="Courier New"/>
              </a:rPr>
              <a:t>s </a:t>
            </a:r>
            <a:r>
              <a:rPr sz="1400" spc="-5" dirty="0">
                <a:latin typeface="Courier New"/>
                <a:cs typeface="Courier New"/>
              </a:rPr>
              <a:t>t</a:t>
            </a:r>
            <a:r>
              <a:rPr sz="1400" dirty="0">
                <a:latin typeface="Courier New"/>
                <a:cs typeface="Courier New"/>
              </a:rPr>
              <a:t>o </a:t>
            </a:r>
            <a:r>
              <a:rPr sz="1400" spc="-5" dirty="0">
                <a:latin typeface="Courier New"/>
                <a:cs typeface="Courier New"/>
              </a:rPr>
              <a:t>th</a:t>
            </a:r>
            <a:r>
              <a:rPr sz="1400" dirty="0">
                <a:latin typeface="Courier New"/>
                <a:cs typeface="Courier New"/>
              </a:rPr>
              <a:t>e </a:t>
            </a:r>
            <a:r>
              <a:rPr sz="1400" spc="-5" dirty="0">
                <a:latin typeface="Courier New"/>
                <a:cs typeface="Courier New"/>
              </a:rPr>
              <a:t>array </a:t>
            </a:r>
            <a:r>
              <a:rPr sz="1400" dirty="0">
                <a:latin typeface="Courier New"/>
                <a:cs typeface="Courier New"/>
              </a:rPr>
              <a:t>pushVertex(a,vertexArray</a:t>
            </a:r>
            <a:r>
              <a:rPr sz="1400" spc="-5" dirty="0">
                <a:latin typeface="Courier New"/>
                <a:cs typeface="Courier New"/>
              </a:rPr>
              <a:t>); </a:t>
            </a:r>
            <a:r>
              <a:rPr sz="1400" dirty="0">
                <a:latin typeface="Courier New"/>
                <a:cs typeface="Courier New"/>
              </a:rPr>
              <a:t>pushVertex(b,vertexArray</a:t>
            </a:r>
            <a:r>
              <a:rPr sz="1400" spc="-5" dirty="0">
                <a:latin typeface="Courier New"/>
                <a:cs typeface="Courier New"/>
              </a:rPr>
              <a:t>); </a:t>
            </a:r>
            <a:r>
              <a:rPr sz="1400" dirty="0">
                <a:latin typeface="Courier New"/>
                <a:cs typeface="Courier New"/>
              </a:rPr>
              <a:t>pushVertex(c,vertexArray</a:t>
            </a:r>
            <a:r>
              <a:rPr sz="1400" spc="-5" dirty="0">
                <a:latin typeface="Courier New"/>
                <a:cs typeface="Courier New"/>
              </a:rPr>
              <a:t>); retur</a:t>
            </a:r>
            <a:r>
              <a:rPr sz="1400" dirty="0">
                <a:latin typeface="Courier New"/>
                <a:cs typeface="Courier New"/>
              </a:rPr>
              <a:t>n </a:t>
            </a:r>
            <a:r>
              <a:rPr sz="1400" spc="-5" dirty="0">
                <a:latin typeface="Courier New"/>
                <a:cs typeface="Courier New"/>
              </a:rPr>
              <a:t>1;</a:t>
            </a:r>
            <a:endParaRPr sz="1400">
              <a:latin typeface="Courier New"/>
              <a:cs typeface="Courier New"/>
            </a:endParaRPr>
          </a:p>
          <a:p>
            <a:pPr>
              <a:spcBef>
                <a:spcPts val="52"/>
              </a:spcBef>
            </a:pPr>
            <a:endParaRPr sz="1450">
              <a:latin typeface="Times New Roman"/>
              <a:cs typeface="Times New Roman"/>
            </a:endParaRPr>
          </a:p>
          <a:p>
            <a:pPr marL="513080"/>
            <a:r>
              <a:rPr sz="1400" dirty="0">
                <a:latin typeface="Courier New"/>
                <a:cs typeface="Courier New"/>
              </a:rPr>
              <a:t>}</a:t>
            </a:r>
            <a:endParaRPr sz="1400">
              <a:latin typeface="Courier New"/>
              <a:cs typeface="Courier New"/>
            </a:endParaRPr>
          </a:p>
          <a:p>
            <a:pPr marL="86360">
              <a:spcBef>
                <a:spcPts val="20"/>
              </a:spcBef>
            </a:pPr>
            <a:r>
              <a:rPr sz="1400" dirty="0">
                <a:latin typeface="Courier New"/>
                <a:cs typeface="Courier New"/>
              </a:rPr>
              <a:t>}</a:t>
            </a:r>
            <a:endParaRPr sz="1400">
              <a:latin typeface="Courier New"/>
              <a:cs typeface="Courier New"/>
            </a:endParaRPr>
          </a:p>
          <a:p>
            <a:pPr>
              <a:spcBef>
                <a:spcPts val="10"/>
              </a:spcBef>
            </a:pPr>
            <a:endParaRPr sz="1400">
              <a:latin typeface="Times New Roman"/>
              <a:cs typeface="Times New Roman"/>
            </a:endParaRPr>
          </a:p>
          <a:p>
            <a:pPr marL="86360"/>
            <a:r>
              <a:rPr sz="1400" spc="-5" dirty="0">
                <a:latin typeface="Courier New"/>
                <a:cs typeface="Courier New"/>
              </a:rPr>
              <a:t>functio</a:t>
            </a:r>
            <a:r>
              <a:rPr sz="1400" dirty="0">
                <a:latin typeface="Courier New"/>
                <a:cs typeface="Courier New"/>
              </a:rPr>
              <a:t>n pushVertex</a:t>
            </a:r>
            <a:r>
              <a:rPr sz="1400" spc="-5" dirty="0">
                <a:latin typeface="Courier New"/>
                <a:cs typeface="Courier New"/>
              </a:rPr>
              <a:t>(v</a:t>
            </a:r>
            <a:r>
              <a:rPr sz="1400" dirty="0">
                <a:latin typeface="Courier New"/>
                <a:cs typeface="Courier New"/>
              </a:rPr>
              <a:t>, vArray)</a:t>
            </a:r>
            <a:endParaRPr sz="1400">
              <a:latin typeface="Courier New"/>
              <a:cs typeface="Courier New"/>
            </a:endParaRPr>
          </a:p>
          <a:p>
            <a:pPr marL="86360">
              <a:spcBef>
                <a:spcPts val="20"/>
              </a:spcBef>
            </a:pPr>
            <a:r>
              <a:rPr sz="1400" dirty="0">
                <a:latin typeface="Courier New"/>
                <a:cs typeface="Courier New"/>
              </a:rPr>
              <a:t>{</a:t>
            </a:r>
            <a:endParaRPr sz="1400">
              <a:latin typeface="Courier New"/>
              <a:cs typeface="Courier New"/>
            </a:endParaRPr>
          </a:p>
          <a:p>
            <a:pPr marL="193040">
              <a:spcBef>
                <a:spcPts val="20"/>
              </a:spcBef>
            </a:pPr>
            <a:r>
              <a:rPr sz="1400" dirty="0">
                <a:latin typeface="Courier New"/>
                <a:cs typeface="Courier New"/>
              </a:rPr>
              <a:t>for(i</a:t>
            </a:r>
            <a:r>
              <a:rPr sz="1400" spc="-5" dirty="0">
                <a:latin typeface="Courier New"/>
                <a:cs typeface="Courier New"/>
              </a:rPr>
              <a:t>=0;i&lt;3;i++)</a:t>
            </a:r>
            <a:endParaRPr sz="1400">
              <a:latin typeface="Courier New"/>
              <a:cs typeface="Courier New"/>
            </a:endParaRPr>
          </a:p>
          <a:p>
            <a:pPr marL="193040">
              <a:spcBef>
                <a:spcPts val="20"/>
              </a:spcBef>
            </a:pPr>
            <a:r>
              <a:rPr sz="1400" dirty="0">
                <a:latin typeface="Courier New"/>
                <a:cs typeface="Courier New"/>
              </a:rPr>
              <a:t>{</a:t>
            </a:r>
            <a:endParaRPr sz="1400">
              <a:latin typeface="Courier New"/>
              <a:cs typeface="Courier New"/>
            </a:endParaRPr>
          </a:p>
          <a:p>
            <a:pPr marL="619760">
              <a:lnSpc>
                <a:spcPts val="1639"/>
              </a:lnSpc>
              <a:spcBef>
                <a:spcPts val="20"/>
              </a:spcBef>
            </a:pPr>
            <a:r>
              <a:rPr sz="1400" dirty="0">
                <a:latin typeface="Courier New"/>
                <a:cs typeface="Courier New"/>
              </a:rPr>
              <a:t>vArray.push(v[i</a:t>
            </a:r>
            <a:r>
              <a:rPr sz="1400" spc="-5" dirty="0">
                <a:latin typeface="Courier New"/>
                <a:cs typeface="Courier New"/>
              </a:rPr>
              <a:t>]);</a:t>
            </a:r>
            <a:endParaRPr sz="1400">
              <a:latin typeface="Courier New"/>
              <a:cs typeface="Courier New"/>
            </a:endParaRPr>
          </a:p>
          <a:p>
            <a:pPr marL="193040">
              <a:lnSpc>
                <a:spcPts val="1639"/>
              </a:lnSpc>
            </a:pPr>
            <a:r>
              <a:rPr sz="1400" dirty="0">
                <a:latin typeface="Courier New"/>
                <a:cs typeface="Courier New"/>
              </a:rPr>
              <a:t>}</a:t>
            </a:r>
            <a:endParaRPr sz="1400">
              <a:latin typeface="Courier New"/>
              <a:cs typeface="Courier New"/>
            </a:endParaRPr>
          </a:p>
          <a:p>
            <a:pPr marL="86360">
              <a:spcBef>
                <a:spcPts val="20"/>
              </a:spcBef>
            </a:pPr>
            <a:r>
              <a:rPr sz="1400" dirty="0">
                <a:latin typeface="Courier New"/>
                <a:cs typeface="Courier New"/>
              </a:rPr>
              <a:t>}</a:t>
            </a:r>
            <a:endParaRPr sz="140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332258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62200" y="689354"/>
            <a:ext cx="1051560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77800">
              <a:lnSpc>
                <a:spcPct val="100000"/>
              </a:lnSpc>
            </a:pPr>
            <a:r>
              <a:rPr dirty="0"/>
              <a:t>G</a:t>
            </a:r>
            <a:r>
              <a:rPr spc="-20" dirty="0"/>
              <a:t>enera</a:t>
            </a:r>
            <a:r>
              <a:rPr spc="-15" dirty="0"/>
              <a:t>ti</a:t>
            </a:r>
            <a:r>
              <a:rPr spc="-25" dirty="0"/>
              <a:t>ng</a:t>
            </a:r>
            <a:r>
              <a:rPr spc="-5" dirty="0"/>
              <a:t> </a:t>
            </a:r>
            <a:r>
              <a:rPr dirty="0"/>
              <a:t>a</a:t>
            </a:r>
            <a:r>
              <a:rPr spc="-5" dirty="0"/>
              <a:t> Sp</a:t>
            </a:r>
            <a:r>
              <a:rPr spc="-25" dirty="0"/>
              <a:t>he</a:t>
            </a:r>
            <a:r>
              <a:rPr spc="-30" dirty="0"/>
              <a:t>r</a:t>
            </a:r>
            <a:r>
              <a:rPr spc="-25" dirty="0"/>
              <a:t>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2807" y="1822361"/>
            <a:ext cx="11230376" cy="28623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buFont typeface="+mj-lt"/>
              <a:buAutoNum type="arabicPeriod"/>
            </a:pPr>
            <a:r>
              <a:rPr lang="en-US" sz="2400" spc="-1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St</a:t>
            </a:r>
            <a:r>
              <a:rPr sz="240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a</a:t>
            </a:r>
            <a:r>
              <a:rPr sz="2400" spc="-1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rt</a:t>
            </a:r>
            <a:r>
              <a:rPr sz="2400" spc="-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 </a:t>
            </a:r>
            <a:r>
              <a:rPr sz="240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wi</a:t>
            </a:r>
            <a:r>
              <a:rPr sz="2400" spc="-1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th</a:t>
            </a:r>
            <a:r>
              <a:rPr sz="2400" spc="-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 </a:t>
            </a:r>
            <a:r>
              <a:rPr sz="240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a</a:t>
            </a:r>
            <a:r>
              <a:rPr sz="2400" spc="-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 </a:t>
            </a:r>
            <a:r>
              <a:rPr sz="2400" spc="-1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tetr</a:t>
            </a:r>
            <a:r>
              <a:rPr sz="240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a</a:t>
            </a:r>
            <a:r>
              <a:rPr sz="2400" spc="-1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he</a:t>
            </a:r>
            <a:r>
              <a:rPr sz="240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d</a:t>
            </a:r>
            <a:r>
              <a:rPr sz="2400" spc="-2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r</a:t>
            </a:r>
            <a:r>
              <a:rPr sz="2400" spc="-1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on</a:t>
            </a:r>
            <a:r>
              <a:rPr sz="2400" spc="-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 </a:t>
            </a:r>
            <a:r>
              <a:rPr sz="2400" spc="-1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cente</a:t>
            </a:r>
            <a:r>
              <a:rPr sz="2400" spc="-2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r</a:t>
            </a:r>
            <a:r>
              <a:rPr sz="2400" spc="-1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e</a:t>
            </a:r>
            <a:r>
              <a:rPr sz="240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d</a:t>
            </a:r>
            <a:r>
              <a:rPr sz="2400" spc="-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 </a:t>
            </a:r>
            <a:r>
              <a:rPr sz="2400" spc="-1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on</a:t>
            </a:r>
            <a:r>
              <a:rPr sz="2400" spc="-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 </a:t>
            </a:r>
            <a:r>
              <a:rPr sz="2400" spc="-1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the</a:t>
            </a:r>
            <a:r>
              <a:rPr sz="2400" spc="-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 </a:t>
            </a:r>
            <a:r>
              <a:rPr sz="2400" spc="-1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or</a:t>
            </a:r>
            <a:r>
              <a:rPr sz="240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i</a:t>
            </a:r>
            <a:r>
              <a:rPr sz="2400" spc="-1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g</a:t>
            </a:r>
            <a:r>
              <a:rPr sz="240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i</a:t>
            </a:r>
            <a:r>
              <a:rPr sz="2400" spc="-1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n</a:t>
            </a:r>
            <a:endParaRPr lang="en-US" sz="2400" dirty="0">
              <a:latin typeface="Lato" panose="020F0502020204030203" pitchFamily="34" charset="0"/>
              <a:cs typeface="Century Gothic"/>
            </a:endParaRPr>
          </a:p>
          <a:p>
            <a:pPr marL="469900" indent="-457200">
              <a:buFont typeface="+mj-lt"/>
              <a:buAutoNum type="arabicPeriod"/>
            </a:pPr>
            <a:r>
              <a:rPr lang="en-US" sz="2400" spc="-1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Ve</a:t>
            </a:r>
            <a:r>
              <a:rPr sz="2400" spc="-1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rt</a:t>
            </a:r>
            <a:r>
              <a:rPr sz="240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i</a:t>
            </a:r>
            <a:r>
              <a:rPr sz="2400" spc="-1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ce</a:t>
            </a:r>
            <a:r>
              <a:rPr sz="240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s</a:t>
            </a:r>
            <a:r>
              <a:rPr sz="2400" spc="-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 </a:t>
            </a:r>
            <a:r>
              <a:rPr sz="240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a</a:t>
            </a:r>
            <a:r>
              <a:rPr sz="2400" spc="-1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t</a:t>
            </a:r>
            <a:r>
              <a:rPr sz="2400" spc="-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 </a:t>
            </a:r>
            <a:r>
              <a:rPr sz="240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a</a:t>
            </a:r>
            <a:r>
              <a:rPr sz="2400" spc="-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 </a:t>
            </a:r>
            <a:r>
              <a:rPr sz="240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dis</a:t>
            </a:r>
            <a:r>
              <a:rPr sz="2400" spc="-1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t</a:t>
            </a:r>
            <a:r>
              <a:rPr sz="240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a</a:t>
            </a:r>
            <a:r>
              <a:rPr sz="2400" spc="-1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nce</a:t>
            </a:r>
            <a:r>
              <a:rPr sz="2400" spc="-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 </a:t>
            </a:r>
            <a:r>
              <a:rPr sz="2400" spc="-1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of</a:t>
            </a:r>
            <a:r>
              <a:rPr sz="2400" spc="-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 </a:t>
            </a:r>
            <a:r>
              <a:rPr sz="240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1</a:t>
            </a:r>
            <a:r>
              <a:rPr sz="2400" spc="-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 </a:t>
            </a:r>
            <a:r>
              <a:rPr sz="2400" spc="-1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f</a:t>
            </a:r>
            <a:r>
              <a:rPr sz="2400" spc="-2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r</a:t>
            </a:r>
            <a:r>
              <a:rPr sz="2400" spc="-1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om</a:t>
            </a:r>
            <a:r>
              <a:rPr sz="2400" spc="-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 </a:t>
            </a:r>
            <a:r>
              <a:rPr sz="2400" spc="-1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the</a:t>
            </a:r>
            <a:r>
              <a:rPr sz="2400" spc="-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 </a:t>
            </a:r>
            <a:r>
              <a:rPr sz="2400" spc="-1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or</a:t>
            </a:r>
            <a:r>
              <a:rPr sz="240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i</a:t>
            </a:r>
            <a:r>
              <a:rPr sz="2400" spc="-1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g</a:t>
            </a:r>
            <a:r>
              <a:rPr sz="240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i</a:t>
            </a:r>
            <a:r>
              <a:rPr sz="2400" spc="-1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n</a:t>
            </a:r>
            <a:endParaRPr lang="en-US" sz="2400" spc="-15" dirty="0">
              <a:solidFill>
                <a:srgbClr val="595959"/>
              </a:solidFill>
              <a:latin typeface="Lato" panose="020F0502020204030203" pitchFamily="34" charset="0"/>
              <a:cs typeface="Century Gothic"/>
            </a:endParaRPr>
          </a:p>
          <a:p>
            <a:pPr marL="469900" indent="-457200">
              <a:buFont typeface="+mj-lt"/>
              <a:buAutoNum type="arabicPeriod"/>
            </a:pPr>
            <a:r>
              <a:rPr lang="en-US" sz="2400" dirty="0">
                <a:latin typeface="Lato" panose="020F0502020204030203" pitchFamily="34" charset="0"/>
                <a:cs typeface="Century Gothic"/>
              </a:rPr>
              <a:t>R</a:t>
            </a:r>
            <a:r>
              <a:rPr sz="2400" spc="-1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ecur</a:t>
            </a:r>
            <a:r>
              <a:rPr sz="240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siv</a:t>
            </a:r>
            <a:r>
              <a:rPr sz="2400" spc="-1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e</a:t>
            </a:r>
            <a:r>
              <a:rPr sz="240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ly</a:t>
            </a:r>
            <a:r>
              <a:rPr sz="2400" spc="-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 </a:t>
            </a:r>
            <a:r>
              <a:rPr sz="240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s</a:t>
            </a:r>
            <a:r>
              <a:rPr sz="2400" spc="-1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u</a:t>
            </a:r>
            <a:r>
              <a:rPr sz="240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bdivid</a:t>
            </a:r>
            <a:r>
              <a:rPr sz="2400" spc="-1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e</a:t>
            </a:r>
            <a:r>
              <a:rPr sz="2400" spc="-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 </a:t>
            </a:r>
            <a:r>
              <a:rPr sz="2400" spc="-1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the</a:t>
            </a:r>
            <a:r>
              <a:rPr sz="2400" spc="-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 </a:t>
            </a:r>
            <a:r>
              <a:rPr sz="2400" spc="-1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tr</a:t>
            </a:r>
            <a:r>
              <a:rPr sz="240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ia</a:t>
            </a:r>
            <a:r>
              <a:rPr sz="2400" spc="-1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ngu</a:t>
            </a:r>
            <a:r>
              <a:rPr sz="240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la</a:t>
            </a:r>
            <a:r>
              <a:rPr sz="2400" spc="-1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r</a:t>
            </a:r>
            <a:r>
              <a:rPr sz="2400" spc="-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 </a:t>
            </a:r>
            <a:r>
              <a:rPr sz="240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fa</a:t>
            </a:r>
            <a:r>
              <a:rPr sz="2400" spc="-1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ce</a:t>
            </a:r>
            <a:r>
              <a:rPr sz="240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s</a:t>
            </a:r>
            <a:endParaRPr lang="en-US" sz="2400" dirty="0">
              <a:latin typeface="Lato" panose="020F0502020204030203" pitchFamily="34" charset="0"/>
              <a:cs typeface="Century Gothic"/>
            </a:endParaRPr>
          </a:p>
          <a:p>
            <a:pPr marL="469900" indent="-457200">
              <a:buFont typeface="+mj-lt"/>
              <a:buAutoNum type="arabicPeriod"/>
            </a:pPr>
            <a:r>
              <a:rPr lang="en-US" sz="2400" spc="-1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N</a:t>
            </a:r>
            <a:r>
              <a:rPr sz="2400" spc="-1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o</a:t>
            </a:r>
            <a:r>
              <a:rPr sz="2400" spc="4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r</a:t>
            </a:r>
            <a:r>
              <a:rPr sz="240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mali</a:t>
            </a:r>
            <a:r>
              <a:rPr sz="2400" spc="-1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ze</a:t>
            </a:r>
            <a:r>
              <a:rPr sz="2400" spc="-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 </a:t>
            </a:r>
            <a:r>
              <a:rPr sz="2400" spc="-1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the</a:t>
            </a:r>
            <a:r>
              <a:rPr sz="2400" spc="-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 </a:t>
            </a:r>
            <a:r>
              <a:rPr sz="2400" spc="-1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ne</a:t>
            </a:r>
            <a:r>
              <a:rPr sz="240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w v</a:t>
            </a:r>
            <a:r>
              <a:rPr sz="2400" spc="-1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ert</a:t>
            </a:r>
            <a:r>
              <a:rPr sz="240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i</a:t>
            </a:r>
            <a:r>
              <a:rPr sz="2400" spc="-1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ce</a:t>
            </a:r>
            <a:r>
              <a:rPr sz="240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s</a:t>
            </a:r>
            <a:r>
              <a:rPr sz="2400" spc="-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 </a:t>
            </a:r>
            <a:r>
              <a:rPr sz="2400" spc="-1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th</a:t>
            </a:r>
            <a:r>
              <a:rPr sz="240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a</a:t>
            </a:r>
            <a:r>
              <a:rPr sz="2400" spc="-1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t</a:t>
            </a:r>
            <a:r>
              <a:rPr sz="2400" spc="-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 </a:t>
            </a:r>
            <a:r>
              <a:rPr sz="2400" spc="-1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get</a:t>
            </a:r>
            <a:r>
              <a:rPr sz="2400" spc="-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 </a:t>
            </a:r>
            <a:r>
              <a:rPr sz="240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i</a:t>
            </a:r>
            <a:r>
              <a:rPr sz="2400" spc="-1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nt</a:t>
            </a:r>
            <a:r>
              <a:rPr sz="2400" spc="-2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r</a:t>
            </a:r>
            <a:r>
              <a:rPr sz="2400" spc="-1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o</a:t>
            </a:r>
            <a:r>
              <a:rPr sz="240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d</a:t>
            </a:r>
            <a:r>
              <a:rPr sz="2400" spc="-1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uce</a:t>
            </a:r>
            <a:r>
              <a:rPr sz="240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d</a:t>
            </a:r>
            <a:br>
              <a:rPr lang="en-US" sz="240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</a:br>
            <a:r>
              <a:rPr lang="en-US" sz="2400" b="1" i="1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normalize</a:t>
            </a:r>
            <a:r>
              <a:rPr lang="en-US" sz="240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 means move the vertex to a distance of 1 around the origin</a:t>
            </a:r>
            <a:br>
              <a:rPr lang="en-US" sz="240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</a:br>
            <a:r>
              <a:rPr lang="en-US" sz="240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keep same direction</a:t>
            </a:r>
          </a:p>
          <a:p>
            <a:pPr marL="12700"/>
            <a:endParaRPr lang="en-US" sz="2400" dirty="0">
              <a:solidFill>
                <a:srgbClr val="595959"/>
              </a:solidFill>
              <a:latin typeface="Lato" panose="020F0502020204030203" pitchFamily="34" charset="0"/>
              <a:cs typeface="Century Gothic"/>
            </a:endParaRPr>
          </a:p>
          <a:p>
            <a:pPr marL="12700"/>
            <a:r>
              <a:rPr lang="en-US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  </a:t>
            </a:r>
            <a:endParaRPr dirty="0">
              <a:latin typeface="Lato" panose="020F0502020204030203" pitchFamily="34" charset="0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903401" y="4418428"/>
            <a:ext cx="1889589" cy="18895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60454" y="4002460"/>
            <a:ext cx="2545576" cy="25642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1497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62200" y="689354"/>
            <a:ext cx="1051560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77800">
              <a:lnSpc>
                <a:spcPct val="100000"/>
              </a:lnSpc>
            </a:pPr>
            <a:r>
              <a:rPr dirty="0"/>
              <a:t>G</a:t>
            </a:r>
            <a:r>
              <a:rPr spc="-20" dirty="0"/>
              <a:t>enera</a:t>
            </a:r>
            <a:r>
              <a:rPr spc="-15" dirty="0"/>
              <a:t>ti</a:t>
            </a:r>
            <a:r>
              <a:rPr spc="-25" dirty="0"/>
              <a:t>ng</a:t>
            </a:r>
            <a:r>
              <a:rPr spc="-5" dirty="0"/>
              <a:t> </a:t>
            </a:r>
            <a:r>
              <a:rPr dirty="0"/>
              <a:t>a</a:t>
            </a:r>
            <a:r>
              <a:rPr spc="-5" dirty="0"/>
              <a:t> Sp</a:t>
            </a:r>
            <a:r>
              <a:rPr spc="-25" dirty="0"/>
              <a:t>he</a:t>
            </a:r>
            <a:r>
              <a:rPr spc="-30" dirty="0"/>
              <a:t>r</a:t>
            </a:r>
            <a:r>
              <a:rPr spc="-25" dirty="0"/>
              <a:t>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7EAE9A-6692-4757-AB61-C65D54DABEF1}"/>
              </a:ext>
            </a:extLst>
          </p:cNvPr>
          <p:cNvSpPr txBox="1"/>
          <p:nvPr/>
        </p:nvSpPr>
        <p:spPr>
          <a:xfrm>
            <a:off x="199623" y="1487510"/>
            <a:ext cx="116746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" panose="020F0502020204030203" pitchFamily="34" charset="0"/>
              </a:rPr>
              <a:t>In the file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SimpleModeling.js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Lato" panose="020F0502020204030203" pitchFamily="34" charset="0"/>
              </a:rPr>
              <a:t>Write the code for the function </a:t>
            </a:r>
            <a:br>
              <a:rPr lang="en-US" dirty="0">
                <a:latin typeface="Lato" panose="020F0502020204030203" pitchFamily="34" charset="0"/>
              </a:rPr>
            </a:b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sphDivideTriangle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a,b,c,numSubDivs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vertexArray,normalArray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 b</a:t>
            </a:r>
            <a:r>
              <a:rPr lang="en-US" dirty="0">
                <a:latin typeface="Lato" panose="020F0502020204030203" pitchFamily="34" charset="0"/>
              </a:rPr>
              <a:t> 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 </a:t>
            </a:r>
            <a:r>
              <a:rPr lang="en-US" dirty="0">
                <a:latin typeface="Lato" panose="020F0502020204030203" pitchFamily="34" charset="0"/>
              </a:rPr>
              <a:t>are the corners of triangle…each is a vec4 specifying (</a:t>
            </a:r>
            <a:r>
              <a:rPr lang="en-US" dirty="0" err="1">
                <a:latin typeface="Lato" panose="020F0502020204030203" pitchFamily="34" charset="0"/>
              </a:rPr>
              <a:t>x,y,z,w</a:t>
            </a:r>
            <a:r>
              <a:rPr lang="en-US" dirty="0">
                <a:latin typeface="Lato" panose="020F0502020204030203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numSubDivs</a:t>
            </a:r>
            <a:r>
              <a:rPr lang="en-US" dirty="0">
                <a:latin typeface="Lato" panose="020F0502020204030203" pitchFamily="34" charset="0"/>
              </a:rPr>
              <a:t> is how many times to subdivide the triangles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Lato" panose="020F0502020204030203" pitchFamily="34" charset="0"/>
              </a:rPr>
              <a:t>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vertexArray</a:t>
            </a:r>
            <a:r>
              <a:rPr lang="en-US" dirty="0">
                <a:latin typeface="Lato" panose="020F0502020204030203" pitchFamily="34" charset="0"/>
              </a:rPr>
              <a:t> is where you add the vertices you compute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Lato" panose="020F0502020204030203" pitchFamily="34" charset="0"/>
              </a:rPr>
              <a:t>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normalArray</a:t>
            </a:r>
            <a:r>
              <a:rPr lang="en-US" dirty="0">
                <a:latin typeface="Lato" panose="020F0502020204030203" pitchFamily="34" charset="0"/>
              </a:rPr>
              <a:t> is where you add per-vertex normal vectors</a:t>
            </a: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59DA0D1F-09E1-4235-BBC0-B5245B2A1774}"/>
              </a:ext>
            </a:extLst>
          </p:cNvPr>
          <p:cNvSpPr/>
          <p:nvPr/>
        </p:nvSpPr>
        <p:spPr>
          <a:xfrm>
            <a:off x="2903401" y="4418428"/>
            <a:ext cx="1889589" cy="18895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F595BAF4-25BC-4A1A-913A-F8BD82F5ECA6}"/>
              </a:ext>
            </a:extLst>
          </p:cNvPr>
          <p:cNvSpPr/>
          <p:nvPr/>
        </p:nvSpPr>
        <p:spPr>
          <a:xfrm>
            <a:off x="6460454" y="4002460"/>
            <a:ext cx="2545576" cy="25642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0571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62200" y="689354"/>
            <a:ext cx="1051560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77800">
              <a:lnSpc>
                <a:spcPct val="100000"/>
              </a:lnSpc>
            </a:pPr>
            <a:r>
              <a:rPr spc="-25" dirty="0"/>
              <a:t>Generating</a:t>
            </a:r>
            <a:r>
              <a:rPr dirty="0"/>
              <a:t> </a:t>
            </a:r>
            <a:r>
              <a:rPr spc="-35" dirty="0"/>
              <a:t>N</a:t>
            </a:r>
            <a:r>
              <a:rPr spc="-25" dirty="0"/>
              <a:t>o</a:t>
            </a:r>
            <a:r>
              <a:rPr spc="85" dirty="0"/>
              <a:t>r</a:t>
            </a:r>
            <a:r>
              <a:rPr dirty="0"/>
              <a:t>mals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3199" y="1427400"/>
            <a:ext cx="7968555" cy="45704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sz="2100" spc="-1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In order to </a:t>
            </a:r>
            <a:r>
              <a:rPr lang="en-US" sz="2100" b="1" i="1" spc="-1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shade</a:t>
            </a:r>
            <a:r>
              <a:rPr lang="en-US" sz="2100" spc="-1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 the mesh in a realistic way we will need </a:t>
            </a:r>
            <a:r>
              <a:rPr lang="en-US" sz="2100" b="1" i="1" spc="-1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per-vertex normal vectors</a:t>
            </a:r>
            <a:br>
              <a:rPr lang="en-US" sz="2100" b="1" i="1" spc="-1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</a:br>
            <a:endParaRPr lang="en-US" sz="2100" b="1" i="1" spc="-10" dirty="0">
              <a:solidFill>
                <a:srgbClr val="595959"/>
              </a:solidFill>
              <a:latin typeface="Lato" panose="020F0502020204030203" pitchFamily="34" charset="0"/>
              <a:cs typeface="Century Gothic"/>
            </a:endParaRPr>
          </a:p>
          <a:p>
            <a:pPr marL="355600" indent="-342900">
              <a:buFont typeface="Arial" panose="020B0604020202020204" pitchFamily="34" charset="0"/>
              <a:buChar char="•"/>
            </a:pPr>
            <a:r>
              <a:rPr lang="en-US" sz="2100" spc="-1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Normal vectors are vectors perpendicular to the surface</a:t>
            </a:r>
            <a:br>
              <a:rPr lang="en-US" sz="2100" spc="-1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</a:br>
            <a:endParaRPr lang="en-US" sz="2100" spc="-10" dirty="0">
              <a:solidFill>
                <a:srgbClr val="595959"/>
              </a:solidFill>
              <a:latin typeface="Lato" panose="020F0502020204030203" pitchFamily="34" charset="0"/>
              <a:cs typeface="Century Gothic"/>
            </a:endParaRPr>
          </a:p>
          <a:p>
            <a:pPr marL="355600" indent="-342900">
              <a:buFont typeface="Arial" panose="020B0604020202020204" pitchFamily="34" charset="0"/>
              <a:buChar char="•"/>
            </a:pPr>
            <a:r>
              <a:rPr lang="en-US" sz="2100" spc="-1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We will discuss how the vectors are used in shading next week</a:t>
            </a:r>
          </a:p>
          <a:p>
            <a:pPr marL="12700"/>
            <a:endParaRPr lang="en-US" sz="2100" spc="-10" dirty="0">
              <a:solidFill>
                <a:srgbClr val="595959"/>
              </a:solidFill>
              <a:latin typeface="Lato" panose="020F0502020204030203" pitchFamily="34" charset="0"/>
              <a:cs typeface="Century Gothic"/>
            </a:endParaRPr>
          </a:p>
          <a:p>
            <a:pPr marL="12700"/>
            <a:endParaRPr lang="en-US" sz="2100" spc="-10" dirty="0">
              <a:solidFill>
                <a:srgbClr val="595959"/>
              </a:solidFill>
              <a:latin typeface="Lato" panose="020F0502020204030203" pitchFamily="34" charset="0"/>
              <a:cs typeface="Century Gothic"/>
            </a:endParaRPr>
          </a:p>
          <a:p>
            <a:pPr marL="12700"/>
            <a:r>
              <a:rPr sz="2400" b="1" i="1" spc="-1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For</a:t>
            </a:r>
            <a:r>
              <a:rPr sz="2400" b="1" i="1" spc="-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 </a:t>
            </a:r>
            <a:r>
              <a:rPr sz="2400" b="1" i="1" spc="-1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the</a:t>
            </a:r>
            <a:r>
              <a:rPr sz="2400" b="1" i="1" spc="-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 </a:t>
            </a:r>
            <a:r>
              <a:rPr lang="en-US" sz="2400" b="1" i="1" spc="-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sphere</a:t>
            </a:r>
            <a:r>
              <a:rPr sz="2400" b="1" i="1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, </a:t>
            </a:r>
            <a:r>
              <a:rPr sz="2400" b="1" i="1" spc="-2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wha</a:t>
            </a:r>
            <a:r>
              <a:rPr sz="2400" b="1" i="1" spc="-1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t</a:t>
            </a:r>
            <a:r>
              <a:rPr sz="2400" b="1" i="1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 </a:t>
            </a:r>
            <a:r>
              <a:rPr lang="en-US" sz="2400" b="1" i="1" spc="-2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are</a:t>
            </a:r>
            <a:r>
              <a:rPr sz="2400" b="1" i="1" spc="-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 </a:t>
            </a:r>
            <a:r>
              <a:rPr sz="2400" b="1" i="1" spc="-1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the</a:t>
            </a:r>
            <a:r>
              <a:rPr sz="2400" b="1" i="1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 </a:t>
            </a:r>
            <a:r>
              <a:rPr sz="2400" b="1" i="1" spc="-15" dirty="0" err="1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no</a:t>
            </a:r>
            <a:r>
              <a:rPr sz="2400" b="1" i="1" spc="45" dirty="0" err="1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r</a:t>
            </a:r>
            <a:r>
              <a:rPr sz="2400" b="1" i="1" dirty="0" err="1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mals</a:t>
            </a:r>
            <a:r>
              <a:rPr sz="2400" b="1" i="1" spc="-1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?</a:t>
            </a:r>
            <a:endParaRPr lang="en-US" sz="2400" b="1" i="1" spc="-15" dirty="0">
              <a:solidFill>
                <a:srgbClr val="595959"/>
              </a:solidFill>
              <a:latin typeface="Lato" panose="020F0502020204030203" pitchFamily="34" charset="0"/>
              <a:cs typeface="Century Gothic"/>
            </a:endParaRPr>
          </a:p>
          <a:p>
            <a:pPr marL="12700"/>
            <a:endParaRPr lang="en-US" sz="2100" spc="-15" dirty="0">
              <a:solidFill>
                <a:srgbClr val="595959"/>
              </a:solidFill>
              <a:latin typeface="Lato" panose="020F0502020204030203" pitchFamily="34" charset="0"/>
              <a:cs typeface="Century Gothic"/>
            </a:endParaRPr>
          </a:p>
          <a:p>
            <a:pPr marL="12700"/>
            <a:r>
              <a:rPr lang="en-US" sz="2100" spc="-1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In general, if we have no other information about a surface mesh,</a:t>
            </a:r>
            <a:br>
              <a:rPr lang="en-US" sz="2100" spc="-1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</a:br>
            <a:r>
              <a:rPr lang="en-US" sz="2100" spc="-1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we compute a normal for each vertex </a:t>
            </a:r>
            <a:br>
              <a:rPr lang="en-US" sz="2100" spc="-1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</a:br>
            <a:r>
              <a:rPr lang="en-US" sz="2100" spc="-1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by averaging the normal of the surrounding faces </a:t>
            </a:r>
          </a:p>
          <a:p>
            <a:pPr marL="12700"/>
            <a:endParaRPr lang="en-US" sz="2100" spc="-15" dirty="0">
              <a:solidFill>
                <a:srgbClr val="595959"/>
              </a:solidFill>
              <a:latin typeface="Lato" panose="020F0502020204030203" pitchFamily="34" charset="0"/>
              <a:cs typeface="Century Gothic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6489D4-C496-4478-ABBA-A2B4009D46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1755" y="608946"/>
            <a:ext cx="3452480" cy="36761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0F8399-68A4-4B57-AA25-F6FB73EBBC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3080" y="4200323"/>
            <a:ext cx="3789829" cy="296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273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Geometric Modeling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472" y="1422400"/>
            <a:ext cx="9860430" cy="4843931"/>
          </a:xfrm>
        </p:spPr>
        <p:txBody>
          <a:bodyPr/>
          <a:lstStyle/>
          <a:p>
            <a:r>
              <a:rPr lang="en-US" dirty="0"/>
              <a:t>You may have noticed we have drawn only simple shapes</a:t>
            </a:r>
          </a:p>
          <a:p>
            <a:r>
              <a:rPr lang="en-US" dirty="0"/>
              <a:t>Geometric modeling is not easy</a:t>
            </a:r>
          </a:p>
          <a:p>
            <a:r>
              <a:rPr lang="en-US" dirty="0"/>
              <a:t>Even with sophisticated computational tools like Maya</a:t>
            </a:r>
          </a:p>
          <a:p>
            <a:pPr lvl="1"/>
            <a:r>
              <a:rPr lang="en-US" dirty="0"/>
              <a:t>Still labor intensive</a:t>
            </a:r>
          </a:p>
          <a:p>
            <a:endParaRPr lang="en-US" dirty="0"/>
          </a:p>
        </p:txBody>
      </p:sp>
      <p:pic>
        <p:nvPicPr>
          <p:cNvPr id="5" name="Picture 4" descr="Screen Shot 2015-10-08 at 9.03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407" y="2872974"/>
            <a:ext cx="6654558" cy="349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626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Geometric Modeling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553" y="1690690"/>
            <a:ext cx="9908988" cy="4575641"/>
          </a:xfrm>
        </p:spPr>
        <p:txBody>
          <a:bodyPr/>
          <a:lstStyle/>
          <a:p>
            <a:r>
              <a:rPr lang="en-US" dirty="0"/>
              <a:t>So how do you get geometric models for this course?</a:t>
            </a:r>
          </a:p>
          <a:p>
            <a:r>
              <a:rPr lang="en-US" dirty="0"/>
              <a:t>Well…you can get models in files and implement a file reader</a:t>
            </a:r>
          </a:p>
          <a:p>
            <a:pPr lvl="1"/>
            <a:r>
              <a:rPr lang="en-US" dirty="0"/>
              <a:t>Some browsers prevent file reading for security reasons</a:t>
            </a:r>
          </a:p>
          <a:p>
            <a:pPr lvl="1"/>
            <a:r>
              <a:rPr lang="en-US" dirty="0"/>
              <a:t>We’ll see how to work around that later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5424" y="2595563"/>
            <a:ext cx="3451139" cy="426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857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Geometric Modeling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601694"/>
            <a:ext cx="9329270" cy="4358134"/>
          </a:xfrm>
        </p:spPr>
        <p:txBody>
          <a:bodyPr>
            <a:normAutofit/>
          </a:bodyPr>
          <a:lstStyle/>
          <a:p>
            <a:r>
              <a:rPr lang="en-US" dirty="0"/>
              <a:t>You can type the geometry in by hand </a:t>
            </a:r>
          </a:p>
          <a:p>
            <a:pPr lvl="1"/>
            <a:r>
              <a:rPr lang="en-US" dirty="0"/>
              <a:t>Hard code it into the .</a:t>
            </a:r>
            <a:r>
              <a:rPr lang="en-US" dirty="0" err="1"/>
              <a:t>js</a:t>
            </a:r>
            <a:r>
              <a:rPr lang="en-US" dirty="0"/>
              <a:t> file</a:t>
            </a:r>
          </a:p>
          <a:p>
            <a:pPr lvl="1"/>
            <a:r>
              <a:rPr lang="en-US" dirty="0"/>
              <a:t>Useful for testing</a:t>
            </a:r>
          </a:p>
          <a:p>
            <a:pPr lvl="1"/>
            <a:r>
              <a:rPr lang="en-US" dirty="0"/>
              <a:t>Obviously not scalable</a:t>
            </a:r>
            <a:br>
              <a:rPr lang="en-US" dirty="0"/>
            </a:br>
            <a:endParaRPr lang="en-US" dirty="0"/>
          </a:p>
          <a:p>
            <a:r>
              <a:rPr lang="en-US" dirty="0"/>
              <a:t>You can procedurally generate geometry</a:t>
            </a:r>
          </a:p>
          <a:p>
            <a:pPr lvl="1"/>
            <a:r>
              <a:rPr lang="en-US" dirty="0"/>
              <a:t>Write code to produce a bunch of triangles</a:t>
            </a:r>
          </a:p>
          <a:p>
            <a:pPr lvl="1"/>
            <a:r>
              <a:rPr lang="en-US" dirty="0"/>
              <a:t>We’ll write code to do that for one type of surface today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2470" y="2289061"/>
            <a:ext cx="2761461" cy="278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238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455BCDB3-6383-472F-8781-E4970E207D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31" r="3113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90B41E-D4E7-40EC-A6BD-E01D15678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US" dirty="0"/>
              <a:t>Generating a Mesh for a Sphere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6F44D-4063-4B20-925E-F1D7B7210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"/>
              <a:t>Today we’ll create our first really 3D image</a:t>
            </a:r>
            <a:br>
              <a:rPr lang="en-US" sz="1500"/>
            </a:br>
            <a:endParaRPr lang="en-US" sz="1500"/>
          </a:p>
          <a:p>
            <a:pPr marL="0" indent="0">
              <a:buNone/>
            </a:pPr>
            <a:r>
              <a:rPr lang="en-US" sz="1500"/>
              <a:t>Provided code will do two important things </a:t>
            </a:r>
          </a:p>
          <a:p>
            <a:pPr lvl="1"/>
            <a:r>
              <a:rPr lang="en-US" sz="1500"/>
              <a:t>It will render the scene in perspective </a:t>
            </a:r>
          </a:p>
          <a:p>
            <a:pPr lvl="1"/>
            <a:r>
              <a:rPr lang="en-US" sz="1500"/>
              <a:t>It will shade the sphere as if lit by a light-source</a:t>
            </a:r>
            <a:br>
              <a:rPr lang="en-US" sz="1500"/>
            </a:br>
            <a:endParaRPr lang="en-US" sz="1500"/>
          </a:p>
          <a:p>
            <a:pPr marL="0" indent="0">
              <a:buNone/>
            </a:pPr>
            <a:r>
              <a:rPr lang="en-US" sz="1500"/>
              <a:t>You will learn how to implement that later</a:t>
            </a:r>
          </a:p>
          <a:p>
            <a:pPr lvl="1"/>
            <a:r>
              <a:rPr lang="en-US" sz="1500"/>
              <a:t>For today, just use the code…</a:t>
            </a:r>
            <a:br>
              <a:rPr lang="en-US" sz="1500"/>
            </a:br>
            <a:br>
              <a:rPr lang="en-US" sz="1500"/>
            </a:br>
            <a:endParaRPr lang="en-US" sz="1500"/>
          </a:p>
          <a:p>
            <a:pPr marL="0" indent="0">
              <a:buNone/>
            </a:pPr>
            <a:r>
              <a:rPr lang="en-US" sz="1500" b="1" i="1"/>
              <a:t>You will write the code to generate the sphere mesh</a:t>
            </a:r>
          </a:p>
        </p:txBody>
      </p:sp>
    </p:spTree>
    <p:extLst>
      <p:ext uri="{BB962C8B-B14F-4D97-AF65-F5344CB8AC3E}">
        <p14:creationId xmlns:p14="http://schemas.microsoft.com/office/powerpoint/2010/main" val="2345207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547304-7715-48D5-AE2C-7C6B40D574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75" r="3257" b="-2"/>
          <a:stretch/>
        </p:blipFill>
        <p:spPr>
          <a:xfrm>
            <a:off x="828772" y="1904281"/>
            <a:ext cx="5074070" cy="42726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16F275-CBF9-42FE-B7C1-98F9BAA3A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Generating a Tessellated Quadrilateral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C2F22-C03D-491D-A256-64C893D05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8068" y="1825625"/>
            <a:ext cx="6420118" cy="4351338"/>
          </a:xfrm>
        </p:spPr>
        <p:txBody>
          <a:bodyPr>
            <a:normAutofit/>
          </a:bodyPr>
          <a:lstStyle/>
          <a:p>
            <a:r>
              <a:rPr lang="en-US" sz="2400" dirty="0"/>
              <a:t>Let’s look at how to generate the triangles for a simpler shape</a:t>
            </a:r>
          </a:p>
          <a:p>
            <a:r>
              <a:rPr lang="en-US" sz="2400" dirty="0"/>
              <a:t>Technically, a </a:t>
            </a:r>
            <a:r>
              <a:rPr lang="en-US" sz="2400" b="1" dirty="0"/>
              <a:t>tessellation</a:t>
            </a:r>
            <a:r>
              <a:rPr lang="en-US" sz="2400" dirty="0"/>
              <a:t> is a tiling of a plane using geometric shapes</a:t>
            </a:r>
          </a:p>
          <a:p>
            <a:r>
              <a:rPr lang="en-US" sz="2400" dirty="0"/>
              <a:t>We will divide a rectangle up into triangles</a:t>
            </a:r>
          </a:p>
        </p:txBody>
      </p:sp>
    </p:spTree>
    <p:extLst>
      <p:ext uri="{BB962C8B-B14F-4D97-AF65-F5344CB8AC3E}">
        <p14:creationId xmlns:p14="http://schemas.microsoft.com/office/powerpoint/2010/main" val="2901221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99126" y="785301"/>
            <a:ext cx="8913813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77800">
              <a:lnSpc>
                <a:spcPct val="100000"/>
              </a:lnSpc>
            </a:pPr>
            <a:r>
              <a:rPr spc="-25" dirty="0"/>
              <a:t>Generating</a:t>
            </a:r>
            <a:r>
              <a:rPr spc="5" dirty="0"/>
              <a:t> </a:t>
            </a:r>
            <a:r>
              <a:rPr dirty="0"/>
              <a:t>a </a:t>
            </a:r>
            <a:r>
              <a:rPr spc="-200" dirty="0"/>
              <a:t>T</a:t>
            </a:r>
            <a:r>
              <a:rPr dirty="0"/>
              <a:t>essellated</a:t>
            </a:r>
            <a:r>
              <a:rPr spc="-10" dirty="0"/>
              <a:t> </a:t>
            </a:r>
            <a:r>
              <a:rPr spc="-5" dirty="0"/>
              <a:t>Quad</a:t>
            </a:r>
          </a:p>
        </p:txBody>
      </p:sp>
      <p:sp>
        <p:nvSpPr>
          <p:cNvPr id="4" name="object 4"/>
          <p:cNvSpPr/>
          <p:nvPr/>
        </p:nvSpPr>
        <p:spPr>
          <a:xfrm>
            <a:off x="1499126" y="3228451"/>
            <a:ext cx="8235950" cy="2893695"/>
          </a:xfrm>
          <a:custGeom>
            <a:avLst/>
            <a:gdLst/>
            <a:ahLst/>
            <a:cxnLst/>
            <a:rect l="l" t="t" r="r" b="b"/>
            <a:pathLst>
              <a:path w="8235950" h="2893695">
                <a:moveTo>
                  <a:pt x="0" y="0"/>
                </a:moveTo>
                <a:lnTo>
                  <a:pt x="8235677" y="0"/>
                </a:lnTo>
                <a:lnTo>
                  <a:pt x="8235677" y="2893099"/>
                </a:lnTo>
                <a:lnTo>
                  <a:pt x="0" y="28930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E88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01371" y="1752017"/>
            <a:ext cx="8121015" cy="18774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sz="1900" spc="-15" dirty="0">
                <a:latin typeface="Lato" panose="020F0502020204030203" pitchFamily="34" charset="0"/>
                <a:cs typeface="Century Gothic"/>
              </a:rPr>
              <a:t>Re</a:t>
            </a:r>
            <a:r>
              <a:rPr sz="1900" spc="-15" dirty="0">
                <a:latin typeface="Lato" panose="020F0502020204030203" pitchFamily="34" charset="0"/>
                <a:cs typeface="Century Gothic"/>
              </a:rPr>
              <a:t>cur</a:t>
            </a:r>
            <a:r>
              <a:rPr sz="1900" dirty="0">
                <a:latin typeface="Lato" panose="020F0502020204030203" pitchFamily="34" charset="0"/>
                <a:cs typeface="Century Gothic"/>
              </a:rPr>
              <a:t>si</a:t>
            </a:r>
            <a:r>
              <a:rPr sz="1900" spc="-15" dirty="0">
                <a:latin typeface="Lato" panose="020F0502020204030203" pitchFamily="34" charset="0"/>
                <a:cs typeface="Century Gothic"/>
              </a:rPr>
              <a:t>on</a:t>
            </a:r>
            <a:r>
              <a:rPr sz="1900" spc="-5" dirty="0">
                <a:latin typeface="Lato" panose="020F0502020204030203" pitchFamily="34" charset="0"/>
                <a:cs typeface="Century Gothic"/>
              </a:rPr>
              <a:t> </a:t>
            </a:r>
            <a:r>
              <a:rPr sz="1900" dirty="0">
                <a:latin typeface="Lato" panose="020F0502020204030203" pitchFamily="34" charset="0"/>
                <a:cs typeface="Century Gothic"/>
              </a:rPr>
              <a:t>(</a:t>
            </a:r>
            <a:r>
              <a:rPr sz="1900" spc="-10" dirty="0">
                <a:latin typeface="Lato" panose="020F0502020204030203" pitchFamily="34" charset="0"/>
                <a:cs typeface="Century Gothic"/>
              </a:rPr>
              <a:t>or</a:t>
            </a:r>
            <a:r>
              <a:rPr sz="1900" spc="-5" dirty="0">
                <a:latin typeface="Lato" panose="020F0502020204030203" pitchFamily="34" charset="0"/>
                <a:cs typeface="Century Gothic"/>
              </a:rPr>
              <a:t> </a:t>
            </a:r>
            <a:r>
              <a:rPr sz="1900" dirty="0">
                <a:latin typeface="Lato" panose="020F0502020204030203" pitchFamily="34" charset="0"/>
                <a:cs typeface="Century Gothic"/>
              </a:rPr>
              <a:t>i</a:t>
            </a:r>
            <a:r>
              <a:rPr sz="1900" spc="-10" dirty="0">
                <a:latin typeface="Lato" panose="020F0502020204030203" pitchFamily="34" charset="0"/>
                <a:cs typeface="Century Gothic"/>
              </a:rPr>
              <a:t>ter</a:t>
            </a:r>
            <a:r>
              <a:rPr sz="1900" dirty="0">
                <a:latin typeface="Lato" panose="020F0502020204030203" pitchFamily="34" charset="0"/>
                <a:cs typeface="Century Gothic"/>
              </a:rPr>
              <a:t>a</a:t>
            </a:r>
            <a:r>
              <a:rPr sz="1900" spc="-10" dirty="0">
                <a:latin typeface="Lato" panose="020F0502020204030203" pitchFamily="34" charset="0"/>
                <a:cs typeface="Century Gothic"/>
              </a:rPr>
              <a:t>t</a:t>
            </a:r>
            <a:r>
              <a:rPr sz="1900" dirty="0">
                <a:latin typeface="Lato" panose="020F0502020204030203" pitchFamily="34" charset="0"/>
                <a:cs typeface="Century Gothic"/>
              </a:rPr>
              <a:t>i</a:t>
            </a:r>
            <a:r>
              <a:rPr sz="1900" spc="-15" dirty="0">
                <a:latin typeface="Lato" panose="020F0502020204030203" pitchFamily="34" charset="0"/>
                <a:cs typeface="Century Gothic"/>
              </a:rPr>
              <a:t>on</a:t>
            </a:r>
            <a:r>
              <a:rPr sz="1900" dirty="0">
                <a:latin typeface="Lato" panose="020F0502020204030203" pitchFamily="34" charset="0"/>
                <a:cs typeface="Century Gothic"/>
              </a:rPr>
              <a:t>)</a:t>
            </a:r>
            <a:r>
              <a:rPr sz="1900" spc="-5" dirty="0">
                <a:latin typeface="Lato" panose="020F0502020204030203" pitchFamily="34" charset="0"/>
                <a:cs typeface="Century Gothic"/>
              </a:rPr>
              <a:t> </a:t>
            </a:r>
            <a:r>
              <a:rPr sz="1900" dirty="0">
                <a:latin typeface="Lato" panose="020F0502020204030203" pitchFamily="34" charset="0"/>
                <a:cs typeface="Century Gothic"/>
              </a:rPr>
              <a:t>ca</a:t>
            </a:r>
            <a:r>
              <a:rPr sz="1900" spc="-15" dirty="0">
                <a:latin typeface="Lato" panose="020F0502020204030203" pitchFamily="34" charset="0"/>
                <a:cs typeface="Century Gothic"/>
              </a:rPr>
              <a:t>n</a:t>
            </a:r>
            <a:r>
              <a:rPr sz="1900" spc="-5" dirty="0">
                <a:latin typeface="Lato" panose="020F0502020204030203" pitchFamily="34" charset="0"/>
                <a:cs typeface="Century Gothic"/>
              </a:rPr>
              <a:t> </a:t>
            </a:r>
            <a:r>
              <a:rPr sz="1900" dirty="0">
                <a:latin typeface="Lato" panose="020F0502020204030203" pitchFamily="34" charset="0"/>
                <a:cs typeface="Century Gothic"/>
              </a:rPr>
              <a:t>b</a:t>
            </a:r>
            <a:r>
              <a:rPr sz="1900" spc="-15" dirty="0">
                <a:latin typeface="Lato" panose="020F0502020204030203" pitchFamily="34" charset="0"/>
                <a:cs typeface="Century Gothic"/>
              </a:rPr>
              <a:t>e</a:t>
            </a:r>
            <a:r>
              <a:rPr sz="1900" spc="-5" dirty="0">
                <a:latin typeface="Lato" panose="020F0502020204030203" pitchFamily="34" charset="0"/>
                <a:cs typeface="Century Gothic"/>
              </a:rPr>
              <a:t> </a:t>
            </a:r>
            <a:r>
              <a:rPr sz="1900" spc="-15" dirty="0">
                <a:latin typeface="Lato" panose="020F0502020204030203" pitchFamily="34" charset="0"/>
                <a:cs typeface="Century Gothic"/>
              </a:rPr>
              <a:t>u</a:t>
            </a:r>
            <a:r>
              <a:rPr sz="1900" dirty="0">
                <a:latin typeface="Lato" panose="020F0502020204030203" pitchFamily="34" charset="0"/>
                <a:cs typeface="Century Gothic"/>
              </a:rPr>
              <a:t>s</a:t>
            </a:r>
            <a:r>
              <a:rPr sz="1900" spc="-15" dirty="0">
                <a:latin typeface="Lato" panose="020F0502020204030203" pitchFamily="34" charset="0"/>
                <a:cs typeface="Century Gothic"/>
              </a:rPr>
              <a:t>e</a:t>
            </a:r>
            <a:r>
              <a:rPr sz="1900" dirty="0">
                <a:latin typeface="Lato" panose="020F0502020204030203" pitchFamily="34" charset="0"/>
                <a:cs typeface="Century Gothic"/>
              </a:rPr>
              <a:t>d</a:t>
            </a:r>
            <a:r>
              <a:rPr sz="1900" spc="-5" dirty="0">
                <a:latin typeface="Lato" panose="020F0502020204030203" pitchFamily="34" charset="0"/>
                <a:cs typeface="Century Gothic"/>
              </a:rPr>
              <a:t> </a:t>
            </a:r>
            <a:r>
              <a:rPr sz="1900" spc="-10" dirty="0">
                <a:latin typeface="Lato" panose="020F0502020204030203" pitchFamily="34" charset="0"/>
                <a:cs typeface="Century Gothic"/>
              </a:rPr>
              <a:t>to</a:t>
            </a:r>
            <a:r>
              <a:rPr sz="1900" spc="-5" dirty="0">
                <a:latin typeface="Lato" panose="020F0502020204030203" pitchFamily="34" charset="0"/>
                <a:cs typeface="Century Gothic"/>
              </a:rPr>
              <a:t> </a:t>
            </a:r>
            <a:r>
              <a:rPr sz="1900" spc="-15" dirty="0">
                <a:latin typeface="Lato" panose="020F0502020204030203" pitchFamily="34" charset="0"/>
                <a:cs typeface="Century Gothic"/>
              </a:rPr>
              <a:t>gener</a:t>
            </a:r>
            <a:r>
              <a:rPr sz="1900" dirty="0">
                <a:latin typeface="Lato" panose="020F0502020204030203" pitchFamily="34" charset="0"/>
                <a:cs typeface="Century Gothic"/>
              </a:rPr>
              <a:t>a</a:t>
            </a:r>
            <a:r>
              <a:rPr sz="1900" spc="-10" dirty="0">
                <a:latin typeface="Lato" panose="020F0502020204030203" pitchFamily="34" charset="0"/>
                <a:cs typeface="Century Gothic"/>
              </a:rPr>
              <a:t>te</a:t>
            </a:r>
            <a:r>
              <a:rPr sz="1900" spc="-5" dirty="0">
                <a:latin typeface="Lato" panose="020F0502020204030203" pitchFamily="34" charset="0"/>
                <a:cs typeface="Century Gothic"/>
              </a:rPr>
              <a:t> </a:t>
            </a:r>
            <a:r>
              <a:rPr sz="1900" spc="-20" dirty="0">
                <a:latin typeface="Lato" panose="020F0502020204030203" pitchFamily="34" charset="0"/>
                <a:cs typeface="Century Gothic"/>
              </a:rPr>
              <a:t>r</a:t>
            </a:r>
            <a:r>
              <a:rPr sz="1900" spc="-15" dirty="0">
                <a:latin typeface="Lato" panose="020F0502020204030203" pitchFamily="34" charset="0"/>
                <a:cs typeface="Century Gothic"/>
              </a:rPr>
              <a:t>e</a:t>
            </a:r>
            <a:r>
              <a:rPr sz="1900" dirty="0">
                <a:latin typeface="Lato" panose="020F0502020204030203" pitchFamily="34" charset="0"/>
                <a:cs typeface="Century Gothic"/>
              </a:rPr>
              <a:t>fi</a:t>
            </a:r>
            <a:r>
              <a:rPr sz="1900" spc="-15" dirty="0">
                <a:latin typeface="Lato" panose="020F0502020204030203" pitchFamily="34" charset="0"/>
                <a:cs typeface="Century Gothic"/>
              </a:rPr>
              <a:t>ne</a:t>
            </a:r>
            <a:r>
              <a:rPr sz="1900" dirty="0">
                <a:latin typeface="Lato" panose="020F0502020204030203" pitchFamily="34" charset="0"/>
                <a:cs typeface="Century Gothic"/>
              </a:rPr>
              <a:t>d</a:t>
            </a:r>
            <a:r>
              <a:rPr sz="1900" spc="-5" dirty="0">
                <a:latin typeface="Lato" panose="020F0502020204030203" pitchFamily="34" charset="0"/>
                <a:cs typeface="Century Gothic"/>
              </a:rPr>
              <a:t> </a:t>
            </a:r>
            <a:r>
              <a:rPr sz="1900" spc="-15" dirty="0">
                <a:latin typeface="Lato" panose="020F0502020204030203" pitchFamily="34" charset="0"/>
                <a:cs typeface="Century Gothic"/>
              </a:rPr>
              <a:t>geometr</a:t>
            </a:r>
            <a:r>
              <a:rPr lang="en-US" sz="1900" spc="-15" dirty="0">
                <a:latin typeface="Lato" panose="020F0502020204030203" pitchFamily="34" charset="0"/>
                <a:cs typeface="Century Gothic"/>
              </a:rPr>
              <a:t>y</a:t>
            </a:r>
          </a:p>
          <a:p>
            <a:pPr marL="298450" indent="-285750">
              <a:buFont typeface="Arial" panose="020B0604020202020204" pitchFamily="34" charset="0"/>
              <a:buChar char="•"/>
            </a:pPr>
            <a:r>
              <a:rPr spc="-1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Me</a:t>
            </a:r>
            <a:r>
              <a:rPr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a</a:t>
            </a:r>
            <a:r>
              <a:rPr spc="-1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n</a:t>
            </a:r>
            <a:r>
              <a:rPr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i</a:t>
            </a:r>
            <a:r>
              <a:rPr spc="-1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ng</a:t>
            </a:r>
            <a:r>
              <a:rPr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 l</a:t>
            </a:r>
            <a:r>
              <a:rPr spc="-1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ot</a:t>
            </a:r>
            <a:r>
              <a:rPr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s</a:t>
            </a:r>
            <a:r>
              <a:rPr spc="-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 </a:t>
            </a:r>
            <a:r>
              <a:rPr spc="-1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of</a:t>
            </a:r>
            <a:r>
              <a:rPr spc="-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 </a:t>
            </a:r>
            <a:r>
              <a:rPr spc="-1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tr</a:t>
            </a:r>
            <a:r>
              <a:rPr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ia</a:t>
            </a:r>
            <a:r>
              <a:rPr spc="-1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ng</a:t>
            </a:r>
            <a:r>
              <a:rPr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l</a:t>
            </a:r>
            <a:r>
              <a:rPr spc="-1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e</a:t>
            </a:r>
            <a:r>
              <a:rPr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s…</a:t>
            </a:r>
            <a:br>
              <a:rPr lang="en-US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</a:br>
            <a:endParaRPr lang="en-US" dirty="0">
              <a:latin typeface="Lato" panose="020F0502020204030203" pitchFamily="34" charset="0"/>
              <a:cs typeface="Century Gothic"/>
            </a:endParaRPr>
          </a:p>
          <a:p>
            <a:pPr marL="12700"/>
            <a:r>
              <a:rPr sz="190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H</a:t>
            </a:r>
            <a:r>
              <a:rPr sz="1900" spc="-1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o</a:t>
            </a:r>
            <a:r>
              <a:rPr sz="190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w</a:t>
            </a:r>
            <a:r>
              <a:rPr sz="1900" spc="-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 </a:t>
            </a:r>
            <a:r>
              <a:rPr sz="190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ca</a:t>
            </a:r>
            <a:r>
              <a:rPr sz="1900" spc="-1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n</a:t>
            </a:r>
            <a:r>
              <a:rPr sz="1900" spc="-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 </a:t>
            </a:r>
            <a:r>
              <a:rPr sz="190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w</a:t>
            </a:r>
            <a:r>
              <a:rPr sz="1900" spc="-1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e</a:t>
            </a:r>
            <a:r>
              <a:rPr sz="1900" spc="-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 </a:t>
            </a:r>
            <a:r>
              <a:rPr sz="1900" spc="-1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gener</a:t>
            </a:r>
            <a:r>
              <a:rPr sz="190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a</a:t>
            </a:r>
            <a:r>
              <a:rPr sz="1900" spc="-1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te</a:t>
            </a:r>
            <a:r>
              <a:rPr sz="1900" spc="-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 </a:t>
            </a:r>
            <a:r>
              <a:rPr sz="190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a</a:t>
            </a:r>
            <a:r>
              <a:rPr sz="1900" spc="-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 </a:t>
            </a:r>
            <a:r>
              <a:rPr sz="1900" spc="-1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te</a:t>
            </a:r>
            <a:r>
              <a:rPr sz="190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ss</a:t>
            </a:r>
            <a:r>
              <a:rPr sz="1900" spc="-1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e</a:t>
            </a:r>
            <a:r>
              <a:rPr sz="190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lla</a:t>
            </a:r>
            <a:r>
              <a:rPr sz="1900" spc="-1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te</a:t>
            </a:r>
            <a:r>
              <a:rPr sz="190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d</a:t>
            </a:r>
            <a:r>
              <a:rPr sz="1900" spc="-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 </a:t>
            </a:r>
            <a:r>
              <a:rPr sz="190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pla</a:t>
            </a:r>
            <a:r>
              <a:rPr sz="1900" spc="-1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ne</a:t>
            </a:r>
            <a:r>
              <a:rPr sz="1900" spc="-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 </a:t>
            </a:r>
            <a:r>
              <a:rPr sz="1900" spc="-2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r</a:t>
            </a:r>
            <a:r>
              <a:rPr sz="1900" spc="-1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ecur</a:t>
            </a:r>
            <a:r>
              <a:rPr sz="190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siv</a:t>
            </a:r>
            <a:r>
              <a:rPr sz="1900" spc="-1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e</a:t>
            </a:r>
            <a:r>
              <a:rPr sz="190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ly</a:t>
            </a:r>
            <a:r>
              <a:rPr sz="1900" spc="-1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?</a:t>
            </a:r>
            <a:endParaRPr lang="en-US" sz="1900" spc="-15" dirty="0">
              <a:solidFill>
                <a:srgbClr val="595959"/>
              </a:solidFill>
              <a:latin typeface="Lato" panose="020F0502020204030203" pitchFamily="34" charset="0"/>
              <a:cs typeface="Century Gothic"/>
            </a:endParaRPr>
          </a:p>
          <a:p>
            <a:pPr marL="12700"/>
            <a:r>
              <a:rPr lang="en-US" sz="1900" spc="-1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What does this code do?</a:t>
            </a:r>
            <a:endParaRPr sz="1900" dirty="0">
              <a:latin typeface="Lato" panose="020F0502020204030203" pitchFamily="34" charset="0"/>
              <a:cs typeface="Century Gothic"/>
            </a:endParaRPr>
          </a:p>
          <a:p>
            <a:pPr>
              <a:spcBef>
                <a:spcPts val="32"/>
              </a:spcBef>
            </a:pPr>
            <a:endParaRPr sz="29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17356" y="3740404"/>
            <a:ext cx="1174115" cy="1081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1200"/>
              </a:lnSpc>
            </a:pPr>
            <a:r>
              <a:rPr sz="1400" dirty="0">
                <a:latin typeface="Courier New"/>
                <a:cs typeface="Courier New"/>
              </a:rPr>
              <a:t>var numT</a:t>
            </a:r>
            <a:r>
              <a:rPr sz="1400" spc="-5" dirty="0">
                <a:latin typeface="Courier New"/>
                <a:cs typeface="Courier New"/>
              </a:rPr>
              <a:t>=0; </a:t>
            </a:r>
            <a:r>
              <a:rPr sz="1400" dirty="0">
                <a:latin typeface="Courier New"/>
                <a:cs typeface="Courier New"/>
              </a:rPr>
              <a:t>var</a:t>
            </a:r>
          </a:p>
          <a:p>
            <a:pPr marR="845819" algn="just">
              <a:lnSpc>
                <a:spcPct val="98200"/>
              </a:lnSpc>
              <a:spcBef>
                <a:spcPts val="50"/>
              </a:spcBef>
            </a:pPr>
            <a:r>
              <a:rPr sz="1400" dirty="0">
                <a:latin typeface="Courier New"/>
                <a:cs typeface="Courier New"/>
              </a:rPr>
              <a:t>var var var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444145" y="3956303"/>
            <a:ext cx="3841115" cy="8530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just">
              <a:lnSpc>
                <a:spcPct val="99200"/>
              </a:lnSpc>
            </a:pPr>
            <a:r>
              <a:rPr sz="1400" dirty="0">
                <a:latin typeface="Courier New"/>
                <a:cs typeface="Courier New"/>
              </a:rPr>
              <a:t>va = </a:t>
            </a:r>
            <a:r>
              <a:rPr sz="1400" spc="-5" dirty="0">
                <a:latin typeface="Courier New"/>
                <a:cs typeface="Courier New"/>
              </a:rPr>
              <a:t>vec4.fromValues(minX,minY,0,0); </a:t>
            </a:r>
            <a:r>
              <a:rPr sz="1400" dirty="0">
                <a:latin typeface="Courier New"/>
                <a:cs typeface="Courier New"/>
              </a:rPr>
              <a:t>vb = </a:t>
            </a:r>
            <a:r>
              <a:rPr sz="1400" spc="-5" dirty="0">
                <a:latin typeface="Courier New"/>
                <a:cs typeface="Courier New"/>
              </a:rPr>
              <a:t>vec4.fromValues(maxX,minY,0,0); </a:t>
            </a:r>
            <a:r>
              <a:rPr sz="1400" dirty="0">
                <a:latin typeface="Courier New"/>
                <a:cs typeface="Courier New"/>
              </a:rPr>
              <a:t>vc = </a:t>
            </a:r>
            <a:r>
              <a:rPr sz="1400" spc="-5" dirty="0">
                <a:latin typeface="Courier New"/>
                <a:cs typeface="Courier New"/>
              </a:rPr>
              <a:t>vec4.fromValues(maxX,maxY,0,0); </a:t>
            </a:r>
            <a:r>
              <a:rPr sz="1400" dirty="0">
                <a:latin typeface="Courier New"/>
                <a:cs typeface="Courier New"/>
              </a:rPr>
              <a:t>vd = </a:t>
            </a:r>
            <a:r>
              <a:rPr sz="1400" spc="-5" dirty="0">
                <a:latin typeface="Courier New"/>
                <a:cs typeface="Courier New"/>
              </a:rPr>
              <a:t>vec4.fromValues(minX,maxY,0,0);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90565" y="5023103"/>
            <a:ext cx="5335270" cy="10837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6720" algn="just">
              <a:lnSpc>
                <a:spcPct val="101200"/>
              </a:lnSpc>
            </a:pPr>
            <a:r>
              <a:rPr sz="1400" dirty="0">
                <a:latin typeface="Courier New"/>
                <a:cs typeface="Courier New"/>
              </a:rPr>
              <a:t>numT+=divideTriangle(va,vb,vd,n, vertexArray</a:t>
            </a:r>
            <a:r>
              <a:rPr sz="1400" spc="-5" dirty="0">
                <a:latin typeface="Courier New"/>
                <a:cs typeface="Courier New"/>
              </a:rPr>
              <a:t>); </a:t>
            </a:r>
            <a:r>
              <a:rPr sz="1400" dirty="0">
                <a:latin typeface="Courier New"/>
                <a:cs typeface="Courier New"/>
              </a:rPr>
              <a:t>numT+=divideTriangle(vb,vc,vd,n, vertexArray</a:t>
            </a:r>
            <a:r>
              <a:rPr sz="1400" spc="-5" dirty="0">
                <a:latin typeface="Courier New"/>
                <a:cs typeface="Courier New"/>
              </a:rPr>
              <a:t>); retur</a:t>
            </a:r>
            <a:r>
              <a:rPr sz="1400" dirty="0">
                <a:latin typeface="Courier New"/>
                <a:cs typeface="Courier New"/>
              </a:rPr>
              <a:t>n numT;</a:t>
            </a:r>
            <a:endParaRPr sz="1400">
              <a:latin typeface="Courier New"/>
              <a:cs typeface="Courier New"/>
            </a:endParaRPr>
          </a:p>
          <a:p>
            <a:pPr>
              <a:spcBef>
                <a:spcPts val="10"/>
              </a:spcBef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400" dirty="0">
                <a:latin typeface="Courier New"/>
                <a:cs typeface="Courier New"/>
              </a:rPr>
              <a:t>}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DC10563-B87F-4CA5-9DF2-1BCD8CC1EEAA}"/>
              </a:ext>
            </a:extLst>
          </p:cNvPr>
          <p:cNvSpPr/>
          <p:nvPr/>
        </p:nvSpPr>
        <p:spPr>
          <a:xfrm>
            <a:off x="1271209" y="3326601"/>
            <a:ext cx="8057321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7965">
              <a:lnSpc>
                <a:spcPts val="1639"/>
              </a:lnSpc>
            </a:pPr>
            <a:r>
              <a:rPr lang="en-US" sz="1400" spc="-5" dirty="0">
                <a:solidFill>
                  <a:prstClr val="black"/>
                </a:solidFill>
                <a:latin typeface="Courier New"/>
                <a:cs typeface="Courier New"/>
              </a:rPr>
              <a:t>functio</a:t>
            </a:r>
            <a:r>
              <a:rPr lang="en-US" sz="1400" dirty="0">
                <a:solidFill>
                  <a:prstClr val="black"/>
                </a:solidFill>
                <a:latin typeface="Courier New"/>
                <a:cs typeface="Courier New"/>
              </a:rPr>
              <a:t>n </a:t>
            </a:r>
            <a:r>
              <a:rPr lang="en-US" sz="1400" dirty="0" err="1">
                <a:solidFill>
                  <a:prstClr val="black"/>
                </a:solidFill>
                <a:latin typeface="Courier New"/>
                <a:cs typeface="Courier New"/>
              </a:rPr>
              <a:t>planeFromSubdivision</a:t>
            </a:r>
            <a:r>
              <a:rPr lang="en-US" sz="1400" spc="-5" dirty="0">
                <a:solidFill>
                  <a:prstClr val="black"/>
                </a:solidFill>
                <a:latin typeface="Courier New"/>
                <a:cs typeface="Courier New"/>
              </a:rPr>
              <a:t>(n</a:t>
            </a:r>
            <a:r>
              <a:rPr lang="en-US" sz="1400" dirty="0">
                <a:solidFill>
                  <a:prstClr val="black"/>
                </a:solidFill>
                <a:latin typeface="Courier New"/>
                <a:cs typeface="Courier New"/>
              </a:rPr>
              <a:t>, </a:t>
            </a:r>
            <a:r>
              <a:rPr lang="en-US" sz="1400" dirty="0" err="1">
                <a:solidFill>
                  <a:prstClr val="black"/>
                </a:solidFill>
                <a:latin typeface="Courier New"/>
                <a:cs typeface="Courier New"/>
              </a:rPr>
              <a:t>minX,maxX,minY,maxY</a:t>
            </a:r>
            <a:r>
              <a:rPr lang="en-US" sz="1400" dirty="0">
                <a:solidFill>
                  <a:prstClr val="black"/>
                </a:solidFill>
                <a:latin typeface="Courier New"/>
                <a:cs typeface="Courier New"/>
              </a:rPr>
              <a:t>, </a:t>
            </a:r>
            <a:r>
              <a:rPr lang="en-US" sz="1400" dirty="0" err="1">
                <a:solidFill>
                  <a:prstClr val="black"/>
                </a:solidFill>
                <a:latin typeface="Courier New"/>
                <a:cs typeface="Courier New"/>
              </a:rPr>
              <a:t>vertexArray</a:t>
            </a:r>
            <a:r>
              <a:rPr lang="en-US" sz="1400" dirty="0">
                <a:solidFill>
                  <a:prstClr val="black"/>
                </a:solidFill>
                <a:latin typeface="Courier New"/>
                <a:cs typeface="Courier New"/>
              </a:rPr>
              <a:t>)</a:t>
            </a:r>
          </a:p>
          <a:p>
            <a:pPr marL="227965">
              <a:lnSpc>
                <a:spcPts val="1639"/>
              </a:lnSpc>
            </a:pPr>
            <a:r>
              <a:rPr lang="en-US" sz="1400" dirty="0">
                <a:solidFill>
                  <a:prstClr val="black"/>
                </a:solidFill>
                <a:latin typeface="Courier New"/>
                <a:cs typeface="Courier New"/>
              </a:rPr>
              <a:t>{</a:t>
            </a:r>
          </a:p>
        </p:txBody>
      </p:sp>
    </p:spTree>
    <p:extLst>
      <p:ext uri="{BB962C8B-B14F-4D97-AF65-F5344CB8AC3E}">
        <p14:creationId xmlns:p14="http://schemas.microsoft.com/office/powerpoint/2010/main" val="4030535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62200" y="689354"/>
            <a:ext cx="1051560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77800">
              <a:lnSpc>
                <a:spcPct val="100000"/>
              </a:lnSpc>
            </a:pPr>
            <a:r>
              <a:rPr spc="-25" dirty="0"/>
              <a:t>Su</a:t>
            </a:r>
            <a:r>
              <a:rPr spc="-5" dirty="0"/>
              <a:t>b</a:t>
            </a:r>
            <a:r>
              <a:rPr dirty="0"/>
              <a:t>dividi</a:t>
            </a:r>
            <a:r>
              <a:rPr spc="-25" dirty="0"/>
              <a:t>ng</a:t>
            </a:r>
            <a:r>
              <a:rPr spc="-5" dirty="0"/>
              <a:t> </a:t>
            </a:r>
            <a:r>
              <a:rPr dirty="0"/>
              <a:t>a</a:t>
            </a:r>
            <a:r>
              <a:rPr spc="-5" dirty="0"/>
              <a:t> </a:t>
            </a:r>
            <a:r>
              <a:rPr spc="-130" dirty="0"/>
              <a:t>T</a:t>
            </a:r>
            <a:r>
              <a:rPr spc="-15" dirty="0"/>
              <a:t>r</a:t>
            </a:r>
            <a:r>
              <a:rPr dirty="0"/>
              <a:t>ia</a:t>
            </a:r>
            <a:r>
              <a:rPr spc="-25" dirty="0"/>
              <a:t>ng</a:t>
            </a:r>
            <a:r>
              <a:rPr dirty="0"/>
              <a:t>l</a:t>
            </a:r>
            <a:r>
              <a:rPr spc="-25" dirty="0"/>
              <a:t>e</a:t>
            </a:r>
          </a:p>
        </p:txBody>
      </p:sp>
      <p:sp>
        <p:nvSpPr>
          <p:cNvPr id="5" name="object 5"/>
          <p:cNvSpPr/>
          <p:nvPr/>
        </p:nvSpPr>
        <p:spPr>
          <a:xfrm>
            <a:off x="4428328" y="1757967"/>
            <a:ext cx="6241818" cy="47442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2EC0A1-BA35-4963-84DB-21CA32B53172}"/>
              </a:ext>
            </a:extLst>
          </p:cNvPr>
          <p:cNvSpPr txBox="1"/>
          <p:nvPr/>
        </p:nvSpPr>
        <p:spPr>
          <a:xfrm>
            <a:off x="933718" y="1622738"/>
            <a:ext cx="858134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9900" indent="-457200">
              <a:buFont typeface="+mj-lt"/>
              <a:buAutoNum type="arabicPeriod"/>
            </a:pPr>
            <a:r>
              <a:rPr lang="en-US" sz="2000" spc="-1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F</a:t>
            </a:r>
            <a:r>
              <a:rPr lang="en-US" sz="200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i</a:t>
            </a:r>
            <a:r>
              <a:rPr lang="en-US" sz="2000" spc="-1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n</a:t>
            </a:r>
            <a:r>
              <a:rPr lang="en-US" sz="200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d</a:t>
            </a:r>
            <a:r>
              <a:rPr lang="en-US" sz="2000" spc="-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 </a:t>
            </a:r>
            <a:r>
              <a:rPr lang="en-US" sz="2000" spc="-1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the</a:t>
            </a:r>
            <a:r>
              <a:rPr lang="en-US" sz="2000" spc="-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 </a:t>
            </a:r>
            <a:r>
              <a:rPr lang="en-US" sz="200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midp</a:t>
            </a:r>
            <a:r>
              <a:rPr lang="en-US" sz="2000" spc="-1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o</a:t>
            </a:r>
            <a:r>
              <a:rPr lang="en-US" sz="200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i</a:t>
            </a:r>
            <a:r>
              <a:rPr lang="en-US" sz="2000" spc="-1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nt</a:t>
            </a:r>
            <a:r>
              <a:rPr lang="en-US" sz="200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s</a:t>
            </a:r>
            <a:r>
              <a:rPr lang="en-US" sz="2000" spc="-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 </a:t>
            </a:r>
            <a:r>
              <a:rPr lang="en-US" sz="2000" spc="-1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of</a:t>
            </a:r>
            <a:r>
              <a:rPr lang="en-US" sz="2000" spc="-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 </a:t>
            </a:r>
            <a:r>
              <a:rPr lang="en-US" sz="2000" spc="-1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e</a:t>
            </a:r>
            <a:r>
              <a:rPr lang="en-US" sz="200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a</a:t>
            </a:r>
            <a:r>
              <a:rPr lang="en-US" sz="2000" spc="-1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ch</a:t>
            </a:r>
            <a:r>
              <a:rPr lang="en-US" sz="2000" spc="-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 </a:t>
            </a:r>
            <a:r>
              <a:rPr lang="en-US" sz="2000" spc="-1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e</a:t>
            </a:r>
            <a:r>
              <a:rPr lang="en-US" sz="200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d</a:t>
            </a:r>
            <a:r>
              <a:rPr lang="en-US" sz="2000" spc="-1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ge</a:t>
            </a:r>
            <a:endParaRPr lang="en-US" sz="2000" dirty="0">
              <a:latin typeface="Lato" panose="020F0502020204030203" pitchFamily="34" charset="0"/>
              <a:cs typeface="Century Gothic"/>
            </a:endParaRPr>
          </a:p>
          <a:p>
            <a:pPr marL="469900" indent="-457200">
              <a:buFont typeface="+mj-lt"/>
              <a:buAutoNum type="arabicPeriod"/>
            </a:pPr>
            <a:r>
              <a:rPr lang="en-US" sz="2000" spc="-2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Cr</a:t>
            </a:r>
            <a:r>
              <a:rPr lang="en-US" sz="2000" spc="-1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e</a:t>
            </a:r>
            <a:r>
              <a:rPr lang="en-US" sz="200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a</a:t>
            </a:r>
            <a:r>
              <a:rPr lang="en-US" sz="2000" spc="-1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te</a:t>
            </a:r>
            <a:r>
              <a:rPr lang="en-US" sz="2000" spc="-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 </a:t>
            </a:r>
            <a:r>
              <a:rPr lang="en-US" sz="200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4</a:t>
            </a:r>
            <a:r>
              <a:rPr lang="en-US" sz="2000" spc="-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 </a:t>
            </a:r>
            <a:r>
              <a:rPr lang="en-US" sz="2000" spc="-1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tr</a:t>
            </a:r>
            <a:r>
              <a:rPr lang="en-US" sz="200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ia</a:t>
            </a:r>
            <a:r>
              <a:rPr lang="en-US" sz="2000" spc="-1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ng</a:t>
            </a:r>
            <a:r>
              <a:rPr lang="en-US" sz="200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l</a:t>
            </a:r>
            <a:r>
              <a:rPr lang="en-US" sz="2000" spc="-1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e</a:t>
            </a:r>
            <a:r>
              <a:rPr lang="en-US" sz="200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s</a:t>
            </a:r>
            <a:r>
              <a:rPr lang="en-US" sz="2000" spc="-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 </a:t>
            </a:r>
            <a:r>
              <a:rPr lang="en-US" sz="2000" spc="-1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f</a:t>
            </a:r>
            <a:r>
              <a:rPr lang="en-US" sz="2000" spc="-2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r</a:t>
            </a:r>
            <a:r>
              <a:rPr lang="en-US" sz="2000" spc="-1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om</a:t>
            </a:r>
            <a:r>
              <a:rPr lang="en-US" sz="2000" spc="-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 </a:t>
            </a:r>
            <a:r>
              <a:rPr lang="en-US" sz="2000" spc="-1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the</a:t>
            </a:r>
            <a:r>
              <a:rPr lang="en-US" sz="2000" spc="-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 </a:t>
            </a:r>
            <a:r>
              <a:rPr lang="en-US" sz="2000" spc="-1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or</a:t>
            </a:r>
            <a:r>
              <a:rPr lang="en-US" sz="200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i</a:t>
            </a:r>
            <a:r>
              <a:rPr lang="en-US" sz="2000" spc="-1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g</a:t>
            </a:r>
            <a:r>
              <a:rPr lang="en-US" sz="200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i</a:t>
            </a:r>
            <a:r>
              <a:rPr lang="en-US" sz="2000" spc="-1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n</a:t>
            </a:r>
            <a:r>
              <a:rPr lang="en-US" sz="200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al</a:t>
            </a:r>
            <a:r>
              <a:rPr lang="en-US" sz="2000" spc="-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 </a:t>
            </a:r>
            <a:r>
              <a:rPr lang="en-US" sz="2000" spc="-1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tr</a:t>
            </a:r>
            <a:r>
              <a:rPr lang="en-US" sz="200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ia</a:t>
            </a:r>
            <a:r>
              <a:rPr lang="en-US" sz="2000" spc="-1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ng</a:t>
            </a:r>
            <a:r>
              <a:rPr lang="en-US" sz="200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l</a:t>
            </a:r>
            <a:r>
              <a:rPr lang="en-US" sz="2000" spc="-1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e</a:t>
            </a:r>
            <a:br>
              <a:rPr lang="en-US" sz="2000" spc="-1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</a:br>
            <a:endParaRPr lang="en-US" sz="2000" dirty="0">
              <a:latin typeface="Lato" panose="020F0502020204030203" pitchFamily="34" charset="0"/>
              <a:cs typeface="Century Gothic"/>
            </a:endParaRPr>
          </a:p>
          <a:p>
            <a:pPr marL="12700"/>
            <a:r>
              <a:rPr lang="en-US" spc="-1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The</a:t>
            </a:r>
            <a:r>
              <a:rPr lang="en-US" spc="-1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re</a:t>
            </a:r>
            <a:r>
              <a:rPr lang="en-US" spc="-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 </a:t>
            </a:r>
            <a:r>
              <a:rPr lang="en-US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a</a:t>
            </a:r>
            <a:r>
              <a:rPr lang="en-US" spc="-1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re</a:t>
            </a:r>
            <a:r>
              <a:rPr lang="en-US" spc="-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 </a:t>
            </a:r>
            <a:r>
              <a:rPr lang="en-US" spc="-1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other</a:t>
            </a:r>
            <a:r>
              <a:rPr lang="en-US" spc="-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 </a:t>
            </a:r>
            <a:r>
              <a:rPr lang="en-US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ways</a:t>
            </a:r>
            <a:r>
              <a:rPr lang="en-US" spc="-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 </a:t>
            </a:r>
            <a:r>
              <a:rPr lang="en-US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y</a:t>
            </a:r>
            <a:r>
              <a:rPr lang="en-US" spc="-1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ou</a:t>
            </a:r>
            <a:r>
              <a:rPr lang="en-US" spc="-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 </a:t>
            </a:r>
            <a:r>
              <a:rPr lang="en-US" spc="-1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cou</a:t>
            </a:r>
            <a:r>
              <a:rPr lang="en-US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ld s</a:t>
            </a:r>
            <a:r>
              <a:rPr lang="en-US" spc="-1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u</a:t>
            </a:r>
            <a:r>
              <a:rPr lang="en-US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bdivid</a:t>
            </a:r>
            <a:r>
              <a:rPr lang="en-US" spc="-1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e</a:t>
            </a:r>
          </a:p>
          <a:p>
            <a:pPr marL="12700"/>
            <a:r>
              <a:rPr lang="en-US" spc="-1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This</a:t>
            </a:r>
            <a:r>
              <a:rPr lang="en-US" spc="-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 </a:t>
            </a:r>
            <a:r>
              <a:rPr lang="en-US" spc="-1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metho</a:t>
            </a:r>
            <a:r>
              <a:rPr lang="en-US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d </a:t>
            </a:r>
            <a:r>
              <a:rPr lang="en-US" spc="-1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gener</a:t>
            </a:r>
            <a:r>
              <a:rPr lang="en-US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a</a:t>
            </a:r>
            <a:r>
              <a:rPr lang="en-US" spc="-1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te</a:t>
            </a:r>
            <a:r>
              <a:rPr lang="en-US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s</a:t>
            </a:r>
            <a:r>
              <a:rPr lang="en-US" spc="-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 </a:t>
            </a:r>
            <a:r>
              <a:rPr lang="en-US" spc="-1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e</a:t>
            </a:r>
            <a:r>
              <a:rPr lang="en-US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q</a:t>
            </a:r>
            <a:r>
              <a:rPr lang="en-US" spc="-1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u</a:t>
            </a:r>
            <a:r>
              <a:rPr lang="en-US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ila</a:t>
            </a:r>
            <a:r>
              <a:rPr lang="en-US" spc="-1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ter</a:t>
            </a:r>
            <a:r>
              <a:rPr lang="en-US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al</a:t>
            </a:r>
            <a:r>
              <a:rPr lang="en-US" spc="-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 </a:t>
            </a:r>
            <a:r>
              <a:rPr lang="en-US" spc="-1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tr</a:t>
            </a:r>
            <a:r>
              <a:rPr lang="en-US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ia</a:t>
            </a:r>
            <a:r>
              <a:rPr lang="en-US" spc="-1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ng</a:t>
            </a:r>
            <a:r>
              <a:rPr lang="en-US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l</a:t>
            </a:r>
            <a:r>
              <a:rPr lang="en-US" spc="-1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e</a:t>
            </a:r>
            <a:r>
              <a:rPr lang="en-US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s</a:t>
            </a:r>
          </a:p>
          <a:p>
            <a:pPr marL="12700"/>
            <a:r>
              <a:rPr lang="en-US" spc="-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 …</a:t>
            </a:r>
            <a:r>
              <a:rPr lang="en-US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i</a:t>
            </a:r>
            <a:r>
              <a:rPr lang="en-US" spc="-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f </a:t>
            </a:r>
            <a:r>
              <a:rPr lang="en-US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y</a:t>
            </a:r>
            <a:r>
              <a:rPr lang="en-US" spc="-1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ou</a:t>
            </a:r>
            <a:r>
              <a:rPr lang="en-US" spc="-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 </a:t>
            </a:r>
            <a:r>
              <a:rPr lang="en-US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s</a:t>
            </a:r>
            <a:r>
              <a:rPr lang="en-US" spc="-1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t</a:t>
            </a:r>
            <a:r>
              <a:rPr lang="en-US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a</a:t>
            </a:r>
            <a:r>
              <a:rPr lang="en-US" spc="-1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rt</a:t>
            </a:r>
            <a:r>
              <a:rPr lang="en-US" spc="-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 </a:t>
            </a:r>
            <a:r>
              <a:rPr lang="en-US" spc="-1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out</a:t>
            </a:r>
            <a:r>
              <a:rPr lang="en-US" spc="-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 </a:t>
            </a:r>
            <a:r>
              <a:rPr lang="en-US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wi</a:t>
            </a:r>
            <a:r>
              <a:rPr lang="en-US" spc="-1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th</a:t>
            </a:r>
            <a:r>
              <a:rPr lang="en-US" spc="-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 </a:t>
            </a:r>
            <a:r>
              <a:rPr lang="en-US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a</a:t>
            </a:r>
            <a:r>
              <a:rPr lang="en-US" spc="-1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n</a:t>
            </a:r>
            <a:r>
              <a:rPr lang="en-US" spc="-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 </a:t>
            </a:r>
            <a:r>
              <a:rPr lang="en-US" spc="-15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e</a:t>
            </a:r>
            <a:r>
              <a:rPr lang="en-US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q</a:t>
            </a:r>
            <a:r>
              <a:rPr lang="en-US" spc="-1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u</a:t>
            </a:r>
            <a:r>
              <a:rPr lang="en-US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ila</a:t>
            </a:r>
            <a:r>
              <a:rPr lang="en-US" spc="-10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ter</a:t>
            </a:r>
            <a:r>
              <a:rPr lang="en-US" dirty="0">
                <a:solidFill>
                  <a:srgbClr val="595959"/>
                </a:solidFill>
                <a:latin typeface="Lato" panose="020F0502020204030203" pitchFamily="34" charset="0"/>
                <a:cs typeface="Century Gothic"/>
              </a:rPr>
              <a:t>al</a:t>
            </a:r>
            <a:endParaRPr lang="en-US" dirty="0">
              <a:latin typeface="Lato" panose="020F0502020204030203" pitchFamily="34" charset="0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1127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62200" y="689354"/>
            <a:ext cx="1051560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77800">
              <a:lnSpc>
                <a:spcPct val="100000"/>
              </a:lnSpc>
            </a:pPr>
            <a:r>
              <a:rPr spc="-25" dirty="0"/>
              <a:t>Su</a:t>
            </a:r>
            <a:r>
              <a:rPr spc="-5" dirty="0"/>
              <a:t>b</a:t>
            </a:r>
            <a:r>
              <a:rPr dirty="0"/>
              <a:t>dividi</a:t>
            </a:r>
            <a:r>
              <a:rPr spc="-25" dirty="0"/>
              <a:t>ng</a:t>
            </a:r>
            <a:r>
              <a:rPr spc="-5" dirty="0"/>
              <a:t> </a:t>
            </a:r>
            <a:r>
              <a:rPr dirty="0"/>
              <a:t>a</a:t>
            </a:r>
            <a:r>
              <a:rPr spc="-5" dirty="0"/>
              <a:t> </a:t>
            </a:r>
            <a:r>
              <a:rPr spc="-130" dirty="0"/>
              <a:t>T</a:t>
            </a:r>
            <a:r>
              <a:rPr spc="-15" dirty="0"/>
              <a:t>r</a:t>
            </a:r>
            <a:r>
              <a:rPr dirty="0"/>
              <a:t>ia</a:t>
            </a:r>
            <a:r>
              <a:rPr spc="-25" dirty="0"/>
              <a:t>ng</a:t>
            </a:r>
            <a:r>
              <a:rPr dirty="0"/>
              <a:t>l</a:t>
            </a:r>
            <a:r>
              <a:rPr spc="-25" dirty="0"/>
              <a:t>e</a:t>
            </a:r>
          </a:p>
        </p:txBody>
      </p:sp>
      <p:sp>
        <p:nvSpPr>
          <p:cNvPr id="4" name="object 4"/>
          <p:cNvSpPr/>
          <p:nvPr/>
        </p:nvSpPr>
        <p:spPr>
          <a:xfrm>
            <a:off x="1838057" y="2257459"/>
            <a:ext cx="8235950" cy="3324225"/>
          </a:xfrm>
          <a:custGeom>
            <a:avLst/>
            <a:gdLst/>
            <a:ahLst/>
            <a:cxnLst/>
            <a:rect l="l" t="t" r="r" b="b"/>
            <a:pathLst>
              <a:path w="8235950" h="3324225">
                <a:moveTo>
                  <a:pt x="0" y="0"/>
                </a:moveTo>
                <a:lnTo>
                  <a:pt x="8235677" y="0"/>
                </a:lnTo>
                <a:lnTo>
                  <a:pt x="8235677" y="3323986"/>
                </a:lnTo>
                <a:lnTo>
                  <a:pt x="0" y="3323986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E88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916796" y="2337610"/>
            <a:ext cx="5894070" cy="622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9420" marR="5080" indent="-427355">
              <a:lnSpc>
                <a:spcPts val="1600"/>
              </a:lnSpc>
            </a:pPr>
            <a:r>
              <a:rPr sz="1400" spc="-5" dirty="0">
                <a:latin typeface="Courier New"/>
                <a:cs typeface="Courier New"/>
              </a:rPr>
              <a:t>functio</a:t>
            </a:r>
            <a:r>
              <a:rPr sz="1400" dirty="0">
                <a:latin typeface="Courier New"/>
                <a:cs typeface="Courier New"/>
              </a:rPr>
              <a:t>n divideTriangle(a,b,c,numSubDivs, vertexArray</a:t>
            </a:r>
            <a:r>
              <a:rPr sz="1400" spc="-5" dirty="0">
                <a:latin typeface="Courier New"/>
                <a:cs typeface="Courier New"/>
              </a:rPr>
              <a:t>){ i</a:t>
            </a:r>
            <a:r>
              <a:rPr sz="1400" dirty="0">
                <a:latin typeface="Courier New"/>
                <a:cs typeface="Courier New"/>
              </a:rPr>
              <a:t>f (numSubDivs</a:t>
            </a:r>
            <a:r>
              <a:rPr sz="1400" spc="-5" dirty="0">
                <a:latin typeface="Courier New"/>
                <a:cs typeface="Courier New"/>
              </a:rPr>
              <a:t>&gt;0){</a:t>
            </a:r>
            <a:endParaRPr sz="1400">
              <a:latin typeface="Courier New"/>
              <a:cs typeface="Courier New"/>
            </a:endParaRPr>
          </a:p>
          <a:p>
            <a:pPr marL="866140">
              <a:lnSpc>
                <a:spcPts val="1660"/>
              </a:lnSpc>
            </a:pPr>
            <a:r>
              <a:rPr sz="1400" dirty="0">
                <a:latin typeface="Courier New"/>
                <a:cs typeface="Courier New"/>
              </a:rPr>
              <a:t>var numT</a:t>
            </a:r>
            <a:r>
              <a:rPr sz="1400" spc="-5" dirty="0">
                <a:latin typeface="Courier New"/>
                <a:cs typeface="Courier New"/>
              </a:rPr>
              <a:t>=0;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70376" y="3823511"/>
            <a:ext cx="4506595" cy="652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1200"/>
              </a:lnSpc>
            </a:pPr>
            <a:r>
              <a:rPr sz="1400" dirty="0">
                <a:latin typeface="Courier New"/>
                <a:cs typeface="Courier New"/>
              </a:rPr>
              <a:t>numT+=divideTriangle</a:t>
            </a:r>
            <a:r>
              <a:rPr sz="1400" spc="-5" dirty="0">
                <a:latin typeface="Courier New"/>
                <a:cs typeface="Courier New"/>
              </a:rPr>
              <a:t>(a,ab,ac,numSubDivs-1, </a:t>
            </a:r>
            <a:r>
              <a:rPr sz="1400" dirty="0">
                <a:latin typeface="Courier New"/>
                <a:cs typeface="Courier New"/>
              </a:rPr>
              <a:t>numT+=divideTriangle</a:t>
            </a:r>
            <a:r>
              <a:rPr sz="1400" spc="-5" dirty="0">
                <a:latin typeface="Courier New"/>
                <a:cs typeface="Courier New"/>
              </a:rPr>
              <a:t>(ab,b,bc,numSubDivs-1, </a:t>
            </a:r>
            <a:r>
              <a:rPr sz="1400" dirty="0">
                <a:latin typeface="Courier New"/>
                <a:cs typeface="Courier New"/>
              </a:rPr>
              <a:t>numT+=divideTriangle</a:t>
            </a:r>
            <a:r>
              <a:rPr sz="1400" spc="-5" dirty="0">
                <a:latin typeface="Courier New"/>
                <a:cs typeface="Courier New"/>
              </a:rPr>
              <a:t>(bc,c,ac,numSubDivs-1,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58363" y="3823511"/>
            <a:ext cx="1412875" cy="652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1200"/>
              </a:lnSpc>
            </a:pPr>
            <a:r>
              <a:rPr sz="1400" dirty="0">
                <a:latin typeface="Courier New"/>
                <a:cs typeface="Courier New"/>
              </a:rPr>
              <a:t>vertexArray</a:t>
            </a:r>
            <a:r>
              <a:rPr sz="1400" spc="-5" dirty="0">
                <a:latin typeface="Courier New"/>
                <a:cs typeface="Courier New"/>
              </a:rPr>
              <a:t>); </a:t>
            </a:r>
            <a:r>
              <a:rPr sz="1400" dirty="0">
                <a:latin typeface="Courier New"/>
                <a:cs typeface="Courier New"/>
              </a:rPr>
              <a:t>vertexArray</a:t>
            </a:r>
            <a:r>
              <a:rPr sz="1400" spc="-5" dirty="0">
                <a:latin typeface="Courier New"/>
                <a:cs typeface="Courier New"/>
              </a:rPr>
              <a:t>); </a:t>
            </a:r>
            <a:r>
              <a:rPr sz="1400" dirty="0">
                <a:latin typeface="Courier New"/>
                <a:cs typeface="Courier New"/>
              </a:rPr>
              <a:t>vertexArray</a:t>
            </a:r>
            <a:r>
              <a:rPr sz="1400" spc="-5" dirty="0">
                <a:latin typeface="Courier New"/>
                <a:cs typeface="Courier New"/>
              </a:rPr>
              <a:t>);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43588" y="4471210"/>
            <a:ext cx="6534150" cy="838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9420" marR="5080">
              <a:lnSpc>
                <a:spcPts val="1600"/>
              </a:lnSpc>
            </a:pPr>
            <a:r>
              <a:rPr sz="1400" dirty="0">
                <a:latin typeface="Courier New"/>
                <a:cs typeface="Courier New"/>
              </a:rPr>
              <a:t>numT+=divideTriangle</a:t>
            </a:r>
            <a:r>
              <a:rPr sz="1400" spc="-5" dirty="0">
                <a:latin typeface="Courier New"/>
                <a:cs typeface="Courier New"/>
              </a:rPr>
              <a:t>(ab,bc,ac,numSubDivs-1</a:t>
            </a:r>
            <a:r>
              <a:rPr sz="1400" dirty="0">
                <a:latin typeface="Courier New"/>
                <a:cs typeface="Courier New"/>
              </a:rPr>
              <a:t>, vertexArray</a:t>
            </a:r>
            <a:r>
              <a:rPr sz="1400" spc="-5" dirty="0">
                <a:latin typeface="Courier New"/>
                <a:cs typeface="Courier New"/>
              </a:rPr>
              <a:t>); retur</a:t>
            </a:r>
            <a:r>
              <a:rPr sz="1400" dirty="0">
                <a:latin typeface="Courier New"/>
                <a:cs typeface="Courier New"/>
              </a:rPr>
              <a:t>n numT;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ts val="1660"/>
              </a:lnSpc>
            </a:pPr>
            <a:r>
              <a:rPr sz="1400" dirty="0">
                <a:latin typeface="Courier New"/>
                <a:cs typeface="Courier New"/>
              </a:rPr>
              <a:t>}</a:t>
            </a:r>
            <a:endParaRPr sz="1400">
              <a:latin typeface="Courier New"/>
              <a:cs typeface="Courier New"/>
            </a:endParaRPr>
          </a:p>
          <a:p>
            <a:pPr marL="12700">
              <a:spcBef>
                <a:spcPts val="20"/>
              </a:spcBef>
            </a:pPr>
            <a:r>
              <a:rPr sz="1400" spc="-5" dirty="0">
                <a:latin typeface="Courier New"/>
                <a:cs typeface="Courier New"/>
              </a:rPr>
              <a:t>els</a:t>
            </a:r>
            <a:r>
              <a:rPr sz="1400" dirty="0">
                <a:latin typeface="Courier New"/>
                <a:cs typeface="Courier New"/>
              </a:rPr>
              <a:t>e …</a:t>
            </a:r>
            <a:endParaRPr sz="1400">
              <a:latin typeface="Courier New"/>
              <a:cs typeface="Courier New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748150" y="2972610"/>
          <a:ext cx="5084260" cy="6896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83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36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53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ourier New"/>
                          <a:cs typeface="Courier New"/>
                        </a:rPr>
                        <a:t>var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ourier New"/>
                          <a:cs typeface="Courier New"/>
                        </a:rPr>
                        <a:t>ab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ourier New"/>
                          <a:cs typeface="Courier New"/>
                        </a:rPr>
                        <a:t>=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ourier New"/>
                          <a:cs typeface="Courier New"/>
                        </a:rPr>
                        <a:t>vec4.create();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ourier New"/>
                          <a:cs typeface="Courier New"/>
                        </a:rPr>
                        <a:t>vec4.lerp(ab,a,b,0.5);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ourier New"/>
                          <a:cs typeface="Courier New"/>
                        </a:rPr>
                        <a:t>var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ourier New"/>
                          <a:cs typeface="Courier New"/>
                        </a:rPr>
                        <a:t>ac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ourier New"/>
                          <a:cs typeface="Courier New"/>
                        </a:rPr>
                        <a:t>=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ourier New"/>
                          <a:cs typeface="Courier New"/>
                        </a:rPr>
                        <a:t>vec4.create();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ourier New"/>
                          <a:cs typeface="Courier New"/>
                        </a:rPr>
                        <a:t>vec4.lerp(ac,a,c,0.5);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ourier New"/>
                          <a:cs typeface="Courier New"/>
                        </a:rPr>
                        <a:t>var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ourier New"/>
                          <a:cs typeface="Courier New"/>
                        </a:rPr>
                        <a:t>bc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ourier New"/>
                          <a:cs typeface="Courier New"/>
                        </a:rPr>
                        <a:t>=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ourier New"/>
                          <a:cs typeface="Courier New"/>
                        </a:rPr>
                        <a:t>vec4.create();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ourier New"/>
                          <a:cs typeface="Courier New"/>
                        </a:rPr>
                        <a:t>vec4.lerp(bc,b,c,0.5);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6851556"/>
      </p:ext>
    </p:extLst>
  </p:cSld>
  <p:clrMapOvr>
    <a:masterClrMapping/>
  </p:clrMapOvr>
</p:sld>
</file>

<file path=ppt/theme/theme1.xml><?xml version="1.0" encoding="utf-8"?>
<a:theme xmlns:a="http://schemas.openxmlformats.org/drawingml/2006/main" name="Sample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SampleSlides</Template>
  <TotalTime>7428</TotalTime>
  <Words>566</Words>
  <Application>Microsoft Office PowerPoint</Application>
  <PresentationFormat>Widescreen</PresentationFormat>
  <Paragraphs>114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Cambria</vt:lpstr>
      <vt:lpstr>Century Gothic</vt:lpstr>
      <vt:lpstr>Courier New</vt:lpstr>
      <vt:lpstr>Lato</vt:lpstr>
      <vt:lpstr>Lato Medium</vt:lpstr>
      <vt:lpstr>Times New Roman</vt:lpstr>
      <vt:lpstr>SampleSlides</vt:lpstr>
      <vt:lpstr>PowerPoint Presentation</vt:lpstr>
      <vt:lpstr>Geometric Modeling</vt:lpstr>
      <vt:lpstr>Geometric Modeling</vt:lpstr>
      <vt:lpstr>Geometric Modeling</vt:lpstr>
      <vt:lpstr>Generating a Mesh for a Sphere</vt:lpstr>
      <vt:lpstr>Generating a Tessellated Quadrilateral</vt:lpstr>
      <vt:lpstr>Generating a Tessellated Quad</vt:lpstr>
      <vt:lpstr>Subdividing a Triangle</vt:lpstr>
      <vt:lpstr>Subdividing a Triangle</vt:lpstr>
      <vt:lpstr>Subdividing a Triangle</vt:lpstr>
      <vt:lpstr>Generating a Sphere</vt:lpstr>
      <vt:lpstr>Generating a Sphere</vt:lpstr>
      <vt:lpstr>Generating Normals</vt:lpstr>
    </vt:vector>
  </TitlesOfParts>
  <Company>UIUC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Schumacher;shaffer1@illinois.edu</dc:creator>
  <cp:lastModifiedBy>Eric Shaffer</cp:lastModifiedBy>
  <cp:revision>60</cp:revision>
  <dcterms:created xsi:type="dcterms:W3CDTF">2017-05-11T14:02:37Z</dcterms:created>
  <dcterms:modified xsi:type="dcterms:W3CDTF">2018-02-05T09:53:09Z</dcterms:modified>
</cp:coreProperties>
</file>