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60" r:id="rId2"/>
    <p:sldId id="261" r:id="rId3"/>
    <p:sldId id="267" r:id="rId4"/>
    <p:sldId id="265" r:id="rId5"/>
    <p:sldId id="278" r:id="rId6"/>
    <p:sldId id="27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790DA54-E282-4686-B5E3-A48422BC57D1}">
          <p14:sldIdLst>
            <p14:sldId id="260"/>
            <p14:sldId id="261"/>
            <p14:sldId id="267"/>
            <p14:sldId id="265"/>
            <p14:sldId id="278"/>
            <p14:sldId id="27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5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74"/>
  </p:normalViewPr>
  <p:slideViewPr>
    <p:cSldViewPr snapToGrid="0" snapToObjects="1">
      <p:cViewPr varScale="1">
        <p:scale>
          <a:sx n="86" d="100"/>
          <a:sy n="86" d="100"/>
        </p:scale>
        <p:origin x="422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4DAAA6-4117-4992-859F-BAA0EB4FC72C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86EC46-0A82-4490-B060-7233CBE14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662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Lato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Lato" panose="020F050202020403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4A208-0694-964E-93B1-EAF2C4DF2BAD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4241-18B8-5046-A9FC-AB90B7CAF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414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Lato" panose="020F0502020204030203" pitchFamily="34" charset="0"/>
              </a:defRPr>
            </a:lvl1pPr>
            <a:lvl2pPr>
              <a:defRPr>
                <a:latin typeface="Lato" panose="020F0502020204030203" pitchFamily="34" charset="0"/>
              </a:defRPr>
            </a:lvl2pPr>
            <a:lvl3pPr>
              <a:defRPr>
                <a:latin typeface="Lato" panose="020F0502020204030203" pitchFamily="34" charset="0"/>
              </a:defRPr>
            </a:lvl3pPr>
            <a:lvl4pPr>
              <a:defRPr>
                <a:latin typeface="Lato" panose="020F0502020204030203" pitchFamily="34" charset="0"/>
              </a:defRPr>
            </a:lvl4pPr>
            <a:lvl5pPr>
              <a:defRPr>
                <a:latin typeface="Lato" panose="020F050202020403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</a:defRPr>
            </a:lvl1pPr>
          </a:lstStyle>
          <a:p>
            <a:fld id="{CF64A208-0694-964E-93B1-EAF2C4DF2BAD}" type="datetimeFigureOut">
              <a:rPr lang="en-US" smtClean="0"/>
              <a:pPr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</a:defRPr>
            </a:lvl1pPr>
          </a:lstStyle>
          <a:p>
            <a:fld id="{1A7D4241-18B8-5046-A9FC-AB90B7CAF4A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004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>
            <a:lvl1pPr>
              <a:defRPr>
                <a:latin typeface="Lato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>
            <a:lvl1pPr>
              <a:defRPr>
                <a:latin typeface="Lato" panose="020F0502020204030203" pitchFamily="34" charset="0"/>
              </a:defRPr>
            </a:lvl1pPr>
            <a:lvl2pPr>
              <a:defRPr>
                <a:latin typeface="Lato" panose="020F0502020204030203" pitchFamily="34" charset="0"/>
              </a:defRPr>
            </a:lvl2pPr>
            <a:lvl3pPr>
              <a:defRPr>
                <a:latin typeface="Lato" panose="020F0502020204030203" pitchFamily="34" charset="0"/>
              </a:defRPr>
            </a:lvl3pPr>
            <a:lvl4pPr>
              <a:defRPr>
                <a:latin typeface="Lato" panose="020F0502020204030203" pitchFamily="34" charset="0"/>
              </a:defRPr>
            </a:lvl4pPr>
            <a:lvl5pPr>
              <a:defRPr>
                <a:latin typeface="Lato" panose="020F050202020403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</a:defRPr>
            </a:lvl1pPr>
          </a:lstStyle>
          <a:p>
            <a:fld id="{CF64A208-0694-964E-93B1-EAF2C4DF2BAD}" type="datetimeFigureOut">
              <a:rPr lang="en-US" smtClean="0"/>
              <a:pPr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</a:defRPr>
            </a:lvl1pPr>
          </a:lstStyle>
          <a:p>
            <a:fld id="{1A7D4241-18B8-5046-A9FC-AB90B7CAF4A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539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</a:defRPr>
            </a:lvl1pPr>
            <a:lvl2pPr>
              <a:defRPr>
                <a:latin typeface="Lato" panose="020F0502020204030203" pitchFamily="34" charset="0"/>
              </a:defRPr>
            </a:lvl2pPr>
            <a:lvl3pPr>
              <a:defRPr>
                <a:latin typeface="Lato" panose="020F0502020204030203" pitchFamily="34" charset="0"/>
              </a:defRPr>
            </a:lvl3pPr>
            <a:lvl4pPr>
              <a:defRPr>
                <a:latin typeface="Lato" panose="020F0502020204030203" pitchFamily="34" charset="0"/>
              </a:defRPr>
            </a:lvl4pPr>
            <a:lvl5pPr>
              <a:defRPr>
                <a:latin typeface="Lato" panose="020F050202020403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4A208-0694-964E-93B1-EAF2C4DF2BAD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4241-18B8-5046-A9FC-AB90B7CAF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028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>
                <a:latin typeface="Lato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</a:defRPr>
            </a:lvl1pPr>
          </a:lstStyle>
          <a:p>
            <a:fld id="{CF64A208-0694-964E-93B1-EAF2C4DF2BAD}" type="datetimeFigureOut">
              <a:rPr lang="en-US" smtClean="0"/>
              <a:pPr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</a:defRPr>
            </a:lvl1pPr>
          </a:lstStyle>
          <a:p>
            <a:fld id="{1A7D4241-18B8-5046-A9FC-AB90B7CAF4A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478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Lato" panose="020F0502020204030203" pitchFamily="34" charset="0"/>
              </a:defRPr>
            </a:lvl1pPr>
            <a:lvl2pPr>
              <a:defRPr>
                <a:latin typeface="Lato" panose="020F0502020204030203" pitchFamily="34" charset="0"/>
              </a:defRPr>
            </a:lvl2pPr>
            <a:lvl3pPr>
              <a:defRPr>
                <a:latin typeface="Lato" panose="020F0502020204030203" pitchFamily="34" charset="0"/>
              </a:defRPr>
            </a:lvl3pPr>
            <a:lvl4pPr>
              <a:defRPr>
                <a:latin typeface="Lato" panose="020F0502020204030203" pitchFamily="34" charset="0"/>
              </a:defRPr>
            </a:lvl4pPr>
            <a:lvl5pPr>
              <a:defRPr>
                <a:latin typeface="Lato" panose="020F050202020403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Lato" panose="020F0502020204030203" pitchFamily="34" charset="0"/>
              </a:defRPr>
            </a:lvl1pPr>
            <a:lvl2pPr>
              <a:defRPr>
                <a:latin typeface="Lato" panose="020F0502020204030203" pitchFamily="34" charset="0"/>
              </a:defRPr>
            </a:lvl2pPr>
            <a:lvl3pPr>
              <a:defRPr>
                <a:latin typeface="Lato" panose="020F0502020204030203" pitchFamily="34" charset="0"/>
              </a:defRPr>
            </a:lvl3pPr>
            <a:lvl4pPr>
              <a:defRPr>
                <a:latin typeface="Lato" panose="020F0502020204030203" pitchFamily="34" charset="0"/>
              </a:defRPr>
            </a:lvl4pPr>
            <a:lvl5pPr>
              <a:defRPr>
                <a:latin typeface="Lato" panose="020F050202020403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4A208-0694-964E-93B1-EAF2C4DF2BAD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4241-18B8-5046-A9FC-AB90B7CAF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031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>
            <a:lvl1pPr>
              <a:defRPr>
                <a:latin typeface="Lato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Lato" panose="020F050202020403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>
            <a:lvl1pPr>
              <a:defRPr>
                <a:latin typeface="Lato" panose="020F0502020204030203" pitchFamily="34" charset="0"/>
              </a:defRPr>
            </a:lvl1pPr>
            <a:lvl2pPr>
              <a:defRPr>
                <a:latin typeface="Lato" panose="020F0502020204030203" pitchFamily="34" charset="0"/>
              </a:defRPr>
            </a:lvl2pPr>
            <a:lvl3pPr>
              <a:defRPr>
                <a:latin typeface="Lato" panose="020F0502020204030203" pitchFamily="34" charset="0"/>
              </a:defRPr>
            </a:lvl3pPr>
            <a:lvl4pPr>
              <a:defRPr>
                <a:latin typeface="Lato" panose="020F0502020204030203" pitchFamily="34" charset="0"/>
              </a:defRPr>
            </a:lvl4pPr>
            <a:lvl5pPr>
              <a:defRPr>
                <a:latin typeface="Lato" panose="020F050202020403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Lato" panose="020F050202020403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>
            <a:lvl1pPr>
              <a:defRPr>
                <a:latin typeface="Lato" panose="020F0502020204030203" pitchFamily="34" charset="0"/>
              </a:defRPr>
            </a:lvl1pPr>
            <a:lvl2pPr>
              <a:defRPr>
                <a:latin typeface="Lato" panose="020F0502020204030203" pitchFamily="34" charset="0"/>
              </a:defRPr>
            </a:lvl2pPr>
            <a:lvl3pPr>
              <a:defRPr>
                <a:latin typeface="Lato" panose="020F0502020204030203" pitchFamily="34" charset="0"/>
              </a:defRPr>
            </a:lvl3pPr>
            <a:lvl4pPr>
              <a:defRPr>
                <a:latin typeface="Lato" panose="020F0502020204030203" pitchFamily="34" charset="0"/>
              </a:defRPr>
            </a:lvl4pPr>
            <a:lvl5pPr>
              <a:defRPr>
                <a:latin typeface="Lato" panose="020F050202020403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</a:defRPr>
            </a:lvl1pPr>
          </a:lstStyle>
          <a:p>
            <a:fld id="{CF64A208-0694-964E-93B1-EAF2C4DF2BAD}" type="datetimeFigureOut">
              <a:rPr lang="en-US" smtClean="0"/>
              <a:pPr/>
              <a:t>11/27/2018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</a:defRPr>
            </a:lvl1pPr>
          </a:lstStyle>
          <a:p>
            <a:fld id="{1A7D4241-18B8-5046-A9FC-AB90B7CAF4A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493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</a:defRPr>
            </a:lvl1pPr>
          </a:lstStyle>
          <a:p>
            <a:fld id="{CF64A208-0694-964E-93B1-EAF2C4DF2BAD}" type="datetimeFigureOut">
              <a:rPr lang="en-US" smtClean="0"/>
              <a:pPr/>
              <a:t>11/27/2018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</a:defRPr>
            </a:lvl1pPr>
          </a:lstStyle>
          <a:p>
            <a:fld id="{1A7D4241-18B8-5046-A9FC-AB90B7CAF4A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492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</a:defRPr>
            </a:lvl1pPr>
          </a:lstStyle>
          <a:p>
            <a:fld id="{CF64A208-0694-964E-93B1-EAF2C4DF2BAD}" type="datetimeFigureOut">
              <a:rPr lang="en-US" smtClean="0"/>
              <a:pPr/>
              <a:t>11/27/2018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</a:defRPr>
            </a:lvl1pPr>
          </a:lstStyle>
          <a:p>
            <a:fld id="{1A7D4241-18B8-5046-A9FC-AB90B7CAF4A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113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Lato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>
                <a:latin typeface="Lato" panose="020F0502020204030203" pitchFamily="34" charset="0"/>
              </a:defRPr>
            </a:lvl1pPr>
            <a:lvl2pPr>
              <a:defRPr sz="2800">
                <a:latin typeface="Lato" panose="020F0502020204030203" pitchFamily="34" charset="0"/>
              </a:defRPr>
            </a:lvl2pPr>
            <a:lvl3pPr>
              <a:defRPr sz="2400">
                <a:latin typeface="Lato" panose="020F0502020204030203" pitchFamily="34" charset="0"/>
              </a:defRPr>
            </a:lvl3pPr>
            <a:lvl4pPr>
              <a:defRPr sz="2000">
                <a:latin typeface="Lato" panose="020F0502020204030203" pitchFamily="34" charset="0"/>
              </a:defRPr>
            </a:lvl4pPr>
            <a:lvl5pPr>
              <a:defRPr sz="2000">
                <a:latin typeface="Lato" panose="020F0502020204030203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Lato" panose="020F05020202040302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</a:defRPr>
            </a:lvl1pPr>
          </a:lstStyle>
          <a:p>
            <a:fld id="{CF64A208-0694-964E-93B1-EAF2C4DF2BAD}" type="datetimeFigureOut">
              <a:rPr lang="en-US" smtClean="0"/>
              <a:pPr/>
              <a:t>11/27/2018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</a:defRPr>
            </a:lvl1pPr>
          </a:lstStyle>
          <a:p>
            <a:fld id="{1A7D4241-18B8-5046-A9FC-AB90B7CAF4A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219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Lato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>
                <a:latin typeface="Lato" panose="020F0502020204030203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Lato" panose="020F05020202040302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</a:defRPr>
            </a:lvl1pPr>
          </a:lstStyle>
          <a:p>
            <a:fld id="{CF64A208-0694-964E-93B1-EAF2C4DF2BAD}" type="datetimeFigureOut">
              <a:rPr lang="en-US" smtClean="0"/>
              <a:pPr/>
              <a:t>11/27/2018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</a:defRPr>
            </a:lvl1pPr>
          </a:lstStyle>
          <a:p>
            <a:fld id="{1A7D4241-18B8-5046-A9FC-AB90B7CAF4A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261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4A208-0694-964E-93B1-EAF2C4DF2BAD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D4241-18B8-5046-A9FC-AB90B7CAF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513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.mozilla.org/en-US/docs/Web/JavaScript/Reference/Classe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524000" y="2479431"/>
            <a:ext cx="9144000" cy="8440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007592"/>
                </a:solidFill>
                <a:latin typeface="Lato" charset="0"/>
                <a:ea typeface="Lato" charset="0"/>
                <a:cs typeface="Lato" charset="0"/>
              </a:rPr>
              <a:t>Lab 10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524000" y="3323491"/>
            <a:ext cx="9144000" cy="4923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Lato Medium" charset="0"/>
                <a:ea typeface="Lato Medium" charset="0"/>
                <a:cs typeface="Lato Medium" charset="0"/>
              </a:rPr>
              <a:t>CS 418: Interactive Computer Graphics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524000" y="3784275"/>
            <a:ext cx="9144000" cy="4923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Lato Medium" charset="0"/>
                <a:ea typeface="Lato Medium" charset="0"/>
                <a:cs typeface="Lato Medium" charset="0"/>
              </a:rPr>
              <a:t>UNIVERSITY OF ILLINOIS AT URBANA-CHAMPAIGN</a:t>
            </a:r>
          </a:p>
          <a:p>
            <a:endParaRPr lang="en-US" dirty="0">
              <a:solidFill>
                <a:schemeClr val="bg1">
                  <a:lumMod val="75000"/>
                </a:schemeClr>
              </a:solidFill>
              <a:latin typeface="Lato Medium" charset="0"/>
              <a:ea typeface="Lato Medium" charset="0"/>
              <a:cs typeface="Lato Medi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17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841BD-2736-4843-9BB9-2ABE4A57B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MP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BFFDAC-FD4A-4248-A02C-9CFF9A9E06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2886" y="1793288"/>
            <a:ext cx="6234201" cy="4418825"/>
          </a:xfrm>
        </p:spPr>
        <p:txBody>
          <a:bodyPr>
            <a:normAutofit/>
          </a:bodyPr>
          <a:lstStyle/>
          <a:p>
            <a:r>
              <a:rPr lang="en-US" dirty="0"/>
              <a:t>Goal:  Write a simple particle system using WebGL.</a:t>
            </a:r>
            <a:br>
              <a:rPr lang="en-US" dirty="0"/>
            </a:br>
            <a:endParaRPr lang="en-US" dirty="0"/>
          </a:p>
          <a:p>
            <a:r>
              <a:rPr lang="en-US" dirty="0"/>
              <a:t>Particle systems are typically used to model fine-grained physical effects like fire, smoke, and water.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​We will do something simpler and just render a system of bouncing spheres </a:t>
            </a:r>
          </a:p>
        </p:txBody>
      </p:sp>
      <p:pic>
        <p:nvPicPr>
          <p:cNvPr id="4" name="Picture 3" descr="http://web.borisfx.com/helpdocs/wp-content/uploads/2013/06/pg.spread.35.jpg">
            <a:extLst>
              <a:ext uri="{FF2B5EF4-FFF2-40B4-BE49-F238E27FC236}">
                <a16:creationId xmlns:a16="http://schemas.microsoft.com/office/drawing/2014/main" id="{5867FD53-41FE-4E72-B1EC-D33CF76622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1876" y="1793288"/>
            <a:ext cx="4510547" cy="3382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2963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3BFFA-39E2-4745-9985-51D6AABA5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Particles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CB4F6B-87F5-45DD-A54A-D6B66D95E6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337" y="1798636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Consider using a JS class to represent a sphere.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https://developer.mozilla.org/en-US/docs/Web/JavaScript/Reference/Classes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Each sphere object should have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Position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Velocity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Acceleration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Color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Radius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…anything else you want to add…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Keep a JS array for sphere objects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Iterate over the array every frame and draw each sphere</a:t>
            </a:r>
          </a:p>
        </p:txBody>
      </p:sp>
    </p:spTree>
    <p:extLst>
      <p:ext uri="{BB962C8B-B14F-4D97-AF65-F5344CB8AC3E}">
        <p14:creationId xmlns:p14="http://schemas.microsoft.com/office/powerpoint/2010/main" val="178032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B3BDF-A390-4D6E-B557-36678080D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Implementing Particles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E95B7F-6E54-4979-B05E-0895CD44CA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91"/>
            <a:ext cx="10515600" cy="4293014"/>
          </a:xfrm>
        </p:spPr>
        <p:txBody>
          <a:bodyPr>
            <a:normAutofit fontScale="925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You should shade using </a:t>
            </a:r>
            <a:r>
              <a:rPr lang="en-US" dirty="0" err="1"/>
              <a:t>Phong</a:t>
            </a:r>
            <a:r>
              <a:rPr lang="en-US" dirty="0"/>
              <a:t> or Blinn-</a:t>
            </a:r>
            <a:r>
              <a:rPr lang="en-US" dirty="0" err="1"/>
              <a:t>Phong</a:t>
            </a:r>
            <a:r>
              <a:rPr lang="en-US" dirty="0"/>
              <a:t> reflectance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You can pass the sphere color as a uniform for spheres with a single color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You need only generate the triangles for a sphere once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See the code in simpleModeling.js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Just a keep one buffer of sphere geometry!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Use transformations to position and scale the sphere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All sphere objects use the same triangle buffer to render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lvl="1"/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174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B3BDF-A390-4D6E-B557-36678080D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Implementing Physics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E95B7F-6E54-4979-B05E-0895CD44CA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91"/>
            <a:ext cx="10515600" cy="4293014"/>
          </a:xfrm>
        </p:spPr>
        <p:txBody>
          <a:bodyPr>
            <a:normAutofit/>
          </a:bodyPr>
          <a:lstStyle/>
          <a:p>
            <a:r>
              <a:rPr lang="en-US" dirty="0"/>
              <a:t>You will implement two forces: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Gravity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Friction</a:t>
            </a:r>
            <a:br>
              <a:rPr lang="en-US" dirty="0"/>
            </a:br>
            <a:endParaRPr lang="en-US" dirty="0"/>
          </a:p>
          <a:p>
            <a:r>
              <a:rPr lang="en-US" dirty="0"/>
              <a:t>Each frame you will, for each sphere: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Draw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Use the forces to update the acceleration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Use the acceleration to update the velocity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Use the velocity to update the position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Use real time! Or a scaled version of real time</a:t>
            </a:r>
          </a:p>
          <a:p>
            <a:pPr marL="457200" lvl="1" indent="0">
              <a:buNone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lvl="1"/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C19B1CA-F740-4239-B198-E825F5E675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5146" y="5934009"/>
            <a:ext cx="5362560" cy="24966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50398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B3BDF-A390-4D6E-B557-36678080D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Implementing Collision Detection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E95B7F-6E54-4979-B05E-0895CD44CA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91"/>
            <a:ext cx="7418033" cy="4293014"/>
          </a:xfrm>
        </p:spPr>
        <p:txBody>
          <a:bodyPr>
            <a:normAutofit fontScale="700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Spheres bounce around a box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You need to implement sphere-plane collision detection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/>
              <a:t>Can be very simple with axis-aligned walls!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Do not need to implement sphere-sphere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But you can…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Why is this harder?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When a collision is detected need to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Find point of impact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Compute new velocity vector for sphere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Basically just need to use fact</a:t>
            </a:r>
            <a:br>
              <a:rPr lang="en-US" dirty="0"/>
            </a:br>
            <a:r>
              <a:rPr lang="en-US" dirty="0"/>
              <a:t>that angle of reflection will be angle between 		  velocity vector and wall normal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Reflect vector around normal…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lvl="1"/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08060FF-99EC-4BDC-BBD7-BE132D5B9B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6016" y="2828962"/>
            <a:ext cx="4487784" cy="3459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018000"/>
      </p:ext>
    </p:extLst>
  </p:cSld>
  <p:clrMapOvr>
    <a:masterClrMapping/>
  </p:clrMapOvr>
</p:sld>
</file>

<file path=ppt/theme/theme1.xml><?xml version="1.0" encoding="utf-8"?>
<a:theme xmlns:a="http://schemas.openxmlformats.org/drawingml/2006/main" name="Sample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SampleSlides</Template>
  <TotalTime>14323</TotalTime>
  <Words>116</Words>
  <Application>Microsoft Office PowerPoint</Application>
  <PresentationFormat>Widescreen</PresentationFormat>
  <Paragraphs>63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Cambria</vt:lpstr>
      <vt:lpstr>Lato</vt:lpstr>
      <vt:lpstr>Lato Medium</vt:lpstr>
      <vt:lpstr>SampleSlides</vt:lpstr>
      <vt:lpstr>PowerPoint Presentation</vt:lpstr>
      <vt:lpstr>MP 4</vt:lpstr>
      <vt:lpstr>Implementing Particles</vt:lpstr>
      <vt:lpstr>Implementing Particles</vt:lpstr>
      <vt:lpstr>Implementing Physics</vt:lpstr>
      <vt:lpstr>Implementing Collision Detection</vt:lpstr>
    </vt:vector>
  </TitlesOfParts>
  <Company>UIUC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Schumacher;shaffer1@illinois.edu</dc:creator>
  <cp:lastModifiedBy>Sid Oderberg</cp:lastModifiedBy>
  <cp:revision>133</cp:revision>
  <dcterms:created xsi:type="dcterms:W3CDTF">2017-05-11T14:02:37Z</dcterms:created>
  <dcterms:modified xsi:type="dcterms:W3CDTF">2018-11-27T18:47:46Z</dcterms:modified>
</cp:coreProperties>
</file>