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25"/>
  </p:notesMasterIdLst>
  <p:sldIdLst>
    <p:sldId id="257" r:id="rId2"/>
    <p:sldId id="585" r:id="rId3"/>
    <p:sldId id="586" r:id="rId4"/>
    <p:sldId id="587" r:id="rId5"/>
    <p:sldId id="564" r:id="rId6"/>
    <p:sldId id="561" r:id="rId7"/>
    <p:sldId id="523" r:id="rId8"/>
    <p:sldId id="525" r:id="rId9"/>
    <p:sldId id="526" r:id="rId10"/>
    <p:sldId id="527" r:id="rId11"/>
    <p:sldId id="528" r:id="rId12"/>
    <p:sldId id="529" r:id="rId13"/>
    <p:sldId id="530" r:id="rId14"/>
    <p:sldId id="531" r:id="rId15"/>
    <p:sldId id="532" r:id="rId16"/>
    <p:sldId id="574" r:id="rId17"/>
    <p:sldId id="580" r:id="rId18"/>
    <p:sldId id="576" r:id="rId19"/>
    <p:sldId id="577" r:id="rId20"/>
    <p:sldId id="581" r:id="rId21"/>
    <p:sldId id="582" r:id="rId22"/>
    <p:sldId id="583" r:id="rId23"/>
    <p:sldId id="58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07" autoAdjust="0"/>
    <p:restoredTop sz="83820" autoAdjust="0"/>
  </p:normalViewPr>
  <p:slideViewPr>
    <p:cSldViewPr snapToGrid="0" snapToObjects="1">
      <p:cViewPr varScale="1">
        <p:scale>
          <a:sx n="106" d="100"/>
          <a:sy n="106" d="100"/>
        </p:scale>
        <p:origin x="-120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52CE7-4774-CA43-9A9C-CC2060843298}" type="datetimeFigureOut">
              <a:rPr lang="en-US" smtClean="0"/>
              <a:t>4/5/12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A69CB-4233-3440-95E2-D1EA8943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6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 I didn’t have time to fix all the formatting in this lecture.  So it’s a little ugly and irregular</a:t>
            </a:r>
            <a:r>
              <a:rPr lang="en-US" baseline="0" dirty="0" smtClean="0"/>
              <a:t> in spots.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Too much material: Only made it to slide 27.</a:t>
            </a:r>
          </a:p>
          <a:p>
            <a:r>
              <a:rPr lang="en-US" baseline="0" dirty="0" smtClean="0"/>
              <a:t>Also, I think I will have to cut the message-based IPC material (slide 37+) entirely.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DE5D-08B0-FD4C-810C-A4470B8AF5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27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FIFO (named pipe) is just a file – so, actually this is just reading from a file as if it were </a:t>
            </a:r>
            <a:r>
              <a:rPr lang="en-US" dirty="0" err="1" smtClean="0"/>
              <a:t>stdin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After talking about this, demo it:</a:t>
            </a:r>
          </a:p>
          <a:p>
            <a:r>
              <a:rPr lang="en-US" dirty="0" smtClean="0"/>
              <a:t>Log in to linux6.ews.illinois.edu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31-pipestdin /</a:t>
            </a:r>
            <a:r>
              <a:rPr lang="en-US" baseline="0" dirty="0" err="1" smtClean="0"/>
              <a:t>tmp</a:t>
            </a:r>
            <a:r>
              <a:rPr lang="en-US" baseline="0" dirty="0" smtClean="0"/>
              <a:t>/</a:t>
            </a:r>
            <a:r>
              <a:rPr lang="en-US" baseline="0" dirty="0" err="1" smtClean="0"/>
              <a:t>testfifo</a:t>
            </a:r>
            <a:r>
              <a:rPr lang="en-US" baseline="0" dirty="0" smtClean="0"/>
              <a:t>  # double check this file has permissions </a:t>
            </a:r>
            <a:r>
              <a:rPr lang="en-US" dirty="0" smtClean="0"/>
              <a:t>777; else </a:t>
            </a:r>
            <a:r>
              <a:rPr lang="en-US" dirty="0" err="1" smtClean="0"/>
              <a:t>chmod</a:t>
            </a:r>
            <a:r>
              <a:rPr lang="en-US" dirty="0" smtClean="0"/>
              <a:t> it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...and now whoever gets this program to print out their name, wins.  (Maybe let them do it in the background and come back to it.)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69CB-4233-3440-95E2-D1EA894328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demo first</a:t>
            </a:r>
            <a:r>
              <a:rPr lang="en-US" baseline="0" dirty="0" smtClean="0"/>
              <a:t> by sending the signal from elsewhere (e.g., kill –INT &lt;</a:t>
            </a:r>
            <a:r>
              <a:rPr lang="en-US" baseline="0" dirty="0" err="1" smtClean="0"/>
              <a:t>proc_id</a:t>
            </a:r>
            <a:r>
              <a:rPr lang="en-US" baseline="0" dirty="0" smtClean="0"/>
              <a:t>&gt; on the command line).  Then, show how Control-C generates this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69CB-4233-3440-95E2-D1EA894328B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0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./32-signal-v2 read in one window</a:t>
            </a:r>
          </a:p>
          <a:p>
            <a:r>
              <a:rPr lang="en-US" dirty="0" smtClean="0"/>
              <a:t>./32-signal-v2 write</a:t>
            </a:r>
            <a:r>
              <a:rPr lang="en-US" baseline="0" dirty="0" smtClean="0"/>
              <a:t> in the other window</a:t>
            </a:r>
          </a:p>
          <a:p>
            <a:r>
              <a:rPr lang="en-US" baseline="0" dirty="0" smtClean="0"/>
              <a:t>Type into writer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69CB-4233-3440-95E2-D1EA894328B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6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Museo 500"/>
                <a:cs typeface="Museo 5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>
                <a:latin typeface="Gill Sans MT"/>
                <a:cs typeface="Gill Sans M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382000" cy="1362075"/>
          </a:xfrm>
        </p:spPr>
        <p:txBody>
          <a:bodyPr anchor="t"/>
          <a:lstStyle>
            <a:lvl1pPr algn="ctr">
              <a:defRPr sz="4000" b="1" cap="none">
                <a:solidFill>
                  <a:srgbClr val="EE6E12"/>
                </a:solidFill>
                <a:latin typeface="Museo 500"/>
                <a:cs typeface="Museo 5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1" y="371182"/>
            <a:ext cx="838890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74091" y="1524000"/>
            <a:ext cx="8388909" cy="4953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1" y="371182"/>
            <a:ext cx="838890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424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pitchFamily="-96" charset="-128"/>
                <a:cs typeface="Gill Sans MT"/>
              </a:rPr>
              <a:pPr/>
              <a:t>‹#›</a:t>
            </a:fld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4090" y="1524000"/>
            <a:ext cx="838891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More text</a:t>
            </a:r>
          </a:p>
          <a:p>
            <a:pPr lvl="2"/>
            <a:r>
              <a:rPr lang="en-US" dirty="0" smtClean="0"/>
              <a:t>Still more text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E6E12"/>
          </a:solidFill>
          <a:latin typeface="Museo 500"/>
          <a:ea typeface="+mj-ea"/>
          <a:cs typeface="Museo 50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0" indent="0" algn="l" rtl="0" eaLnBrk="1" fontAlgn="base" hangingPunct="1">
        <a:spcBef>
          <a:spcPts val="1800"/>
        </a:spcBef>
        <a:spcAft>
          <a:spcPct val="0"/>
        </a:spcAft>
        <a:buClr>
          <a:schemeClr val="bg1"/>
        </a:buClr>
        <a:buSzPct val="25000"/>
        <a:buFont typeface="Arial"/>
        <a:buNone/>
        <a:defRPr sz="2500" b="0">
          <a:solidFill>
            <a:schemeClr val="tx1"/>
          </a:solidFill>
          <a:latin typeface="Gill Sans MT"/>
          <a:ea typeface="+mn-ea"/>
          <a:cs typeface="Gill Sans MT"/>
        </a:defRPr>
      </a:lvl1pPr>
      <a:lvl2pPr marL="715963" indent="-273050" algn="l" rtl="0" eaLnBrk="1" fontAlgn="base" hangingPunct="1">
        <a:spcBef>
          <a:spcPts val="480"/>
        </a:spcBef>
        <a:spcAft>
          <a:spcPct val="0"/>
        </a:spcAft>
        <a:buClrTx/>
        <a:buSzPct val="110000"/>
        <a:buFont typeface="Arial"/>
        <a:buChar char="•"/>
        <a:defRPr sz="2000" baseline="0">
          <a:solidFill>
            <a:schemeClr val="tx1"/>
          </a:solidFill>
          <a:latin typeface="Gill Sans MT"/>
          <a:cs typeface="Gill Sans M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 baseline="0">
          <a:solidFill>
            <a:schemeClr val="tx1"/>
          </a:solidFill>
          <a:latin typeface="Gill Sans MT"/>
          <a:cs typeface="Gill Sans M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"/>
          <a:cs typeface="Gill San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"/>
          <a:cs typeface="Gill San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 and poll</a:t>
            </a:r>
            <a:br>
              <a:rPr lang="en-US" dirty="0" smtClean="0"/>
            </a:br>
            <a:r>
              <a:rPr lang="en-US" dirty="0" smtClean="0"/>
              <a:t>and Signals</a:t>
            </a:r>
            <a:endParaRPr lang="en-US" dirty="0"/>
          </a:p>
        </p:txBody>
      </p:sp>
      <p:sp>
        <p:nvSpPr>
          <p:cNvPr id="8" name="Subtitle 1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4425018" cy="2971800"/>
          </a:xfrm>
        </p:spPr>
        <p:txBody>
          <a:bodyPr>
            <a:normAutofit/>
          </a:bodyPr>
          <a:lstStyle/>
          <a:p>
            <a:r>
              <a:rPr lang="en-US" dirty="0"/>
              <a:t>CS 241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6, </a:t>
            </a:r>
            <a:r>
              <a:rPr lang="en-US" dirty="0"/>
              <a:t>2012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University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Illinois</a:t>
            </a:r>
            <a:endParaRPr lang="en-US" sz="11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8089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File Descriptor </a:t>
            </a:r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54278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Three conditions to check for</a:t>
            </a:r>
          </a:p>
          <a:p>
            <a:pPr lvl="1" eaLnBrk="1" hangingPunct="1"/>
            <a:r>
              <a:rPr lang="en-US">
                <a:latin typeface="Arial" charset="0"/>
              </a:rPr>
              <a:t>Readable</a:t>
            </a:r>
          </a:p>
          <a:p>
            <a:pPr lvl="2" eaLnBrk="1" hangingPunct="1"/>
            <a:r>
              <a:rPr lang="en-US">
                <a:latin typeface="Arial" charset="0"/>
              </a:rPr>
              <a:t>Data available for reading</a:t>
            </a:r>
          </a:p>
          <a:p>
            <a:pPr lvl="1" eaLnBrk="1" hangingPunct="1"/>
            <a:r>
              <a:rPr lang="en-US">
                <a:latin typeface="Arial" charset="0"/>
              </a:rPr>
              <a:t>Writable</a:t>
            </a:r>
          </a:p>
          <a:p>
            <a:pPr lvl="2" eaLnBrk="1" hangingPunct="1"/>
            <a:r>
              <a:rPr lang="en-US">
                <a:latin typeface="Arial" charset="0"/>
              </a:rPr>
              <a:t>Buffer space available for writing</a:t>
            </a:r>
          </a:p>
          <a:p>
            <a:pPr lvl="1" eaLnBrk="1" hangingPunct="1"/>
            <a:r>
              <a:rPr lang="en-US">
                <a:latin typeface="Arial" charset="0"/>
              </a:rPr>
              <a:t>Exception</a:t>
            </a:r>
          </a:p>
          <a:p>
            <a:pPr lvl="2" eaLnBrk="1" hangingPunct="1"/>
            <a:r>
              <a:rPr lang="en-US">
                <a:latin typeface="Arial" charset="0"/>
              </a:rPr>
              <a:t>Out-of-band data available (TCP)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41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Select: Example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fd_set my_read;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FD_ZERO(&amp;my_read);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FD_SET(0, &amp;my_read);</a:t>
            </a:r>
          </a:p>
          <a:p>
            <a:pPr eaLnBrk="1" hangingPunct="1">
              <a:buFont typeface="Wingdings" charset="0"/>
              <a:buNone/>
            </a:pPr>
            <a:endParaRPr lang="en-US" sz="20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if (</a:t>
            </a: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select(1, &amp;my_read, NULL, NULL) == 1) {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	ASSERT(FD_ISSET(0, &amp;my_read);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	/* data ready on stdin */</a:t>
            </a:r>
          </a:p>
        </p:txBody>
      </p:sp>
    </p:spTree>
    <p:extLst>
      <p:ext uri="{BB962C8B-B14F-4D97-AF65-F5344CB8AC3E}">
        <p14:creationId xmlns:p14="http://schemas.microsoft.com/office/powerpoint/2010/main" val="99644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Poll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4091" y="1574800"/>
            <a:ext cx="8147609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 dirty="0">
                <a:latin typeface="Courier New" charset="0"/>
              </a:rPr>
              <a:t>#include &lt;</a:t>
            </a:r>
            <a:r>
              <a:rPr lang="en-US" sz="1800" b="1" dirty="0" err="1">
                <a:latin typeface="Courier New" charset="0"/>
              </a:rPr>
              <a:t>poll.h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 poll (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struct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pollfd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*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pfds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nfds_t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nfds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 timeout);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Poll file descriptors for events.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Return: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Number of descriptors with events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-1 on error, sets </a:t>
            </a:r>
            <a:r>
              <a:rPr lang="en-US" sz="1600" b="1" dirty="0" err="1">
                <a:latin typeface="Courier New" charset="0"/>
              </a:rPr>
              <a:t>errno</a:t>
            </a:r>
            <a:endParaRPr lang="en-US" sz="1600" b="1" dirty="0">
              <a:latin typeface="Courier Ne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Parameters: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b="1" dirty="0" err="1">
                <a:solidFill>
                  <a:srgbClr val="0000CC"/>
                </a:solidFill>
                <a:latin typeface="Courier New" charset="0"/>
              </a:rPr>
              <a:t>pfds</a:t>
            </a:r>
            <a:r>
              <a:rPr lang="en-US" sz="1600" dirty="0">
                <a:latin typeface="Arial" charset="0"/>
              </a:rPr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An array of descriptor structures.  File descriptors, desired events and returned events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b="1" dirty="0" err="1">
                <a:solidFill>
                  <a:srgbClr val="0000CC"/>
                </a:solidFill>
                <a:latin typeface="Courier New" charset="0"/>
              </a:rPr>
              <a:t>nfds</a:t>
            </a:r>
            <a:r>
              <a:rPr lang="en-US" sz="1600" dirty="0">
                <a:latin typeface="Arial" charset="0"/>
              </a:rPr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Length of the </a:t>
            </a:r>
            <a:r>
              <a:rPr lang="en-US" sz="1400" b="1" dirty="0" err="1">
                <a:latin typeface="Courier New" charset="0"/>
              </a:rPr>
              <a:t>pfds</a:t>
            </a:r>
            <a:r>
              <a:rPr lang="en-US" sz="1400" dirty="0">
                <a:latin typeface="Arial" charset="0"/>
              </a:rPr>
              <a:t>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b="1" dirty="0">
                <a:solidFill>
                  <a:srgbClr val="0000CC"/>
                </a:solidFill>
                <a:latin typeface="Courier New" charset="0"/>
              </a:rPr>
              <a:t>timeout</a:t>
            </a:r>
            <a:r>
              <a:rPr lang="en-US" sz="1600" dirty="0">
                <a:latin typeface="Arial" charset="0"/>
              </a:rPr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Timeout value in milliseconds</a:t>
            </a:r>
          </a:p>
        </p:txBody>
      </p:sp>
    </p:spTree>
    <p:extLst>
      <p:ext uri="{BB962C8B-B14F-4D97-AF65-F5344CB8AC3E}">
        <p14:creationId xmlns:p14="http://schemas.microsoft.com/office/powerpoint/2010/main" val="3522325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4091" y="1701800"/>
            <a:ext cx="7661275" cy="4114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Structure</a:t>
            </a:r>
          </a:p>
          <a:p>
            <a:pPr lvl="1" eaLnBrk="1" hangingPunct="1">
              <a:buFont typeface="Wingdings" charset="0"/>
              <a:buNone/>
            </a:pPr>
            <a:r>
              <a:rPr lang="en-US" sz="1600" b="1" dirty="0" err="1">
                <a:latin typeface="Courier New" charset="0"/>
              </a:rPr>
              <a:t>struct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pollfd</a:t>
            </a:r>
            <a:r>
              <a:rPr lang="en-US" sz="1600" b="1" dirty="0">
                <a:latin typeface="Courier New" charset="0"/>
              </a:rPr>
              <a:t> {</a:t>
            </a:r>
          </a:p>
          <a:p>
            <a:pPr lvl="1"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	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>
                <a:solidFill>
                  <a:srgbClr val="0000CC"/>
                </a:solidFill>
                <a:latin typeface="Courier New" charset="0"/>
              </a:rPr>
              <a:t>fd</a:t>
            </a:r>
            <a:r>
              <a:rPr lang="en-US" sz="1600" b="1" dirty="0">
                <a:latin typeface="Courier New" charset="0"/>
              </a:rPr>
              <a:t>;			/* file descriptor */</a:t>
            </a:r>
          </a:p>
          <a:p>
            <a:pPr lvl="1"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	short </a:t>
            </a:r>
            <a:r>
              <a:rPr lang="en-US" sz="1600" b="1" dirty="0">
                <a:solidFill>
                  <a:srgbClr val="0000CC"/>
                </a:solidFill>
                <a:latin typeface="Courier New" charset="0"/>
              </a:rPr>
              <a:t>events</a:t>
            </a:r>
            <a:r>
              <a:rPr lang="en-US" sz="1600" b="1" dirty="0">
                <a:latin typeface="Courier New" charset="0"/>
              </a:rPr>
              <a:t>;		/* queried event bit mask */</a:t>
            </a:r>
          </a:p>
          <a:p>
            <a:pPr lvl="1" eaLnBrk="1" hangingPunct="1">
              <a:buFont typeface="Wingdings" charset="0"/>
              <a:buNone/>
            </a:pPr>
            <a:r>
              <a:rPr lang="en-US" sz="1600" b="1" dirty="0">
                <a:latin typeface="Courier New" charset="0"/>
              </a:rPr>
              <a:t>	short </a:t>
            </a:r>
            <a:r>
              <a:rPr lang="en-US" sz="1600" b="1" dirty="0" err="1">
                <a:solidFill>
                  <a:srgbClr val="0000CC"/>
                </a:solidFill>
                <a:latin typeface="Courier New" charset="0"/>
              </a:rPr>
              <a:t>revents</a:t>
            </a:r>
            <a:r>
              <a:rPr lang="en-US" sz="1600" b="1" dirty="0">
                <a:latin typeface="Courier New" charset="0"/>
              </a:rPr>
              <a:t>;		/* returned event mask */</a:t>
            </a:r>
          </a:p>
          <a:p>
            <a:pPr eaLnBrk="1" hangingPunct="1"/>
            <a:r>
              <a:rPr lang="en-US" dirty="0">
                <a:latin typeface="Arial" charset="0"/>
              </a:rPr>
              <a:t>Note:</a:t>
            </a:r>
          </a:p>
          <a:p>
            <a:pPr lvl="1" eaLnBrk="1" hangingPunct="1"/>
            <a:r>
              <a:rPr lang="en-US" dirty="0">
                <a:latin typeface="Arial" charset="0"/>
              </a:rPr>
              <a:t>Any structure with </a:t>
            </a:r>
            <a:r>
              <a:rPr lang="en-US" b="1" dirty="0" err="1">
                <a:solidFill>
                  <a:srgbClr val="0000CC"/>
                </a:solidFill>
                <a:latin typeface="Courier New" charset="0"/>
              </a:rPr>
              <a:t>fd</a:t>
            </a:r>
            <a:r>
              <a:rPr lang="en-US" dirty="0">
                <a:latin typeface="Arial" charset="0"/>
              </a:rPr>
              <a:t> &lt; 0 is skipped</a:t>
            </a:r>
          </a:p>
        </p:txBody>
      </p:sp>
    </p:spTree>
    <p:extLst>
      <p:ext uri="{BB962C8B-B14F-4D97-AF65-F5344CB8AC3E}">
        <p14:creationId xmlns:p14="http://schemas.microsoft.com/office/powerpoint/2010/main" val="1220785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Event Flags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4091" y="1600200"/>
            <a:ext cx="7661275" cy="4114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b="1" dirty="0">
                <a:solidFill>
                  <a:srgbClr val="0000CC"/>
                </a:solidFill>
                <a:latin typeface="Courier New" charset="0"/>
              </a:rPr>
              <a:t>POLLIN</a:t>
            </a:r>
            <a:r>
              <a:rPr lang="en-US" sz="2400" dirty="0">
                <a:latin typeface="Arial" charset="0"/>
              </a:rPr>
              <a:t>: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data available for reading</a:t>
            </a:r>
          </a:p>
          <a:p>
            <a:pPr eaLnBrk="1" hangingPunct="1"/>
            <a:r>
              <a:rPr lang="en-US" sz="2400" b="1" dirty="0">
                <a:solidFill>
                  <a:srgbClr val="0000CC"/>
                </a:solidFill>
                <a:latin typeface="Courier New" charset="0"/>
              </a:rPr>
              <a:t>POLLOUT</a:t>
            </a:r>
            <a:r>
              <a:rPr lang="en-US" sz="2400" dirty="0">
                <a:latin typeface="Arial" charset="0"/>
              </a:rPr>
              <a:t>: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Buffer space available for writing</a:t>
            </a:r>
          </a:p>
          <a:p>
            <a:pPr eaLnBrk="1" hangingPunct="1"/>
            <a:r>
              <a:rPr lang="en-US" sz="2400" b="1" dirty="0">
                <a:solidFill>
                  <a:srgbClr val="0000CC"/>
                </a:solidFill>
                <a:latin typeface="Courier New" charset="0"/>
              </a:rPr>
              <a:t>POLLERR</a:t>
            </a:r>
            <a:r>
              <a:rPr lang="en-US" sz="2400" dirty="0">
                <a:latin typeface="Arial" charset="0"/>
              </a:rPr>
              <a:t>: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Descriptor has error to report</a:t>
            </a:r>
          </a:p>
          <a:p>
            <a:pPr eaLnBrk="1" hangingPunct="1"/>
            <a:r>
              <a:rPr lang="en-US" sz="2400" b="1" dirty="0">
                <a:solidFill>
                  <a:srgbClr val="0000CC"/>
                </a:solidFill>
                <a:latin typeface="Courier New" charset="0"/>
              </a:rPr>
              <a:t>POLLHUP</a:t>
            </a:r>
            <a:r>
              <a:rPr lang="en-US" sz="2400" dirty="0">
                <a:latin typeface="Arial" charset="0"/>
              </a:rPr>
              <a:t>: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Descriptor hung up (connection closed)</a:t>
            </a:r>
          </a:p>
          <a:p>
            <a:pPr eaLnBrk="1" hangingPunct="1"/>
            <a:r>
              <a:rPr lang="en-US" sz="2400" b="1" dirty="0">
                <a:solidFill>
                  <a:srgbClr val="0000CC"/>
                </a:solidFill>
                <a:latin typeface="Courier New" charset="0"/>
              </a:rPr>
              <a:t>POLLVAL</a:t>
            </a:r>
            <a:r>
              <a:rPr lang="en-US" sz="2400" dirty="0">
                <a:latin typeface="Arial" charset="0"/>
              </a:rPr>
              <a:t>: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Descriptor invalid</a:t>
            </a:r>
          </a:p>
        </p:txBody>
      </p:sp>
    </p:spTree>
    <p:extLst>
      <p:ext uri="{BB962C8B-B14F-4D97-AF65-F5344CB8AC3E}">
        <p14:creationId xmlns:p14="http://schemas.microsoft.com/office/powerpoint/2010/main" val="131039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Poll: Example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1800" b="1">
                <a:latin typeface="Courier New" charset="0"/>
              </a:rPr>
              <a:t>struct pollfd my_pfds[1];</a:t>
            </a:r>
          </a:p>
          <a:p>
            <a:pPr eaLnBrk="1" hangingPunct="1">
              <a:buFont typeface="Wingdings" charset="0"/>
              <a:buNone/>
            </a:pP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latin typeface="Courier New" charset="0"/>
              </a:rPr>
              <a:t>my_pfds[0].fd = 0;</a:t>
            </a:r>
          </a:p>
          <a:p>
            <a:pPr eaLnBrk="1" hangingPunct="1">
              <a:buFont typeface="Wingdings" charset="0"/>
              <a:buNone/>
            </a:pPr>
            <a:r>
              <a:rPr lang="en-US" sz="1800" b="1">
                <a:latin typeface="Courier New" charset="0"/>
              </a:rPr>
              <a:t>my_pfds[0].events = POLLIN;</a:t>
            </a:r>
          </a:p>
          <a:p>
            <a:pPr eaLnBrk="1" hangingPunct="1">
              <a:buFont typeface="Wingdings" charset="0"/>
              <a:buNone/>
            </a:pPr>
            <a:endParaRPr lang="en-US" sz="1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b="1">
                <a:latin typeface="Courier New" charset="0"/>
              </a:rPr>
              <a:t>if (</a:t>
            </a: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poll(&amp;my_pfds, 1, INFTIM)</a:t>
            </a:r>
            <a:r>
              <a:rPr lang="en-US" sz="1800" b="1">
                <a:latin typeface="Courier New" charset="0"/>
              </a:rPr>
              <a:t> == 1) {</a:t>
            </a:r>
          </a:p>
          <a:p>
            <a:pPr eaLnBrk="1" hangingPunct="1">
              <a:buFont typeface="Wingdings" charset="0"/>
              <a:buNone/>
            </a:pPr>
            <a:r>
              <a:rPr lang="en-US" sz="1800" b="1">
                <a:latin typeface="Courier New" charset="0"/>
              </a:rPr>
              <a:t>	ASSERT (my_pfds[0].revents &amp; POLLIN);</a:t>
            </a:r>
          </a:p>
          <a:p>
            <a:pPr eaLnBrk="1" hangingPunct="1">
              <a:buFont typeface="Wingdings" charset="0"/>
              <a:buNone/>
            </a:pPr>
            <a:r>
              <a:rPr lang="en-US" sz="1800" b="1">
                <a:latin typeface="Courier New" charset="0"/>
              </a:rPr>
              <a:t>	/* data ready on stdin */</a:t>
            </a:r>
          </a:p>
        </p:txBody>
      </p:sp>
    </p:spTree>
    <p:extLst>
      <p:ext uri="{BB962C8B-B14F-4D97-AF65-F5344CB8AC3E}">
        <p14:creationId xmlns:p14="http://schemas.microsoft.com/office/powerpoint/2010/main" val="101596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90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signal is an asynchronous notification of an event</a:t>
            </a:r>
          </a:p>
          <a:p>
            <a:pPr lvl="1"/>
            <a:r>
              <a:rPr lang="en-US" dirty="0" smtClean="0">
                <a:solidFill>
                  <a:srgbClr val="EF5B00"/>
                </a:solidFill>
              </a:rPr>
              <a:t>Asynchronous</a:t>
            </a:r>
            <a:r>
              <a:rPr lang="en-US" dirty="0">
                <a:solidFill>
                  <a:srgbClr val="EF5B0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could occur at any time</a:t>
            </a:r>
          </a:p>
          <a:p>
            <a:pPr lvl="1"/>
            <a:r>
              <a:rPr lang="en-US" dirty="0" smtClean="0"/>
              <a:t>Interrupts receiving process; jumps to </a:t>
            </a:r>
            <a:r>
              <a:rPr lang="en-US" dirty="0" smtClean="0">
                <a:solidFill>
                  <a:srgbClr val="EF5B00"/>
                </a:solidFill>
              </a:rPr>
              <a:t>signal handler </a:t>
            </a:r>
            <a:r>
              <a:rPr lang="en-US" dirty="0" smtClean="0"/>
              <a:t>in that process</a:t>
            </a:r>
          </a:p>
          <a:p>
            <a:pPr lvl="1"/>
            <a:r>
              <a:rPr lang="en-US" dirty="0" smtClean="0"/>
              <a:t>A (limited) menu of event types to pick from</a:t>
            </a:r>
          </a:p>
          <a:p>
            <a:r>
              <a:rPr lang="en-US" dirty="0" smtClean="0"/>
              <a:t>What events could be asynchronous?</a:t>
            </a:r>
          </a:p>
          <a:p>
            <a:pPr lvl="1"/>
            <a:r>
              <a:rPr lang="en-US" dirty="0" smtClean="0"/>
              <a:t>Email </a:t>
            </a:r>
            <a:r>
              <a:rPr lang="en-US" dirty="0"/>
              <a:t>message arrives on my machine</a:t>
            </a:r>
          </a:p>
          <a:p>
            <a:pPr lvl="2"/>
            <a:r>
              <a:rPr lang="en-US" dirty="0"/>
              <a:t>Mailing agent (user) process should retrieve it</a:t>
            </a:r>
          </a:p>
          <a:p>
            <a:pPr lvl="1"/>
            <a:r>
              <a:rPr lang="en-US" dirty="0"/>
              <a:t>Invalid memory </a:t>
            </a:r>
            <a:r>
              <a:rPr lang="en-US" dirty="0" smtClean="0"/>
              <a:t>access</a:t>
            </a:r>
            <a:endParaRPr lang="en-US" dirty="0"/>
          </a:p>
          <a:p>
            <a:pPr lvl="2"/>
            <a:r>
              <a:rPr lang="en-US" dirty="0"/>
              <a:t>OS should inform scheduler to remove process from the processor</a:t>
            </a:r>
          </a:p>
          <a:p>
            <a:pPr lvl="1"/>
            <a:r>
              <a:rPr lang="en-US" dirty="0"/>
              <a:t>Alarm clock goes off</a:t>
            </a:r>
          </a:p>
          <a:p>
            <a:pPr lvl="2"/>
            <a:r>
              <a:rPr lang="en-US" dirty="0"/>
              <a:t>Process which sets the alarm should catch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9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Signaling overview</a:t>
            </a:r>
            <a:endParaRPr lang="en-US" dirty="0"/>
          </a:p>
        </p:txBody>
      </p:sp>
      <p:sp>
        <p:nvSpPr>
          <p:cNvPr id="5" name="Oval 8"/>
          <p:cNvSpPr>
            <a:spLocks/>
          </p:cNvSpPr>
          <p:nvPr/>
        </p:nvSpPr>
        <p:spPr bwMode="auto">
          <a:xfrm>
            <a:off x="2501900" y="1905000"/>
            <a:ext cx="4140200" cy="2044700"/>
          </a:xfrm>
          <a:prstGeom prst="ellipse">
            <a:avLst/>
          </a:prstGeom>
          <a:solidFill>
            <a:srgbClr val="FFFF99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 sz="2500">
              <a:latin typeface="Gill Sans MT"/>
              <a:ea typeface="+mn-ea"/>
              <a:cs typeface="Gill Sans MT"/>
              <a:sym typeface="Arial" charset="0"/>
            </a:endParaRPr>
          </a:p>
        </p:txBody>
      </p:sp>
      <p:sp>
        <p:nvSpPr>
          <p:cNvPr id="6" name="Oval 9"/>
          <p:cNvSpPr>
            <a:spLocks/>
          </p:cNvSpPr>
          <p:nvPr/>
        </p:nvSpPr>
        <p:spPr bwMode="auto">
          <a:xfrm>
            <a:off x="886546" y="4191000"/>
            <a:ext cx="1883800" cy="1270000"/>
          </a:xfrm>
          <a:prstGeom prst="ellipse">
            <a:avLst/>
          </a:prstGeom>
          <a:solidFill>
            <a:srgbClr val="92D050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500" dirty="0">
                <a:latin typeface="Gill Sans MT"/>
                <a:ea typeface="+mn-ea"/>
                <a:cs typeface="Gill Sans MT"/>
                <a:sym typeface="Arial" charset="0"/>
              </a:rPr>
              <a:t>Process 1</a:t>
            </a:r>
          </a:p>
        </p:txBody>
      </p:sp>
      <p:sp>
        <p:nvSpPr>
          <p:cNvPr id="6154" name="Oval 10"/>
          <p:cNvSpPr>
            <a:spLocks/>
          </p:cNvSpPr>
          <p:nvPr/>
        </p:nvSpPr>
        <p:spPr bwMode="auto">
          <a:xfrm>
            <a:off x="6313643" y="4191000"/>
            <a:ext cx="1952797" cy="1270000"/>
          </a:xfrm>
          <a:prstGeom prst="ellipse">
            <a:avLst/>
          </a:prstGeom>
          <a:solidFill>
            <a:srgbClr val="92D050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500" dirty="0">
                <a:latin typeface="Gill Sans MT"/>
                <a:ea typeface="+mn-ea"/>
                <a:cs typeface="Gill Sans MT"/>
                <a:sym typeface="Arial" charset="0"/>
              </a:rPr>
              <a:t>Process 2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71700" y="3719513"/>
            <a:ext cx="2476500" cy="954087"/>
            <a:chOff x="0" y="15"/>
            <a:chExt cx="1560" cy="600"/>
          </a:xfrm>
        </p:grpSpPr>
        <p:sp>
          <p:nvSpPr>
            <p:cNvPr id="6171" name="Freeform 12"/>
            <p:cNvSpPr>
              <a:spLocks/>
            </p:cNvSpPr>
            <p:nvPr/>
          </p:nvSpPr>
          <p:spPr bwMode="auto">
            <a:xfrm>
              <a:off x="0" y="15"/>
              <a:ext cx="1560" cy="600"/>
            </a:xfrm>
            <a:custGeom>
              <a:avLst/>
              <a:gdLst>
                <a:gd name="T0" fmla="*/ 0 w 21600"/>
                <a:gd name="T1" fmla="*/ 21021 h 21021"/>
                <a:gd name="T2" fmla="*/ 21600 w 21600"/>
                <a:gd name="T3" fmla="*/ 12 h 21021"/>
                <a:gd name="T4" fmla="*/ 0 60000 65536"/>
                <a:gd name="T5" fmla="*/ 0 60000 65536"/>
                <a:gd name="T6" fmla="*/ 0 w 21600"/>
                <a:gd name="T7" fmla="*/ 0 h 21021"/>
                <a:gd name="T8" fmla="*/ 21600 w 21600"/>
                <a:gd name="T9" fmla="*/ 21021 h 210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021">
                  <a:moveTo>
                    <a:pt x="0" y="21021"/>
                  </a:moveTo>
                  <a:cubicBezTo>
                    <a:pt x="0" y="21021"/>
                    <a:pt x="8749" y="-579"/>
                    <a:pt x="21600" y="12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6172" name="Rectangle 13"/>
            <p:cNvSpPr>
              <a:spLocks/>
            </p:cNvSpPr>
            <p:nvPr/>
          </p:nvSpPr>
          <p:spPr bwMode="auto">
            <a:xfrm rot="20317763">
              <a:off x="386" y="238"/>
              <a:ext cx="771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KILL, STOP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33900" y="2655888"/>
            <a:ext cx="3219450" cy="1573212"/>
            <a:chOff x="0" y="0"/>
            <a:chExt cx="2028" cy="991"/>
          </a:xfrm>
        </p:grpSpPr>
        <p:sp>
          <p:nvSpPr>
            <p:cNvPr id="6169" name="Freeform 15"/>
            <p:cNvSpPr>
              <a:spLocks/>
            </p:cNvSpPr>
            <p:nvPr/>
          </p:nvSpPr>
          <p:spPr bwMode="auto">
            <a:xfrm>
              <a:off x="0" y="335"/>
              <a:ext cx="1480" cy="656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cubicBezTo>
                    <a:pt x="17046" y="516"/>
                    <a:pt x="21600" y="21600"/>
                    <a:pt x="21600" y="21600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6170" name="Rectangle 16"/>
            <p:cNvSpPr>
              <a:spLocks/>
            </p:cNvSpPr>
            <p:nvPr/>
          </p:nvSpPr>
          <p:spPr bwMode="auto">
            <a:xfrm rot="938535">
              <a:off x="153" y="247"/>
              <a:ext cx="1872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CHLD, SEGV, ...</a:t>
              </a:r>
            </a:p>
          </p:txBody>
        </p:sp>
      </p:grpSp>
      <p:sp>
        <p:nvSpPr>
          <p:cNvPr id="6159" name="Rectangle 17"/>
          <p:cNvSpPr>
            <a:spLocks/>
          </p:cNvSpPr>
          <p:nvPr/>
        </p:nvSpPr>
        <p:spPr bwMode="auto">
          <a:xfrm>
            <a:off x="4120474" y="2044700"/>
            <a:ext cx="896701" cy="3847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defRPr/>
            </a:pPr>
            <a:r>
              <a:rPr lang="en-US" sz="2500">
                <a:latin typeface="Gill Sans MT"/>
                <a:ea typeface="+mn-ea"/>
                <a:cs typeface="Gill Sans MT"/>
              </a:rPr>
              <a:t>Kernel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01600" y="1968500"/>
            <a:ext cx="8269288" cy="3981450"/>
            <a:chOff x="0" y="0"/>
            <a:chExt cx="5209" cy="2508"/>
          </a:xfrm>
        </p:grpSpPr>
        <p:sp>
          <p:nvSpPr>
            <p:cNvPr id="11281" name="Freeform 19"/>
            <p:cNvSpPr>
              <a:spLocks/>
            </p:cNvSpPr>
            <p:nvPr/>
          </p:nvSpPr>
          <p:spPr bwMode="auto">
            <a:xfrm>
              <a:off x="1224" y="935"/>
              <a:ext cx="2968" cy="656"/>
            </a:xfrm>
            <a:custGeom>
              <a:avLst/>
              <a:gdLst>
                <a:gd name="T0" fmla="*/ 0 w 21600"/>
                <a:gd name="T1" fmla="*/ 608 h 21069"/>
                <a:gd name="T2" fmla="*/ 1560 w 21600"/>
                <a:gd name="T3" fmla="*/ 0 h 21069"/>
                <a:gd name="T4" fmla="*/ 2968 w 21600"/>
                <a:gd name="T5" fmla="*/ 656 h 2106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69"/>
                <a:gd name="T11" fmla="*/ 21600 w 21600"/>
                <a:gd name="T12" fmla="*/ 21069 h 210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69">
                  <a:moveTo>
                    <a:pt x="0" y="19528"/>
                  </a:moveTo>
                  <a:cubicBezTo>
                    <a:pt x="0" y="19528"/>
                    <a:pt x="4598" y="-531"/>
                    <a:pt x="11353" y="11"/>
                  </a:cubicBezTo>
                  <a:cubicBezTo>
                    <a:pt x="17757" y="524"/>
                    <a:pt x="21600" y="21069"/>
                    <a:pt x="21600" y="21069"/>
                  </a:cubicBezTo>
                </a:path>
              </a:pathLst>
            </a:custGeom>
            <a:noFill/>
            <a:ln w="1397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2" name="Rectangle 20"/>
            <p:cNvSpPr>
              <a:spLocks/>
            </p:cNvSpPr>
            <p:nvPr/>
          </p:nvSpPr>
          <p:spPr bwMode="auto">
            <a:xfrm>
              <a:off x="0" y="0"/>
              <a:ext cx="790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1. Generate</a:t>
              </a:r>
            </a:p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a signal</a:t>
              </a:r>
            </a:p>
          </p:txBody>
        </p:sp>
        <p:sp>
          <p:nvSpPr>
            <p:cNvPr id="11283" name="Rectangle 21"/>
            <p:cNvSpPr>
              <a:spLocks/>
            </p:cNvSpPr>
            <p:nvPr/>
          </p:nvSpPr>
          <p:spPr bwMode="auto">
            <a:xfrm>
              <a:off x="2352" y="2120"/>
              <a:ext cx="602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 dirty="0">
                  <a:latin typeface="Gill Sans MT"/>
                  <a:ea typeface="+mn-ea"/>
                  <a:cs typeface="Gill Sans MT"/>
                </a:rPr>
                <a:t>2. Kernel</a:t>
              </a:r>
            </a:p>
            <a:p>
              <a:pPr marL="39688">
                <a:defRPr/>
              </a:pPr>
              <a:r>
                <a:rPr lang="en-US" sz="2000" dirty="0" smtClean="0">
                  <a:latin typeface="Gill Sans MT"/>
                  <a:ea typeface="+mn-ea"/>
                  <a:cs typeface="Gill Sans MT"/>
                </a:rPr>
                <a:t>state</a:t>
              </a:r>
              <a:endParaRPr lang="en-US" sz="2000" dirty="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4" name="Rectangle 22"/>
            <p:cNvSpPr>
              <a:spLocks/>
            </p:cNvSpPr>
            <p:nvPr/>
          </p:nvSpPr>
          <p:spPr bwMode="auto">
            <a:xfrm>
              <a:off x="4560" y="0"/>
              <a:ext cx="649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3. Deliver</a:t>
              </a:r>
            </a:p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signal</a:t>
              </a:r>
            </a:p>
          </p:txBody>
        </p:sp>
        <p:sp>
          <p:nvSpPr>
            <p:cNvPr id="11285" name="Rectangle 23"/>
            <p:cNvSpPr>
              <a:spLocks/>
            </p:cNvSpPr>
            <p:nvPr/>
          </p:nvSpPr>
          <p:spPr bwMode="auto">
            <a:xfrm rot="20317763">
              <a:off x="1422" y="867"/>
              <a:ext cx="8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defRPr/>
              </a:pPr>
              <a:r>
                <a:rPr lang="en-US" sz="2000">
                  <a:latin typeface="Gill Sans MT"/>
                  <a:ea typeface="+mn-ea"/>
                  <a:cs typeface="Gill Sans MT"/>
                </a:rPr>
                <a:t>Most signals</a:t>
              </a:r>
            </a:p>
          </p:txBody>
        </p:sp>
        <p:sp>
          <p:nvSpPr>
            <p:cNvPr id="11286" name="Line 24"/>
            <p:cNvSpPr>
              <a:spLocks noChangeShapeType="1"/>
            </p:cNvSpPr>
            <p:nvPr/>
          </p:nvSpPr>
          <p:spPr bwMode="auto">
            <a:xfrm>
              <a:off x="784" y="344"/>
              <a:ext cx="432" cy="9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7" name="Line 25"/>
            <p:cNvSpPr>
              <a:spLocks noChangeShapeType="1"/>
            </p:cNvSpPr>
            <p:nvPr/>
          </p:nvSpPr>
          <p:spPr bwMode="auto">
            <a:xfrm>
              <a:off x="2912" y="1160"/>
              <a:ext cx="0" cy="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  <p:sp>
          <p:nvSpPr>
            <p:cNvPr id="11288" name="Line 26"/>
            <p:cNvSpPr>
              <a:spLocks noChangeShapeType="1"/>
            </p:cNvSpPr>
            <p:nvPr/>
          </p:nvSpPr>
          <p:spPr bwMode="auto">
            <a:xfrm flipH="1">
              <a:off x="4352" y="568"/>
              <a:ext cx="440" cy="7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latin typeface="Gill Sans MT"/>
                <a:ea typeface="+mn-ea"/>
                <a:cs typeface="Gill Sans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0635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Signaling: Inside Process 2</a:t>
            </a:r>
          </a:p>
        </p:txBody>
      </p:sp>
      <p:sp>
        <p:nvSpPr>
          <p:cNvPr id="9226" name="Line 7"/>
          <p:cNvSpPr>
            <a:spLocks noChangeShapeType="1"/>
          </p:cNvSpPr>
          <p:nvPr/>
        </p:nvSpPr>
        <p:spPr bwMode="auto">
          <a:xfrm>
            <a:off x="1905000" y="2209800"/>
            <a:ext cx="1588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2000">
              <a:latin typeface="Gill Sans MT"/>
              <a:cs typeface="Gill Sans MT"/>
            </a:endParaRPr>
          </a:p>
        </p:txBody>
      </p:sp>
      <p:sp>
        <p:nvSpPr>
          <p:cNvPr id="33800" name="Rectangle 8"/>
          <p:cNvSpPr>
            <a:spLocks/>
          </p:cNvSpPr>
          <p:nvPr/>
        </p:nvSpPr>
        <p:spPr bwMode="auto">
          <a:xfrm>
            <a:off x="3717925" y="2089150"/>
            <a:ext cx="18032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>
                <a:solidFill>
                  <a:srgbClr val="0066FF"/>
                </a:solidFill>
                <a:latin typeface="Gill Sans MT"/>
                <a:cs typeface="Gill Sans MT"/>
                <a:sym typeface="Verdana" charset="0"/>
              </a:rPr>
              <a:t>Signal Generated</a:t>
            </a:r>
          </a:p>
        </p:txBody>
      </p:sp>
      <p:sp>
        <p:nvSpPr>
          <p:cNvPr id="9228" name="Rectangle 9"/>
          <p:cNvSpPr>
            <a:spLocks/>
          </p:cNvSpPr>
          <p:nvPr/>
        </p:nvSpPr>
        <p:spPr bwMode="auto">
          <a:xfrm>
            <a:off x="1295400" y="1905000"/>
            <a:ext cx="8410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>
                <a:latin typeface="Gill Sans MT"/>
                <a:cs typeface="Gill Sans MT"/>
                <a:sym typeface="Verdana" charset="0"/>
              </a:rPr>
              <a:t>Process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057400" y="2057400"/>
            <a:ext cx="1787525" cy="1981200"/>
            <a:chOff x="0" y="0"/>
            <a:chExt cx="1126" cy="1248"/>
          </a:xfrm>
        </p:grpSpPr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288" y="864"/>
              <a:ext cx="1" cy="192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 rot="10800000" flipH="1">
              <a:off x="288" y="0"/>
              <a:ext cx="720" cy="105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grpSp>
          <p:nvGrpSpPr>
            <p:cNvPr id="9253" name="Group 13"/>
            <p:cNvGrpSpPr>
              <a:grpSpLocks/>
            </p:cNvGrpSpPr>
            <p:nvPr/>
          </p:nvGrpSpPr>
          <p:grpSpPr bwMode="auto">
            <a:xfrm>
              <a:off x="0" y="864"/>
              <a:ext cx="1126" cy="384"/>
              <a:chOff x="0" y="0"/>
              <a:chExt cx="1126" cy="384"/>
            </a:xfrm>
          </p:grpSpPr>
          <p:sp>
            <p:nvSpPr>
              <p:cNvPr id="9254" name="Line 14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288" cy="384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000">
                  <a:latin typeface="Gill Sans MT"/>
                  <a:cs typeface="Gill Sans MT"/>
                </a:endParaRPr>
              </a:p>
            </p:txBody>
          </p:sp>
          <p:sp>
            <p:nvSpPr>
              <p:cNvPr id="9255" name="Rectangle 15"/>
              <p:cNvSpPr>
                <a:spLocks/>
              </p:cNvSpPr>
              <p:nvPr/>
            </p:nvSpPr>
            <p:spPr bwMode="auto">
              <a:xfrm>
                <a:off x="96" y="144"/>
                <a:ext cx="1030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 sz="2000">
                    <a:solidFill>
                      <a:srgbClr val="0066FF"/>
                    </a:solidFill>
                    <a:latin typeface="Gill Sans MT"/>
                    <a:cs typeface="Gill Sans MT"/>
                    <a:sym typeface="Verdana" charset="0"/>
                  </a:rPr>
                  <a:t>Signal delivered</a:t>
                </a:r>
              </a:p>
            </p:txBody>
          </p:sp>
        </p:grp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905000" y="3733800"/>
            <a:ext cx="5259388" cy="1225551"/>
            <a:chOff x="0" y="0"/>
            <a:chExt cx="3313" cy="772"/>
          </a:xfrm>
        </p:grpSpPr>
        <p:sp>
          <p:nvSpPr>
            <p:cNvPr id="9247" name="Line 17"/>
            <p:cNvSpPr>
              <a:spLocks noChangeShapeType="1"/>
            </p:cNvSpPr>
            <p:nvPr/>
          </p:nvSpPr>
          <p:spPr bwMode="auto">
            <a:xfrm>
              <a:off x="0" y="384"/>
              <a:ext cx="1920" cy="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48" name="Rectangle 18"/>
            <p:cNvSpPr>
              <a:spLocks/>
            </p:cNvSpPr>
            <p:nvPr/>
          </p:nvSpPr>
          <p:spPr bwMode="auto">
            <a:xfrm>
              <a:off x="240" y="384"/>
              <a:ext cx="132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rgbClr val="FF0000"/>
                  </a:solidFill>
                  <a:latin typeface="Gill Sans MT"/>
                  <a:cs typeface="Gill Sans MT"/>
                  <a:sym typeface="Verdana" charset="0"/>
                </a:rPr>
                <a:t>if signal not blocked</a:t>
              </a:r>
            </a:p>
            <a:p>
              <a:pPr marL="39688"/>
              <a:r>
                <a:rPr lang="en-US" sz="2000">
                  <a:solidFill>
                    <a:srgbClr val="FF0000"/>
                  </a:solidFill>
                  <a:latin typeface="Gill Sans MT"/>
                  <a:cs typeface="Gill Sans MT"/>
                  <a:sym typeface="Verdana" charset="0"/>
                </a:rPr>
                <a:t>by signal mask...</a:t>
              </a:r>
            </a:p>
          </p:txBody>
        </p:sp>
        <p:sp>
          <p:nvSpPr>
            <p:cNvPr id="9249" name="Rectangle 19"/>
            <p:cNvSpPr>
              <a:spLocks/>
            </p:cNvSpPr>
            <p:nvPr/>
          </p:nvSpPr>
          <p:spPr bwMode="auto">
            <a:xfrm>
              <a:off x="1680" y="0"/>
              <a:ext cx="163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rgbClr val="FF0000"/>
                  </a:solidFill>
                  <a:latin typeface="Gill Sans MT"/>
                  <a:cs typeface="Gill Sans MT"/>
                  <a:sym typeface="Verdana" charset="0"/>
                </a:rPr>
                <a:t>Signal Caught by handler</a:t>
              </a:r>
            </a:p>
          </p:txBody>
        </p:sp>
        <p:sp>
          <p:nvSpPr>
            <p:cNvPr id="9250" name="Line 20"/>
            <p:cNvSpPr>
              <a:spLocks noChangeShapeType="1"/>
            </p:cNvSpPr>
            <p:nvPr/>
          </p:nvSpPr>
          <p:spPr bwMode="auto">
            <a:xfrm flipH="1">
              <a:off x="1952" y="192"/>
              <a:ext cx="352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828800" y="5334000"/>
            <a:ext cx="6354763" cy="409575"/>
            <a:chOff x="0" y="0"/>
            <a:chExt cx="4003" cy="258"/>
          </a:xfrm>
        </p:grpSpPr>
        <p:sp>
          <p:nvSpPr>
            <p:cNvPr id="9244" name="Line 22"/>
            <p:cNvSpPr>
              <a:spLocks noChangeShapeType="1"/>
            </p:cNvSpPr>
            <p:nvPr/>
          </p:nvSpPr>
          <p:spPr bwMode="auto">
            <a:xfrm flipH="1">
              <a:off x="0" y="48"/>
              <a:ext cx="1968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45" name="Rectangle 23"/>
            <p:cNvSpPr>
              <a:spLocks/>
            </p:cNvSpPr>
            <p:nvPr/>
          </p:nvSpPr>
          <p:spPr bwMode="auto">
            <a:xfrm>
              <a:off x="2184" y="64"/>
              <a:ext cx="181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rgbClr val="006600"/>
                  </a:solidFill>
                  <a:latin typeface="Gill Sans MT"/>
                  <a:cs typeface="Gill Sans MT"/>
                  <a:sym typeface="Verdana" charset="0"/>
                </a:rPr>
                <a:t>Return from Signal Handler</a:t>
              </a:r>
            </a:p>
          </p:txBody>
        </p:sp>
        <p:sp>
          <p:nvSpPr>
            <p:cNvPr id="9246" name="Line 24"/>
            <p:cNvSpPr>
              <a:spLocks noChangeShapeType="1"/>
            </p:cNvSpPr>
            <p:nvPr/>
          </p:nvSpPr>
          <p:spPr bwMode="auto">
            <a:xfrm rot="10800000">
              <a:off x="2016" y="0"/>
              <a:ext cx="240" cy="9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</p:grpSp>
      <p:sp>
        <p:nvSpPr>
          <p:cNvPr id="9232" name="Oval 25"/>
          <p:cNvSpPr>
            <a:spLocks/>
          </p:cNvSpPr>
          <p:nvPr/>
        </p:nvSpPr>
        <p:spPr bwMode="auto">
          <a:xfrm>
            <a:off x="609600" y="2362200"/>
            <a:ext cx="12192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sz="2000">
              <a:latin typeface="Gill Sans MT"/>
              <a:cs typeface="Gill Sans MT"/>
            </a:endParaRPr>
          </a:p>
        </p:txBody>
      </p:sp>
      <p:sp>
        <p:nvSpPr>
          <p:cNvPr id="9233" name="Rectangle 26"/>
          <p:cNvSpPr>
            <a:spLocks/>
          </p:cNvSpPr>
          <p:nvPr/>
        </p:nvSpPr>
        <p:spPr bwMode="auto">
          <a:xfrm>
            <a:off x="871224" y="2320752"/>
            <a:ext cx="694364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78049" bIns="38100" anchor="ctr">
            <a:spAutoFit/>
          </a:bodyPr>
          <a:lstStyle/>
          <a:p>
            <a:pPr marL="1588" algn="ctr"/>
            <a:r>
              <a:rPr lang="en-US" sz="2000">
                <a:latin typeface="Gill Sans MT"/>
                <a:cs typeface="Gill Sans MT"/>
                <a:sym typeface="Verdana" charset="0"/>
              </a:rPr>
              <a:t>Signal</a:t>
            </a:r>
          </a:p>
          <a:p>
            <a:pPr marL="1588" algn="ctr"/>
            <a:r>
              <a:rPr lang="en-US" sz="2000">
                <a:latin typeface="Gill Sans MT"/>
                <a:cs typeface="Gill Sans MT"/>
                <a:sym typeface="Verdana" charset="0"/>
              </a:rPr>
              <a:t>Mask</a:t>
            </a: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953000" y="4419600"/>
            <a:ext cx="3124201" cy="914400"/>
            <a:chOff x="0" y="0"/>
            <a:chExt cx="1968" cy="576"/>
          </a:xfrm>
        </p:grpSpPr>
        <p:sp>
          <p:nvSpPr>
            <p:cNvPr id="9240" name="Line 28"/>
            <p:cNvSpPr>
              <a:spLocks noChangeShapeType="1"/>
            </p:cNvSpPr>
            <p:nvPr/>
          </p:nvSpPr>
          <p:spPr bwMode="auto">
            <a:xfrm>
              <a:off x="0" y="0"/>
              <a:ext cx="1" cy="576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41" name="Rectangle 29"/>
            <p:cNvSpPr>
              <a:spLocks/>
            </p:cNvSpPr>
            <p:nvPr/>
          </p:nvSpPr>
          <p:spPr bwMode="auto">
            <a:xfrm>
              <a:off x="38" y="116"/>
              <a:ext cx="9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rgbClr val="006600"/>
                  </a:solidFill>
                  <a:latin typeface="Gill Sans MT"/>
                  <a:cs typeface="Gill Sans MT"/>
                  <a:sym typeface="Verdana" charset="0"/>
                </a:rPr>
                <a:t>Signal Handler</a:t>
              </a:r>
            </a:p>
          </p:txBody>
        </p:sp>
        <p:sp>
          <p:nvSpPr>
            <p:cNvPr id="9242" name="Oval 30"/>
            <p:cNvSpPr>
              <a:spLocks/>
            </p:cNvSpPr>
            <p:nvPr/>
          </p:nvSpPr>
          <p:spPr bwMode="auto">
            <a:xfrm>
              <a:off x="1200" y="144"/>
              <a:ext cx="768" cy="38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43" name="Rectangle 31"/>
            <p:cNvSpPr>
              <a:spLocks/>
            </p:cNvSpPr>
            <p:nvPr/>
          </p:nvSpPr>
          <p:spPr bwMode="auto">
            <a:xfrm>
              <a:off x="1365" y="117"/>
              <a:ext cx="437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000" dirty="0" smtClean="0">
                  <a:latin typeface="Gill Sans MT"/>
                  <a:cs typeface="Gill Sans MT"/>
                  <a:sym typeface="Verdana" charset="0"/>
                </a:rPr>
                <a:t>Signal</a:t>
              </a:r>
              <a:endParaRPr lang="en-US" sz="2000" dirty="0">
                <a:latin typeface="Gill Sans MT"/>
                <a:cs typeface="Gill Sans MT"/>
                <a:sym typeface="Verdana" charset="0"/>
              </a:endParaRPr>
            </a:p>
            <a:p>
              <a:pPr marL="1588" algn="ctr"/>
              <a:r>
                <a:rPr lang="en-US" sz="2000" dirty="0">
                  <a:latin typeface="Gill Sans MT"/>
                  <a:cs typeface="Gill Sans MT"/>
                  <a:sym typeface="Verdana" charset="0"/>
                </a:rPr>
                <a:t>Mask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533400" y="5410200"/>
            <a:ext cx="2293938" cy="1146175"/>
            <a:chOff x="0" y="0"/>
            <a:chExt cx="1445" cy="722"/>
          </a:xfrm>
        </p:grpSpPr>
        <p:sp>
          <p:nvSpPr>
            <p:cNvPr id="9236" name="Line 33"/>
            <p:cNvSpPr>
              <a:spLocks noChangeShapeType="1"/>
            </p:cNvSpPr>
            <p:nvPr/>
          </p:nvSpPr>
          <p:spPr bwMode="auto">
            <a:xfrm>
              <a:off x="816" y="0"/>
              <a:ext cx="1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37" name="Rectangle 34"/>
            <p:cNvSpPr>
              <a:spLocks/>
            </p:cNvSpPr>
            <p:nvPr/>
          </p:nvSpPr>
          <p:spPr bwMode="auto">
            <a:xfrm>
              <a:off x="288" y="528"/>
              <a:ext cx="115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latin typeface="Gill Sans MT"/>
                  <a:cs typeface="Gill Sans MT"/>
                  <a:sym typeface="Verdana" charset="0"/>
                </a:rPr>
                <a:t>Process Resumes</a:t>
              </a:r>
            </a:p>
          </p:txBody>
        </p:sp>
        <p:sp>
          <p:nvSpPr>
            <p:cNvPr id="9238" name="Oval 35"/>
            <p:cNvSpPr>
              <a:spLocks/>
            </p:cNvSpPr>
            <p:nvPr/>
          </p:nvSpPr>
          <p:spPr bwMode="auto">
            <a:xfrm>
              <a:off x="0" y="48"/>
              <a:ext cx="768" cy="38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2000">
                <a:latin typeface="Gill Sans MT"/>
                <a:cs typeface="Gill Sans MT"/>
              </a:endParaRPr>
            </a:p>
          </p:txBody>
        </p:sp>
        <p:sp>
          <p:nvSpPr>
            <p:cNvPr id="9239" name="Rectangle 36"/>
            <p:cNvSpPr>
              <a:spLocks/>
            </p:cNvSpPr>
            <p:nvPr/>
          </p:nvSpPr>
          <p:spPr bwMode="auto">
            <a:xfrm>
              <a:off x="165" y="21"/>
              <a:ext cx="437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000">
                  <a:latin typeface="Gill Sans MT"/>
                  <a:cs typeface="Gill Sans MT"/>
                  <a:sym typeface="Verdana" charset="0"/>
                </a:rPr>
                <a:t>Signal</a:t>
              </a:r>
            </a:p>
            <a:p>
              <a:pPr marL="1588" algn="ctr"/>
              <a:r>
                <a:rPr lang="en-US" sz="2000">
                  <a:latin typeface="Gill Sans MT"/>
                  <a:cs typeface="Gill Sans MT"/>
                  <a:sym typeface="Verdana" charset="0"/>
                </a:rPr>
                <a:t>Mask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96784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Shared address space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Memory mapped files</a:t>
            </a:r>
          </a:p>
          <a:p>
            <a:r>
              <a:rPr lang="en-US" dirty="0" smtClean="0"/>
              <a:t>Via OS</a:t>
            </a:r>
          </a:p>
          <a:p>
            <a:pPr lvl="1"/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Pipes</a:t>
            </a:r>
          </a:p>
          <a:p>
            <a:pPr lvl="1"/>
            <a:r>
              <a:rPr lang="en-US" dirty="0" smtClean="0"/>
              <a:t>FIFOs (named pipes): </a:t>
            </a:r>
            <a:r>
              <a:rPr lang="en-US" dirty="0" smtClean="0">
                <a:solidFill>
                  <a:srgbClr val="EF5B00"/>
                </a:solidFill>
              </a:rPr>
              <a:t>Review today</a:t>
            </a:r>
          </a:p>
          <a:p>
            <a:pPr lvl="1"/>
            <a:r>
              <a:rPr lang="en-US" dirty="0" smtClean="0"/>
              <a:t>Signals: </a:t>
            </a:r>
            <a:r>
              <a:rPr lang="en-US" dirty="0" smtClean="0">
                <a:solidFill>
                  <a:srgbClr val="EF5B00"/>
                </a:solidFill>
              </a:rPr>
              <a:t>New today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8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Catch SIGINT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4091" y="1246092"/>
            <a:ext cx="7468711" cy="5509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A921C"/>
                </a:solidFill>
                <a:latin typeface="Monaco"/>
              </a:rPr>
              <a:t>#</a:t>
            </a:r>
            <a:r>
              <a:rPr lang="en-US" sz="1600" b="1" dirty="0">
                <a:solidFill>
                  <a:srgbClr val="0C450D"/>
                </a:solidFill>
                <a:latin typeface="Monaco"/>
              </a:rPr>
              <a:t>include 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&lt;</a:t>
            </a:r>
            <a:r>
              <a:rPr lang="en-US" sz="1600" b="1" dirty="0" err="1">
                <a:solidFill>
                  <a:srgbClr val="036A07"/>
                </a:solidFill>
                <a:latin typeface="Monaco"/>
              </a:rPr>
              <a:t>stdio.h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&gt;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srgbClr val="1A921C"/>
                </a:solidFill>
                <a:latin typeface="Monaco"/>
              </a:rPr>
              <a:t>#</a:t>
            </a:r>
            <a:r>
              <a:rPr lang="en-US" sz="1600" b="1" dirty="0">
                <a:solidFill>
                  <a:srgbClr val="0C450D"/>
                </a:solidFill>
                <a:latin typeface="Monaco"/>
              </a:rPr>
              <a:t>include 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&lt;</a:t>
            </a:r>
            <a:r>
              <a:rPr lang="en-US" sz="1600" b="1" dirty="0" err="1">
                <a:solidFill>
                  <a:srgbClr val="036A07"/>
                </a:solidFill>
                <a:latin typeface="Monaco"/>
              </a:rPr>
              <a:t>signal.h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&gt;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smtClean="0">
                <a:solidFill>
                  <a:srgbClr val="0000FF"/>
                </a:solidFill>
                <a:latin typeface="Monaco"/>
              </a:rPr>
              <a:t>void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handle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sig) {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Monaco"/>
              </a:rPr>
              <a:t>char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handmsg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[] = 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"Ha! Handled!!!</a:t>
            </a:r>
            <a:r>
              <a:rPr lang="en-US" sz="1600" b="1" dirty="0">
                <a:solidFill>
                  <a:srgbClr val="26B31A"/>
                </a:solidFill>
                <a:latin typeface="Monaco"/>
              </a:rPr>
              <a:t>\n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"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msglen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= </a:t>
            </a:r>
            <a:r>
              <a:rPr lang="en-US" sz="1600" b="1" dirty="0" err="1">
                <a:solidFill>
                  <a:srgbClr val="0000A2"/>
                </a:solidFill>
                <a:latin typeface="Monaco"/>
              </a:rPr>
              <a:t>sizeof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handmsg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write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2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handmsg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msglen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);       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}</a:t>
            </a:r>
            <a:endParaRPr lang="en-US" sz="1600" b="1" dirty="0">
              <a:solidFill>
                <a:prstClr val="black"/>
              </a:solidFill>
              <a:latin typeface="Monaco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err="1" smtClean="0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  <a:latin typeface="Monaco"/>
              </a:rPr>
              <a:t>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argc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600" b="1" dirty="0">
                <a:solidFill>
                  <a:srgbClr val="0000FF"/>
                </a:solidFill>
                <a:latin typeface="Monaco"/>
              </a:rPr>
              <a:t>char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**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argv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 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{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 smtClean="0">
                <a:solidFill>
                  <a:srgbClr val="0000FF"/>
                </a:solidFill>
                <a:latin typeface="Monaco"/>
              </a:rPr>
              <a:t>struct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sigaction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sa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;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 smtClean="0">
                <a:solidFill>
                  <a:prstClr val="black"/>
                </a:solidFill>
                <a:latin typeface="Monaco"/>
              </a:rPr>
              <a:t>sa</a:t>
            </a:r>
            <a:r>
              <a:rPr lang="en-US" sz="1600" b="1" dirty="0" err="1" smtClean="0">
                <a:solidFill>
                  <a:srgbClr val="318495"/>
                </a:solidFill>
                <a:latin typeface="Monaco"/>
              </a:rPr>
              <a:t>.sa_handler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= handle;   </a:t>
            </a:r>
            <a:r>
              <a:rPr lang="en-US" sz="1600" b="1" dirty="0" smtClean="0">
                <a:solidFill>
                  <a:srgbClr val="FF0000"/>
                </a:solidFill>
                <a:latin typeface="Monaco"/>
              </a:rPr>
              <a:t>/* the handler function!! */</a:t>
            </a:r>
            <a:endParaRPr lang="en-US" sz="1600" b="1" dirty="0" smtClean="0">
              <a:solidFill>
                <a:prstClr val="black"/>
              </a:solidFill>
              <a:latin typeface="Monaco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sa</a:t>
            </a:r>
            <a:r>
              <a:rPr lang="en-US" sz="1600" b="1" dirty="0" err="1">
                <a:solidFill>
                  <a:srgbClr val="318495"/>
                </a:solidFill>
                <a:latin typeface="Monaco"/>
              </a:rPr>
              <a:t>.sa_flags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= 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0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;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 smtClean="0">
                <a:solidFill>
                  <a:srgbClr val="0000A2"/>
                </a:solidFill>
                <a:latin typeface="Monaco"/>
              </a:rPr>
              <a:t>sigemptyset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(&amp;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sa</a:t>
            </a:r>
            <a:r>
              <a:rPr lang="en-US" sz="1600" b="1" dirty="0" err="1">
                <a:solidFill>
                  <a:srgbClr val="318495"/>
                </a:solidFill>
                <a:latin typeface="Monaco"/>
              </a:rPr>
              <a:t>.sa_mask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;</a:t>
            </a:r>
            <a:endParaRPr lang="en-US" sz="1600" b="1" dirty="0" smtClean="0">
              <a:solidFill>
                <a:srgbClr val="FF0000"/>
              </a:solidFill>
              <a:latin typeface="Monaco"/>
            </a:endParaRPr>
          </a:p>
          <a:p>
            <a:endParaRPr lang="en-US" sz="1600" b="1" dirty="0" smtClean="0">
              <a:solidFill>
                <a:srgbClr val="FF0000"/>
              </a:solidFill>
              <a:latin typeface="Monaco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>
                <a:solidFill>
                  <a:srgbClr val="0000A2"/>
                </a:solidFill>
                <a:latin typeface="Monaco"/>
              </a:rPr>
              <a:t>sigaction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(SIGINT, &amp;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sa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600" b="1" dirty="0">
                <a:solidFill>
                  <a:srgbClr val="585CF6"/>
                </a:solidFill>
                <a:latin typeface="Monaco"/>
              </a:rPr>
              <a:t>NULL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;</a:t>
            </a:r>
          </a:p>
          <a:p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Monaco"/>
              </a:rPr>
              <a:t>while 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1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 {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    </a:t>
            </a:r>
            <a:r>
              <a:rPr lang="en-US" sz="1600" b="1" dirty="0" err="1">
                <a:solidFill>
                  <a:srgbClr val="3C4C72"/>
                </a:solidFill>
                <a:latin typeface="Monaco"/>
              </a:rPr>
              <a:t>printf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"Fish.</a:t>
            </a:r>
            <a:r>
              <a:rPr lang="en-US" sz="1600" b="1" dirty="0">
                <a:solidFill>
                  <a:srgbClr val="26B31A"/>
                </a:solidFill>
                <a:latin typeface="Monaco"/>
              </a:rPr>
              <a:t>\n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"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   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sleep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1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}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}</a:t>
            </a:r>
            <a:endParaRPr lang="en-US" sz="1600" b="0" dirty="0" smtClean="0">
              <a:latin typeface="Gill Sans MT"/>
              <a:cs typeface="Gill Sans MT"/>
            </a:endParaRPr>
          </a:p>
        </p:txBody>
      </p:sp>
      <p:sp>
        <p:nvSpPr>
          <p:cNvPr id="7" name="AutoShape 9"/>
          <p:cNvSpPr>
            <a:spLocks/>
          </p:cNvSpPr>
          <p:nvPr/>
        </p:nvSpPr>
        <p:spPr bwMode="auto">
          <a:xfrm>
            <a:off x="6890302" y="4347793"/>
            <a:ext cx="1905000" cy="1536700"/>
          </a:xfrm>
          <a:prstGeom prst="roundRect">
            <a:avLst>
              <a:gd name="adj" fmla="val 11810"/>
            </a:avLst>
          </a:prstGeom>
          <a:solidFill>
            <a:srgbClr val="FFFF99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/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000" dirty="0">
                <a:latin typeface="Gill Sans MT"/>
                <a:ea typeface="+mn-ea"/>
                <a:cs typeface="Gill Sans MT"/>
                <a:sym typeface="Arial" charset="0"/>
              </a:rPr>
              <a:t>Note: Need to check for error conditions in all these system &amp; library calls!</a:t>
            </a:r>
          </a:p>
        </p:txBody>
      </p:sp>
      <p:sp>
        <p:nvSpPr>
          <p:cNvPr id="8" name="AutoShape 9"/>
          <p:cNvSpPr>
            <a:spLocks/>
          </p:cNvSpPr>
          <p:nvPr/>
        </p:nvSpPr>
        <p:spPr bwMode="auto">
          <a:xfrm>
            <a:off x="6890302" y="6076199"/>
            <a:ext cx="1905000" cy="547794"/>
          </a:xfrm>
          <a:prstGeom prst="roundRect">
            <a:avLst>
              <a:gd name="adj" fmla="val 11810"/>
            </a:avLst>
          </a:prstGeom>
          <a:solidFill>
            <a:srgbClr val="FFFF99"/>
          </a:solidFill>
          <a:ln w="9525" cap="flat">
            <a:noFill/>
            <a:round/>
            <a:headEnd type="none" w="med" len="med"/>
            <a:tailEnd type="none" w="med" len="med"/>
          </a:ln>
          <a:effectLst>
            <a:outerShdw dist="76199" dir="2700000" algn="ctr" rotWithShape="0">
              <a:schemeClr val="bg2"/>
            </a:outerShdw>
          </a:effectLst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2000" dirty="0" smtClean="0">
                <a:latin typeface="Gill Sans MT"/>
                <a:ea typeface="+mn-ea"/>
                <a:cs typeface="Gill Sans MT"/>
                <a:sym typeface="Arial" charset="0"/>
              </a:rPr>
              <a:t>Run Demo</a:t>
            </a:r>
            <a:endParaRPr lang="en-US" sz="2000" dirty="0">
              <a:latin typeface="Gill Sans MT"/>
              <a:ea typeface="+mn-ea"/>
              <a:cs typeface="Gill Sans MT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78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 autoUpdateAnimBg="0"/>
      <p:bldP spid="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POSIX signals (see </a:t>
            </a:r>
            <a:r>
              <a:rPr lang="en-US" dirty="0" err="1" smtClean="0"/>
              <a:t>signal.h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091" y="1533653"/>
            <a:ext cx="8311289" cy="5016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>
                <a:solidFill>
                  <a:srgbClr val="EF5B00"/>
                </a:solidFill>
                <a:latin typeface="Monaco"/>
              </a:rPr>
              <a:t>NAME       Default Action      Description</a:t>
            </a:r>
            <a:br>
              <a:rPr lang="en-US" sz="1600" b="1" u="sng" dirty="0">
                <a:solidFill>
                  <a:srgbClr val="EF5B00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SIGHUP     terminate process   terminal line </a:t>
            </a:r>
            <a:r>
              <a:rPr lang="en-US" sz="1600" dirty="0" err="1">
                <a:solidFill>
                  <a:prstClr val="black"/>
                </a:solidFill>
                <a:latin typeface="Monaco"/>
              </a:rPr>
              <a:t>hangup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srgbClr val="EF5B00"/>
                </a:solidFill>
                <a:latin typeface="Monaco"/>
              </a:rPr>
              <a:t>SIGINT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     terminate process   interrupt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program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Monaco"/>
              </a:rPr>
              <a:t>SIGQUIT    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create core image   quit program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SIGILL     create core image   illegal instruction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SIGTRAP    create core image   trace trap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SIGABRT    create core image  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abort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3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 call (formerly SIGIOT)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SIGEMT     create core image   emulate instruction executed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SIGFPE     create core image   floating-point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exception</a:t>
            </a:r>
          </a:p>
          <a:p>
            <a:r>
              <a:rPr lang="en-US" sz="1600" b="1" dirty="0" smtClean="0">
                <a:solidFill>
                  <a:srgbClr val="EF5B00"/>
                </a:solidFill>
                <a:latin typeface="Monaco"/>
              </a:rPr>
              <a:t>SIGKILL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terminate process   kill program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SIGBUS     create core image   bus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error</a:t>
            </a:r>
          </a:p>
          <a:p>
            <a:r>
              <a:rPr lang="en-US" sz="1600" b="1" dirty="0" smtClean="0">
                <a:solidFill>
                  <a:srgbClr val="EF5B00"/>
                </a:solidFill>
                <a:latin typeface="Monaco"/>
              </a:rPr>
              <a:t>SIGSEGV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create core image   segmentation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violation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Monaco"/>
              </a:rPr>
              <a:t>SIGSYS     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create core image   non-existent system call invoked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SIGPIPE    terminate process   write on a pipe with no reader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srgbClr val="EF5B00"/>
                </a:solidFill>
                <a:latin typeface="Monaco"/>
              </a:rPr>
              <a:t>SIGALRM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    terminate process   real-time timer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expired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Monaco"/>
              </a:rPr>
              <a:t>SIGTERM    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terminate process   software termination signal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SIGURG     discard signal      urgent condition present on socket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SIGSTOP    stop process        stop (cannot be caught or ignored)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SIGTSTP    stop process        stop signal generated from keyboard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SIGCONT    discard signal      continue after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stop</a:t>
            </a:r>
            <a:endParaRPr lang="en-US" sz="1600" dirty="0" smtClean="0"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53634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POSIX </a:t>
            </a:r>
            <a:r>
              <a:rPr lang="en-US" dirty="0" smtClean="0"/>
              <a:t>signals (</a:t>
            </a:r>
            <a:r>
              <a:rPr lang="en-US" dirty="0"/>
              <a:t>see </a:t>
            </a:r>
            <a:r>
              <a:rPr lang="en-US" dirty="0" err="1"/>
              <a:t>signal.h</a:t>
            </a:r>
            <a:r>
              <a:rPr lang="en-US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091" y="1533653"/>
            <a:ext cx="794189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>
                <a:solidFill>
                  <a:srgbClr val="EF5B00"/>
                </a:solidFill>
                <a:latin typeface="Monaco"/>
              </a:rPr>
              <a:t>NAME       Default Action      Description</a:t>
            </a:r>
            <a:br>
              <a:rPr lang="en-US" sz="1600" b="1" u="sng" dirty="0">
                <a:solidFill>
                  <a:srgbClr val="EF5B00"/>
                </a:solidFill>
                <a:latin typeface="Monaco"/>
              </a:rPr>
            </a:b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SIGCHLD    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discard signal      child status has changed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SIGTTIN    stop process        background read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attempted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SIGTTOU    stop process        background write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attempted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SIGIO      discard signal      I/O is possible on a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descriptor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SIGXCPU    terminate process   </a:t>
            </a:r>
            <a:r>
              <a:rPr lang="en-US" sz="1600" dirty="0" err="1">
                <a:solidFill>
                  <a:prstClr val="black"/>
                </a:solidFill>
                <a:latin typeface="Monaco"/>
              </a:rPr>
              <a:t>cpu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 time limit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exceeded</a:t>
            </a:r>
            <a:br>
              <a:rPr lang="en-US" sz="1600" dirty="0" smtClean="0">
                <a:solidFill>
                  <a:prstClr val="black"/>
                </a:solidFill>
                <a:latin typeface="Monaco"/>
              </a:rPr>
            </a:b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SIGXFSZ    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terminate process   file size limit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exceeded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SIGVTALRM  terminate process   virtual time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alarm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SIGPROF    terminate process   profiling timer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alarm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SIGWINCH   discard signal      Window size change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SIGINFO    discard signal      status request from keyboard</a:t>
            </a:r>
            <a:br>
              <a:rPr lang="en-US" sz="1600" dirty="0">
                <a:solidFill>
                  <a:prstClr val="black"/>
                </a:solidFill>
                <a:latin typeface="Monaco"/>
              </a:rPr>
            </a:br>
            <a:r>
              <a:rPr lang="en-US" sz="1600" dirty="0">
                <a:solidFill>
                  <a:prstClr val="black"/>
                </a:solidFill>
                <a:latin typeface="Monaco"/>
              </a:rPr>
              <a:t>SIGUSR1    terminate process   User defined signal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1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Monaco"/>
              </a:rPr>
              <a:t>SIGUSR2    </a:t>
            </a:r>
            <a:r>
              <a:rPr lang="en-US" sz="1600" dirty="0">
                <a:solidFill>
                  <a:prstClr val="black"/>
                </a:solidFill>
                <a:latin typeface="Monaco"/>
              </a:rPr>
              <a:t>terminate process   User defined signal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2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Monaco"/>
              </a:rPr>
              <a:t>SIGWAKE    start process       Wake upon reaching end of long,</a:t>
            </a:r>
          </a:p>
          <a:p>
            <a:r>
              <a:rPr lang="en-US" sz="1600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Monaco"/>
              </a:rPr>
              <a:t>                              boring list of signals</a:t>
            </a:r>
          </a:p>
        </p:txBody>
      </p:sp>
    </p:spTree>
    <p:extLst>
      <p:ext uri="{BB962C8B-B14F-4D97-AF65-F5344CB8AC3E}">
        <p14:creationId xmlns:p14="http://schemas.microsoft.com/office/powerpoint/2010/main" val="292170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puzzle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Signals are a kind of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Q: Difference between signals and pipes or shared memory?</a:t>
            </a:r>
          </a:p>
          <a:p>
            <a:r>
              <a:rPr lang="en-US" dirty="0" smtClean="0"/>
              <a:t>A:</a:t>
            </a:r>
          </a:p>
          <a:p>
            <a:pPr lvl="1"/>
            <a:r>
              <a:rPr lang="en-US" dirty="0" smtClean="0"/>
              <a:t>Asynchronous notification</a:t>
            </a:r>
          </a:p>
          <a:p>
            <a:pPr lvl="1"/>
            <a:r>
              <a:rPr lang="en-US" dirty="0" smtClean="0"/>
              <a:t>Doesn’t send a “message” as such; just a signal number</a:t>
            </a:r>
          </a:p>
          <a:p>
            <a:pPr lvl="1"/>
            <a:r>
              <a:rPr lang="en-US" dirty="0" smtClean="0"/>
              <a:t>Puzzle: Then how could I do </a:t>
            </a:r>
            <a:r>
              <a:rPr lang="en-US" i="1" dirty="0" smtClean="0"/>
              <a:t>this.....?</a:t>
            </a:r>
            <a:endParaRPr lang="en-US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62207" y="6029119"/>
            <a:ext cx="2000793" cy="457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500" dirty="0">
                <a:latin typeface="Gill Sans MT"/>
                <a:cs typeface="Gill Sans MT"/>
              </a:rPr>
              <a:t>Run demo</a:t>
            </a:r>
          </a:p>
        </p:txBody>
      </p:sp>
    </p:spTree>
    <p:extLst>
      <p:ext uri="{BB962C8B-B14F-4D97-AF65-F5344CB8AC3E}">
        <p14:creationId xmlns:p14="http://schemas.microsoft.com/office/powerpoint/2010/main" val="404589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SurveyMonkey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21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FIFOs and dup()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4091" y="1524000"/>
            <a:ext cx="8388909" cy="704588"/>
          </a:xfrm>
        </p:spPr>
        <p:txBody>
          <a:bodyPr/>
          <a:lstStyle/>
          <a:p>
            <a:r>
              <a:rPr lang="en-US" dirty="0" smtClean="0"/>
              <a:t>How could we read from a FIFO as if it were </a:t>
            </a:r>
            <a:r>
              <a:rPr lang="en-US" dirty="0" err="1" smtClean="0"/>
              <a:t>stdin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4091" y="2456240"/>
            <a:ext cx="734047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1A921C"/>
                </a:solidFill>
                <a:latin typeface="Monaco"/>
              </a:rPr>
              <a:t>#</a:t>
            </a:r>
            <a:r>
              <a:rPr lang="en-US" sz="1600" b="1" dirty="0">
                <a:solidFill>
                  <a:srgbClr val="0C450D"/>
                </a:solidFill>
                <a:latin typeface="Monaco"/>
              </a:rPr>
              <a:t>include 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&lt;</a:t>
            </a:r>
            <a:r>
              <a:rPr lang="en-US" sz="1600" b="1" dirty="0" err="1">
                <a:solidFill>
                  <a:srgbClr val="036A07"/>
                </a:solidFill>
                <a:latin typeface="Monaco"/>
              </a:rPr>
              <a:t>stdio.h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&gt;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srgbClr val="1A921C"/>
                </a:solidFill>
                <a:latin typeface="Monaco"/>
              </a:rPr>
              <a:t>#</a:t>
            </a:r>
            <a:r>
              <a:rPr lang="en-US" sz="1600" b="1" dirty="0">
                <a:solidFill>
                  <a:srgbClr val="0C450D"/>
                </a:solidFill>
                <a:latin typeface="Monaco"/>
              </a:rPr>
              <a:t>include 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&lt;</a:t>
            </a:r>
            <a:r>
              <a:rPr lang="en-US" sz="1600" b="1" dirty="0" err="1">
                <a:solidFill>
                  <a:srgbClr val="036A07"/>
                </a:solidFill>
                <a:latin typeface="Monaco"/>
              </a:rPr>
              <a:t>stdlib.h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&gt;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srgbClr val="1A921C"/>
                </a:solidFill>
                <a:latin typeface="Monaco"/>
              </a:rPr>
              <a:t>#</a:t>
            </a:r>
            <a:r>
              <a:rPr lang="en-US" sz="1600" b="1" dirty="0">
                <a:solidFill>
                  <a:srgbClr val="0C450D"/>
                </a:solidFill>
                <a:latin typeface="Monaco"/>
              </a:rPr>
              <a:t>include 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&lt;</a:t>
            </a:r>
            <a:r>
              <a:rPr lang="en-US" sz="1600" b="1" dirty="0" err="1">
                <a:solidFill>
                  <a:srgbClr val="036A07"/>
                </a:solidFill>
                <a:latin typeface="Monaco"/>
              </a:rPr>
              <a:t>fcntl.h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&gt;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Monaco"/>
              </a:rPr>
              <a:t>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argc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600" b="1" dirty="0">
                <a:solidFill>
                  <a:srgbClr val="0000FF"/>
                </a:solidFill>
                <a:latin typeface="Monaco"/>
              </a:rPr>
              <a:t>char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**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argv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 </a:t>
            </a:r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{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>
                <a:solidFill>
                  <a:srgbClr val="0000A2"/>
                </a:solidFill>
                <a:latin typeface="Monaco"/>
              </a:rPr>
              <a:t>mkfifo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argv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[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1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], S_IRWXU | S_IRWXG | S_IRWXO);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endParaRPr lang="en-US" sz="1600" b="1" dirty="0" smtClean="0">
              <a:solidFill>
                <a:prstClr val="black"/>
              </a:solidFill>
              <a:latin typeface="Monaco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 err="1">
                <a:solidFill>
                  <a:srgbClr val="0000FF"/>
                </a:solidFill>
                <a:latin typeface="Monaco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fifo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=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open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argv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[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1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], O_RDONLY);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endParaRPr lang="en-US" sz="1600" b="1" dirty="0" smtClean="0">
              <a:solidFill>
                <a:prstClr val="black"/>
              </a:solidFill>
              <a:latin typeface="Monaco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>
                <a:solidFill>
                  <a:srgbClr val="0000A2"/>
                </a:solidFill>
                <a:latin typeface="Monaco"/>
              </a:rPr>
              <a:t>dup2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fifo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0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); </a:t>
            </a:r>
            <a:r>
              <a:rPr lang="en-US" sz="1600" b="1" dirty="0">
                <a:solidFill>
                  <a:srgbClr val="FF0000"/>
                </a:solidFill>
                <a:latin typeface="Monaco"/>
              </a:rPr>
              <a:t>/* 0 is the file descriptor of </a:t>
            </a:r>
            <a:r>
              <a:rPr lang="en-US" sz="1600" b="1" dirty="0" err="1">
                <a:solidFill>
                  <a:srgbClr val="FF0000"/>
                </a:solidFill>
                <a:latin typeface="Monaco"/>
              </a:rPr>
              <a:t>stdin</a:t>
            </a:r>
            <a:r>
              <a:rPr lang="en-US" sz="1600" b="1" dirty="0">
                <a:solidFill>
                  <a:srgbClr val="FF0000"/>
                </a:solidFill>
                <a:latin typeface="Monaco"/>
              </a:rPr>
              <a:t> */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endParaRPr lang="en-US" sz="1600" b="1" dirty="0" smtClean="0">
              <a:solidFill>
                <a:prstClr val="black"/>
              </a:solidFill>
              <a:latin typeface="Monaco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Monaco"/>
              </a:rPr>
              <a:t>char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 line[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1024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];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Monaco"/>
              </a:rPr>
              <a:t>while 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srgbClr val="3C4C72"/>
                </a:solidFill>
                <a:latin typeface="Monaco"/>
              </a:rPr>
              <a:t>fgets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(line, </a:t>
            </a:r>
            <a:r>
              <a:rPr lang="en-US" sz="1600" b="1" dirty="0">
                <a:solidFill>
                  <a:srgbClr val="0000CD"/>
                </a:solidFill>
                <a:latin typeface="Monaco"/>
              </a:rPr>
              <a:t>1024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</a:t>
            </a:r>
            <a:r>
              <a:rPr lang="en-US" sz="1600" b="1" dirty="0" err="1">
                <a:solidFill>
                  <a:prstClr val="black"/>
                </a:solidFill>
                <a:latin typeface="Monaco"/>
              </a:rPr>
              <a:t>stdin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))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        </a:t>
            </a:r>
            <a:r>
              <a:rPr lang="en-US" sz="1600" b="1" dirty="0" err="1">
                <a:solidFill>
                  <a:srgbClr val="3C4C72"/>
                </a:solidFill>
                <a:latin typeface="Monaco"/>
              </a:rPr>
              <a:t>printf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(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"I got this: </a:t>
            </a:r>
            <a:r>
              <a:rPr lang="en-US" sz="1600" b="1" dirty="0">
                <a:solidFill>
                  <a:srgbClr val="800000"/>
                </a:solidFill>
                <a:latin typeface="Monaco"/>
              </a:rPr>
              <a:t>%s</a:t>
            </a:r>
            <a:r>
              <a:rPr lang="en-US" sz="1600" b="1" dirty="0">
                <a:solidFill>
                  <a:srgbClr val="26B31A"/>
                </a:solidFill>
                <a:latin typeface="Monaco"/>
              </a:rPr>
              <a:t>\n</a:t>
            </a:r>
            <a:r>
              <a:rPr lang="en-US" sz="1600" b="1" dirty="0">
                <a:solidFill>
                  <a:srgbClr val="036A07"/>
                </a:solidFill>
                <a:latin typeface="Monaco"/>
              </a:rPr>
              <a:t>"</a:t>
            </a:r>
            <a:r>
              <a:rPr lang="en-US" sz="1600" b="1" dirty="0">
                <a:solidFill>
                  <a:prstClr val="black"/>
                </a:solidFill>
                <a:latin typeface="Monaco"/>
              </a:rPr>
              <a:t>, line);</a:t>
            </a:r>
            <a:br>
              <a:rPr lang="en-US" sz="1600" b="1" dirty="0">
                <a:solidFill>
                  <a:prstClr val="black"/>
                </a:solidFill>
                <a:latin typeface="Monaco"/>
              </a:rPr>
            </a:br>
            <a:r>
              <a:rPr lang="en-US" sz="1600" b="1" dirty="0">
                <a:solidFill>
                  <a:prstClr val="black"/>
                </a:solidFill>
                <a:latin typeface="Monaco"/>
              </a:rPr>
              <a:t>}</a:t>
            </a:r>
            <a:endParaRPr lang="en-US" sz="1600" b="0" dirty="0" smtClean="0">
              <a:latin typeface="Gill Sans MT"/>
              <a:cs typeface="Gill Sans M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4562" y="6124838"/>
            <a:ext cx="1288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latin typeface="Gill Sans MT"/>
                <a:cs typeface="Gill Sans MT"/>
              </a:rPr>
              <a:t>pipestdin.c</a:t>
            </a:r>
            <a:endParaRPr lang="en-US" sz="2000" b="0" dirty="0" smtClean="0"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00707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&amp; Poll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4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for </a:t>
            </a:r>
            <a:r>
              <a:rPr lang="en-US" i="1" dirty="0" smtClean="0"/>
              <a:t>any one </a:t>
            </a:r>
            <a:r>
              <a:rPr lang="en-US" dirty="0" smtClean="0"/>
              <a:t>of a set of inputs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Multiple children to compute in parallel; wait for output from any</a:t>
            </a:r>
          </a:p>
          <a:p>
            <a:pPr lvl="1"/>
            <a:r>
              <a:rPr lang="en-US" dirty="0" smtClean="0"/>
              <a:t>Network server connected to many clients; take action as soon as any one of them sends data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Can use read / write </a:t>
            </a:r>
            <a:r>
              <a:rPr lang="en-US" dirty="0" err="1" smtClean="0"/>
              <a:t>scanf</a:t>
            </a:r>
            <a:r>
              <a:rPr lang="en-US" dirty="0" smtClean="0"/>
              <a:t>, but ..... problem?</a:t>
            </a:r>
          </a:p>
          <a:p>
            <a:pPr lvl="1"/>
            <a:r>
              <a:rPr lang="en-US" dirty="0" smtClean="0"/>
              <a:t>Blocks waiting for that one file, even if another has data ready &amp; waiting!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Need a way to </a:t>
            </a:r>
            <a:r>
              <a:rPr lang="en-US" dirty="0" smtClean="0">
                <a:solidFill>
                  <a:srgbClr val="EF5B00"/>
                </a:solidFill>
              </a:rPr>
              <a:t>wait for any one of a set of events</a:t>
            </a:r>
            <a:r>
              <a:rPr lang="en-US" dirty="0" smtClean="0"/>
              <a:t> to happen</a:t>
            </a:r>
          </a:p>
          <a:p>
            <a:pPr lvl="1"/>
            <a:r>
              <a:rPr lang="en-US" dirty="0" smtClean="0"/>
              <a:t>Something similar to wait() to wait for any child to finish, but for events on file descriptors</a:t>
            </a:r>
          </a:p>
        </p:txBody>
      </p:sp>
    </p:spTree>
    <p:extLst>
      <p:ext uri="{BB962C8B-B14F-4D97-AF65-F5344CB8AC3E}">
        <p14:creationId xmlns:p14="http://schemas.microsoft.com/office/powerpoint/2010/main" val="58978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Select and </a:t>
            </a:r>
            <a:r>
              <a:rPr lang="en-US" dirty="0" smtClean="0"/>
              <a:t>Poll: Waiting for input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parameters</a:t>
            </a:r>
            <a:endParaRPr lang="en-US" dirty="0"/>
          </a:p>
          <a:p>
            <a:pPr lvl="1"/>
            <a:r>
              <a:rPr lang="en-US" dirty="0"/>
              <a:t>Set of file descriptors</a:t>
            </a:r>
          </a:p>
          <a:p>
            <a:pPr lvl="1"/>
            <a:r>
              <a:rPr lang="en-US" dirty="0"/>
              <a:t>Set of events for each descriptor</a:t>
            </a:r>
          </a:p>
          <a:p>
            <a:pPr lvl="1"/>
            <a:r>
              <a:rPr lang="en-US" dirty="0"/>
              <a:t>Timeout length</a:t>
            </a:r>
          </a:p>
          <a:p>
            <a:r>
              <a:rPr lang="en-US" dirty="0" smtClean="0"/>
              <a:t>Similar return </a:t>
            </a:r>
            <a:r>
              <a:rPr lang="en-US" dirty="0"/>
              <a:t>value</a:t>
            </a:r>
          </a:p>
          <a:p>
            <a:pPr lvl="1"/>
            <a:r>
              <a:rPr lang="en-US" dirty="0"/>
              <a:t>Set of file descriptors</a:t>
            </a:r>
          </a:p>
          <a:p>
            <a:pPr lvl="1"/>
            <a:r>
              <a:rPr lang="en-US" dirty="0"/>
              <a:t>Events for each descriptor</a:t>
            </a:r>
          </a:p>
          <a:p>
            <a:r>
              <a:rPr lang="en-US" dirty="0" smtClean="0"/>
              <a:t>Notes</a:t>
            </a:r>
            <a:endParaRPr lang="en-US" dirty="0"/>
          </a:p>
          <a:p>
            <a:pPr lvl="1"/>
            <a:r>
              <a:rPr lang="en-US" dirty="0"/>
              <a:t>Select is </a:t>
            </a:r>
            <a:r>
              <a:rPr lang="en-US" dirty="0" smtClean="0"/>
              <a:t>slightly simpler</a:t>
            </a:r>
            <a:endParaRPr lang="en-US" dirty="0"/>
          </a:p>
          <a:p>
            <a:pPr lvl="1"/>
            <a:r>
              <a:rPr lang="en-US" dirty="0"/>
              <a:t>Poll supports </a:t>
            </a:r>
            <a:r>
              <a:rPr lang="en-US" dirty="0" smtClean="0"/>
              <a:t>waiting for more event types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ewer variant available on some systems: </a:t>
            </a:r>
            <a:r>
              <a:rPr lang="en-US" dirty="0" err="1" smtClean="0"/>
              <a:t>epoll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18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Select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4091" y="1752600"/>
            <a:ext cx="7661275" cy="4114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 select (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num_fds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fd_set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*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read_set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         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</a:rPr>
              <a:t>fd_set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*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</a:rPr>
              <a:t>write_set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fd_set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*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except_set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, </a:t>
            </a:r>
            <a:endParaRPr lang="en-US" sz="1800" b="1" dirty="0" smtClean="0">
              <a:solidFill>
                <a:srgbClr val="FF0000"/>
              </a:solidFill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         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</a:rPr>
              <a:t>struct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timeval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* timeout);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Wait for readable/writable file descriptors. 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Return: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Number of descriptors ready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-1 on error, sets </a:t>
            </a:r>
            <a:r>
              <a:rPr lang="en-US" sz="1600" b="1" dirty="0" err="1">
                <a:latin typeface="Courier New" charset="0"/>
              </a:rPr>
              <a:t>errno</a:t>
            </a:r>
            <a:endParaRPr lang="en-US" sz="1600" b="1" dirty="0">
              <a:latin typeface="Courier Ne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Parameters: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b="1" dirty="0" err="1">
                <a:solidFill>
                  <a:srgbClr val="0000CC"/>
                </a:solidFill>
                <a:latin typeface="Courier New" charset="0"/>
              </a:rPr>
              <a:t>num_fds</a:t>
            </a:r>
            <a:r>
              <a:rPr lang="en-US" sz="1600" dirty="0">
                <a:latin typeface="Arial" charset="0"/>
              </a:rPr>
              <a:t>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number of file descriptors to check, numbered from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b="1" dirty="0" err="1">
                <a:solidFill>
                  <a:srgbClr val="0000CC"/>
                </a:solidFill>
                <a:latin typeface="Courier New" charset="0"/>
              </a:rPr>
              <a:t>read_set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err="1">
                <a:solidFill>
                  <a:srgbClr val="0000CC"/>
                </a:solidFill>
                <a:latin typeface="Courier New" charset="0"/>
              </a:rPr>
              <a:t>write_set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err="1">
                <a:solidFill>
                  <a:srgbClr val="0000CC"/>
                </a:solidFill>
                <a:latin typeface="Courier New" charset="0"/>
              </a:rPr>
              <a:t>except_set</a:t>
            </a:r>
            <a:r>
              <a:rPr lang="en-US" sz="1600" dirty="0">
                <a:latin typeface="Arial" charset="0"/>
              </a:rPr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Sets (bit vectors) of file descriptors to check for the specific condition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b="1" dirty="0">
                <a:solidFill>
                  <a:srgbClr val="0000CC"/>
                </a:solidFill>
                <a:latin typeface="Courier New" charset="0"/>
              </a:rPr>
              <a:t>timeout</a:t>
            </a:r>
            <a:r>
              <a:rPr lang="en-US" sz="1600" dirty="0">
                <a:latin typeface="Arial" charset="0"/>
              </a:rPr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Time to wait for a descriptor to become ready</a:t>
            </a:r>
          </a:p>
        </p:txBody>
      </p:sp>
    </p:spTree>
    <p:extLst>
      <p:ext uri="{BB962C8B-B14F-4D97-AF65-F5344CB8AC3E}">
        <p14:creationId xmlns:p14="http://schemas.microsoft.com/office/powerpoint/2010/main" val="228295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File Descriptor Sets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4091" y="1663700"/>
            <a:ext cx="8388909" cy="46355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Bit vectors 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Often 1024 bits, only first </a:t>
            </a:r>
            <a:r>
              <a:rPr lang="en-US" sz="2400" b="1" dirty="0" err="1">
                <a:solidFill>
                  <a:srgbClr val="0000CC"/>
                </a:solidFill>
                <a:latin typeface="Courier New" charset="0"/>
              </a:rPr>
              <a:t>num_fds</a:t>
            </a:r>
            <a:r>
              <a:rPr lang="en-US" sz="24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checked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Macros to create and check sets</a:t>
            </a:r>
          </a:p>
          <a:p>
            <a:pPr lvl="1" eaLnBrk="1" hangingPunct="1"/>
            <a:endParaRPr lang="en-US" sz="2400" dirty="0">
              <a:latin typeface="Arial" charset="0"/>
            </a:endParaRPr>
          </a:p>
          <a:p>
            <a:pPr lvl="2" eaLnBrk="1" hangingPunct="1">
              <a:buFont typeface="Wingdings" charset="0"/>
              <a:buNone/>
            </a:pPr>
            <a:r>
              <a:rPr lang="en-US" sz="1800" b="1" dirty="0" err="1">
                <a:latin typeface="Courier New" charset="0"/>
              </a:rPr>
              <a:t>fds_set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myset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pPr lvl="2" eaLnBrk="1" hangingPunct="1">
              <a:buFont typeface="Wingdings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void 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FD_ZERO(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&amp;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myset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);</a:t>
            </a:r>
            <a:r>
              <a:rPr lang="en-US" sz="1800" b="1" dirty="0">
                <a:latin typeface="Courier New" charset="0"/>
              </a:rPr>
              <a:t>     /* clear all bits </a:t>
            </a:r>
            <a:r>
              <a:rPr lang="en-US" sz="1800" b="1" dirty="0" smtClean="0">
                <a:latin typeface="Courier New" charset="0"/>
              </a:rPr>
              <a:t> *</a:t>
            </a:r>
            <a:r>
              <a:rPr lang="en-US" sz="1800" b="1" dirty="0">
                <a:latin typeface="Courier New" charset="0"/>
              </a:rPr>
              <a:t>/</a:t>
            </a:r>
          </a:p>
          <a:p>
            <a:pPr lvl="2" eaLnBrk="1" hangingPunct="1">
              <a:buFont typeface="Wingdings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void 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FD_SET(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n, &amp;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myset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);</a:t>
            </a:r>
            <a:r>
              <a:rPr lang="en-US" sz="1800" b="1" dirty="0">
                <a:latin typeface="Courier New" charset="0"/>
              </a:rPr>
              <a:t>   /* set bits n to 1 */</a:t>
            </a:r>
          </a:p>
          <a:p>
            <a:pPr lvl="2" eaLnBrk="1" hangingPunct="1">
              <a:buFont typeface="Wingdings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void 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FD_CLEAR(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n, &amp;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myset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);</a:t>
            </a:r>
            <a:r>
              <a:rPr lang="en-US" sz="1800" b="1" dirty="0">
                <a:latin typeface="Courier New" charset="0"/>
              </a:rPr>
              <a:t> /* clear bit n </a:t>
            </a:r>
            <a:r>
              <a:rPr lang="en-US" sz="1800" b="1" dirty="0" smtClean="0">
                <a:latin typeface="Courier New" charset="0"/>
              </a:rPr>
              <a:t>    *</a:t>
            </a:r>
            <a:r>
              <a:rPr lang="en-US" sz="1800" b="1" dirty="0">
                <a:latin typeface="Courier New" charset="0"/>
              </a:rPr>
              <a:t>/</a:t>
            </a:r>
          </a:p>
          <a:p>
            <a:pPr lvl="2" eaLnBrk="1" hangingPunct="1">
              <a:buFont typeface="Wingdings" charset="0"/>
              <a:buNone/>
            </a:pP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FD_ISSET(n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, &amp;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myset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);</a:t>
            </a:r>
            <a:r>
              <a:rPr lang="en-US" sz="1800" b="1" dirty="0">
                <a:latin typeface="Courier New" charset="0"/>
              </a:rPr>
              <a:t>  /* is bit n set? </a:t>
            </a:r>
            <a:r>
              <a:rPr lang="en-US" sz="1800" b="1" dirty="0" smtClean="0">
                <a:latin typeface="Courier New" charset="0"/>
              </a:rPr>
              <a:t>  *</a:t>
            </a:r>
            <a:r>
              <a:rPr lang="en-US" sz="1800" b="1" dirty="0">
                <a:latin typeface="Courier New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5837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range lectur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500" b="0" dirty="0" err="1" smtClean="0">
            <a:latin typeface="Gill Sans MT"/>
            <a:cs typeface="Gill Sans MT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 lecture.thmx</Template>
  <TotalTime>6575</TotalTime>
  <Words>1111</Words>
  <Application>Microsoft Macintosh PowerPoint</Application>
  <PresentationFormat>On-screen Show (4:3)</PresentationFormat>
  <Paragraphs>221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Orange lecture</vt:lpstr>
      <vt:lpstr>Select and poll and Signals</vt:lpstr>
      <vt:lpstr>Review: Interprocess communication</vt:lpstr>
      <vt:lpstr>SurveyMonkey</vt:lpstr>
      <vt:lpstr>Review: FIFOs and dup()</vt:lpstr>
      <vt:lpstr>Select &amp; Poll</vt:lpstr>
      <vt:lpstr>Waiting for any one of a set of inputs</vt:lpstr>
      <vt:lpstr>Select and Poll: Waiting for input</vt:lpstr>
      <vt:lpstr>Select</vt:lpstr>
      <vt:lpstr>File Descriptor Sets</vt:lpstr>
      <vt:lpstr>File Descriptor Sets</vt:lpstr>
      <vt:lpstr>Select: Example</vt:lpstr>
      <vt:lpstr>Poll</vt:lpstr>
      <vt:lpstr>Descriptors</vt:lpstr>
      <vt:lpstr>Event Flags</vt:lpstr>
      <vt:lpstr>Poll: Example</vt:lpstr>
      <vt:lpstr>Signals</vt:lpstr>
      <vt:lpstr>Signals</vt:lpstr>
      <vt:lpstr>Signaling overview</vt:lpstr>
      <vt:lpstr>Signaling: Inside Process 2</vt:lpstr>
      <vt:lpstr>Example: Catch SIGINT</vt:lpstr>
      <vt:lpstr>Some POSIX signals (see signal.h)</vt:lpstr>
      <vt:lpstr>Some POSIX signals (see signal.h)</vt:lpstr>
      <vt:lpstr>A little puzzle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Achieving Synchronization</dc:title>
  <dc:creator>Philip Godfrey</dc:creator>
  <cp:lastModifiedBy>Philip Godfrey</cp:lastModifiedBy>
  <cp:revision>475</cp:revision>
  <cp:lastPrinted>2012-04-04T15:42:21Z</cp:lastPrinted>
  <dcterms:created xsi:type="dcterms:W3CDTF">2012-03-12T04:23:55Z</dcterms:created>
  <dcterms:modified xsi:type="dcterms:W3CDTF">2012-04-06T10:46:35Z</dcterms:modified>
</cp:coreProperties>
</file>