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54"/>
  </p:notesMasterIdLst>
  <p:sldIdLst>
    <p:sldId id="257" r:id="rId2"/>
    <p:sldId id="471" r:id="rId3"/>
    <p:sldId id="512" r:id="rId4"/>
    <p:sldId id="560" r:id="rId5"/>
    <p:sldId id="474" r:id="rId6"/>
    <p:sldId id="475" r:id="rId7"/>
    <p:sldId id="551" r:id="rId8"/>
    <p:sldId id="514" r:id="rId9"/>
    <p:sldId id="549" r:id="rId10"/>
    <p:sldId id="548" r:id="rId11"/>
    <p:sldId id="550" r:id="rId12"/>
    <p:sldId id="516" r:id="rId13"/>
    <p:sldId id="552" r:id="rId14"/>
    <p:sldId id="553" r:id="rId15"/>
    <p:sldId id="554" r:id="rId16"/>
    <p:sldId id="555" r:id="rId17"/>
    <p:sldId id="556" r:id="rId18"/>
    <p:sldId id="557" r:id="rId19"/>
    <p:sldId id="558" r:id="rId20"/>
    <p:sldId id="563" r:id="rId21"/>
    <p:sldId id="518" r:id="rId22"/>
    <p:sldId id="519" r:id="rId23"/>
    <p:sldId id="520" r:id="rId24"/>
    <p:sldId id="521" r:id="rId25"/>
    <p:sldId id="522" r:id="rId26"/>
    <p:sldId id="561" r:id="rId27"/>
    <p:sldId id="564" r:id="rId28"/>
    <p:sldId id="523" r:id="rId29"/>
    <p:sldId id="525" r:id="rId30"/>
    <p:sldId id="526" r:id="rId31"/>
    <p:sldId id="527" r:id="rId32"/>
    <p:sldId id="528" r:id="rId33"/>
    <p:sldId id="529" r:id="rId34"/>
    <p:sldId id="530" r:id="rId35"/>
    <p:sldId id="531" r:id="rId36"/>
    <p:sldId id="532" r:id="rId37"/>
    <p:sldId id="546" r:id="rId38"/>
    <p:sldId id="533" r:id="rId39"/>
    <p:sldId id="534" r:id="rId40"/>
    <p:sldId id="535" r:id="rId41"/>
    <p:sldId id="536" r:id="rId42"/>
    <p:sldId id="537" r:id="rId43"/>
    <p:sldId id="538" r:id="rId44"/>
    <p:sldId id="539" r:id="rId45"/>
    <p:sldId id="540" r:id="rId46"/>
    <p:sldId id="541" r:id="rId47"/>
    <p:sldId id="542" r:id="rId48"/>
    <p:sldId id="543" r:id="rId49"/>
    <p:sldId id="544" r:id="rId50"/>
    <p:sldId id="545" r:id="rId51"/>
    <p:sldId id="513" r:id="rId52"/>
    <p:sldId id="562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F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07" autoAdjust="0"/>
    <p:restoredTop sz="83820" autoAdjust="0"/>
  </p:normalViewPr>
  <p:slideViewPr>
    <p:cSldViewPr snapToGrid="0" snapToObjects="1">
      <p:cViewPr varScale="1">
        <p:scale>
          <a:sx n="100" d="100"/>
          <a:sy n="100" d="100"/>
        </p:scale>
        <p:origin x="-120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52CE7-4774-CA43-9A9C-CC2060843298}" type="datetimeFigureOut">
              <a:rPr lang="en-US" smtClean="0"/>
              <a:t>4/4/12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A69CB-4233-3440-95E2-D1EA8943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6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 I didn’t have time to fix the formatting in this lecture.  So it’s a little ugly and irregular.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EDE5D-08B0-FD4C-810C-A4470B8AF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27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A69CB-4233-3440-95E2-D1EA894328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A69CB-4233-3440-95E2-D1EA894328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Arial" charset="0"/>
              </a:rPr>
              <a:t>No buffer needed because the first process (p1 or p2) will block until the other one comes along at each step of execution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Arial" charset="0"/>
              </a:rPr>
              <a:t>Yes, buffer needed so you don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t block on sending.  If both block on sending you have deadlock.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292929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292929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292929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292929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292929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E33FC299-602A-C145-998E-0402113E42C7}" type="slidenum">
              <a:rPr lang="en-US" sz="1200">
                <a:solidFill>
                  <a:srgbClr val="000000"/>
                </a:solidFill>
              </a:rPr>
              <a:pPr eaLnBrk="1" hangingPunct="1"/>
              <a:t>48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A69CB-4233-3440-95E2-D1EA894328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1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A69CB-4233-3440-95E2-D1EA894328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the action is in that one pipe() call.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A69CB-4233-3440-95E2-D1EA894328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4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one of the cool things about Unix:</a:t>
            </a:r>
            <a:r>
              <a:rPr lang="en-US" baseline="0" dirty="0" smtClean="0"/>
              <a:t> we can so easily do </a:t>
            </a:r>
            <a:r>
              <a:rPr lang="en-US" baseline="0" dirty="0" err="1" smtClean="0"/>
              <a:t>mashups</a:t>
            </a:r>
            <a:r>
              <a:rPr lang="en-US" baseline="0" dirty="0" smtClean="0"/>
              <a:t> of the tools to do handy new things.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A69CB-4233-3440-95E2-D1EA894328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6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wrote a shell earlier.</a:t>
            </a:r>
            <a:r>
              <a:rPr lang="en-US" baseline="0" dirty="0" smtClean="0"/>
              <a:t>  This is how your shell would implement the command-line pipe operator.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A69CB-4233-3440-95E2-D1EA894328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A69CB-4233-3440-95E2-D1EA894328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A69CB-4233-3440-95E2-D1EA894328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A69CB-4233-3440-95E2-D1EA894328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Museo 500"/>
                <a:cs typeface="Museo 5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latin typeface="Gill Sans MT"/>
                <a:cs typeface="Gill Sans M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382000" cy="1362075"/>
          </a:xfrm>
        </p:spPr>
        <p:txBody>
          <a:bodyPr anchor="t"/>
          <a:lstStyle>
            <a:lvl1pPr algn="ctr">
              <a:defRPr sz="4000" b="1" cap="none">
                <a:solidFill>
                  <a:srgbClr val="EE6E12"/>
                </a:solidFill>
                <a:latin typeface="Museo 500"/>
                <a:cs typeface="Museo 5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1" y="371182"/>
            <a:ext cx="838890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4091" y="1524000"/>
            <a:ext cx="8388909" cy="4953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1" y="371182"/>
            <a:ext cx="838890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424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ＭＳ Ｐゴシック" pitchFamily="-96" charset="-128"/>
                <a:cs typeface="Gill Sans MT"/>
              </a:rPr>
              <a:pPr/>
              <a:t>‹#›</a:t>
            </a:fld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4090" y="1524000"/>
            <a:ext cx="838891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Still more text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E6E12"/>
          </a:solidFill>
          <a:latin typeface="Museo 500"/>
          <a:ea typeface="+mj-ea"/>
          <a:cs typeface="Museo 50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0" indent="0" algn="l" rtl="0" eaLnBrk="1" fontAlgn="base" hangingPunct="1">
        <a:spcBef>
          <a:spcPts val="1800"/>
        </a:spcBef>
        <a:spcAft>
          <a:spcPct val="0"/>
        </a:spcAft>
        <a:buClr>
          <a:schemeClr val="bg1"/>
        </a:buClr>
        <a:buSzPct val="25000"/>
        <a:buFont typeface="Arial"/>
        <a:buNone/>
        <a:defRPr sz="2500" b="0">
          <a:solidFill>
            <a:schemeClr val="tx1"/>
          </a:solidFill>
          <a:latin typeface="Gill Sans MT"/>
          <a:ea typeface="+mn-ea"/>
          <a:cs typeface="Gill Sans MT"/>
        </a:defRPr>
      </a:lvl1pPr>
      <a:lvl2pPr marL="715963" indent="-273050" algn="l" rtl="0" eaLnBrk="1" fontAlgn="base" hangingPunct="1">
        <a:spcBef>
          <a:spcPts val="480"/>
        </a:spcBef>
        <a:spcAft>
          <a:spcPct val="0"/>
        </a:spcAft>
        <a:buClrTx/>
        <a:buSzPct val="110000"/>
        <a:buFont typeface="Arial"/>
        <a:buChar char="•"/>
        <a:defRPr sz="2000" baseline="0">
          <a:solidFill>
            <a:schemeClr val="tx1"/>
          </a:solidFill>
          <a:latin typeface="Gill Sans MT"/>
          <a:cs typeface="Gill Sans M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 baseline="0">
          <a:solidFill>
            <a:schemeClr val="tx1"/>
          </a:solidFill>
          <a:latin typeface="Gill Sans MT"/>
          <a:cs typeface="Gill Sans M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ill Sans"/>
          <a:cs typeface="Gill San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ill Sans"/>
          <a:cs typeface="Gill San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Interprocess</a:t>
            </a:r>
            <a:r>
              <a:rPr lang="en-US" dirty="0" smtClean="0"/>
              <a:t> Communication</a:t>
            </a:r>
            <a:endParaRPr lang="en-US" dirty="0"/>
          </a:p>
        </p:txBody>
      </p:sp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4425018" cy="2971800"/>
          </a:xfrm>
        </p:spPr>
        <p:txBody>
          <a:bodyPr>
            <a:normAutofit/>
          </a:bodyPr>
          <a:lstStyle/>
          <a:p>
            <a:r>
              <a:rPr lang="en-US" dirty="0"/>
              <a:t>CS 241</a:t>
            </a:r>
          </a:p>
          <a:p>
            <a:r>
              <a:rPr lang="en-US" dirty="0" smtClean="0"/>
              <a:t>April 2, </a:t>
            </a:r>
            <a:r>
              <a:rPr lang="en-US" dirty="0"/>
              <a:t>2012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University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Illinois</a:t>
            </a:r>
            <a:endParaRPr lang="en-US" sz="11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08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091" y="1498600"/>
            <a:ext cx="5848677" cy="501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  <a:latin typeface="Monaco"/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main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000FF"/>
                </a:solidFill>
                <a:latin typeface="Monaco"/>
              </a:rPr>
              <a:t>void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 {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600" b="1" dirty="0" err="1">
                <a:solidFill>
                  <a:srgbClr val="0000FF"/>
                </a:solidFill>
                <a:latin typeface="Monaco"/>
              </a:rPr>
              <a:t>int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2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]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;</a:t>
            </a:r>
            <a:br>
              <a:rPr lang="en-US" sz="1600" b="1" dirty="0" smtClean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600" b="1" dirty="0" smtClean="0">
                <a:solidFill>
                  <a:srgbClr val="0000FF"/>
                </a:solidFill>
                <a:latin typeface="Monaco"/>
              </a:rPr>
              <a:t>char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buf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30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];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pipe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600" b="1" dirty="0">
                <a:solidFill>
                  <a:srgbClr val="0000FF"/>
                </a:solidFill>
                <a:latin typeface="Monaco"/>
              </a:rPr>
              <a:t>if 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(!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fork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()) {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 err="1">
                <a:solidFill>
                  <a:srgbClr val="3C4C72"/>
                </a:solidFill>
                <a:latin typeface="Monaco"/>
              </a:rPr>
              <a:t>printf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smtClean="0">
                <a:solidFill>
                  <a:srgbClr val="036A07"/>
                </a:solidFill>
                <a:latin typeface="Monaco"/>
              </a:rPr>
              <a:t>" CHILD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: writing to pipe</a:t>
            </a:r>
            <a:r>
              <a:rPr lang="en-US" sz="1600" b="1" dirty="0">
                <a:solidFill>
                  <a:srgbClr val="26B31A"/>
                </a:solidFill>
                <a:latin typeface="Monaco"/>
              </a:rPr>
              <a:t>\n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write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], 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"test"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5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 err="1">
                <a:solidFill>
                  <a:srgbClr val="3C4C72"/>
                </a:solidFill>
                <a:latin typeface="Monaco"/>
              </a:rPr>
              <a:t>printf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smtClean="0">
                <a:solidFill>
                  <a:srgbClr val="036A07"/>
                </a:solidFill>
                <a:latin typeface="Monaco"/>
              </a:rPr>
              <a:t>" CHILD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: exiting</a:t>
            </a:r>
            <a:r>
              <a:rPr lang="en-US" sz="1600" b="1" dirty="0">
                <a:solidFill>
                  <a:srgbClr val="26B31A"/>
                </a:solidFill>
                <a:latin typeface="Monaco"/>
              </a:rPr>
              <a:t>\n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;</a:t>
            </a:r>
          </a:p>
          <a:p>
            <a:endParaRPr lang="en-US" sz="1600" b="1" dirty="0" smtClean="0">
              <a:solidFill>
                <a:prstClr val="black"/>
              </a:solidFill>
              <a:latin typeface="Monaco"/>
            </a:endParaRPr>
          </a:p>
          <a:p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} </a:t>
            </a:r>
            <a:r>
              <a:rPr lang="en-US" sz="1600" b="1" dirty="0">
                <a:solidFill>
                  <a:srgbClr val="0000FF"/>
                </a:solidFill>
                <a:latin typeface="Monaco"/>
              </a:rPr>
              <a:t>else 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{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 err="1">
                <a:solidFill>
                  <a:srgbClr val="3C4C72"/>
                </a:solidFill>
                <a:latin typeface="Monaco"/>
              </a:rPr>
              <a:t>printf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"PARENT: reading from pipe</a:t>
            </a:r>
            <a:r>
              <a:rPr lang="en-US" sz="1600" b="1" dirty="0">
                <a:solidFill>
                  <a:srgbClr val="26B31A"/>
                </a:solidFill>
                <a:latin typeface="Monaco"/>
              </a:rPr>
              <a:t>\n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read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0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], 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buf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5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 err="1">
                <a:solidFill>
                  <a:srgbClr val="3C4C72"/>
                </a:solidFill>
                <a:latin typeface="Monaco"/>
              </a:rPr>
              <a:t>printf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"PARENT: read </a:t>
            </a:r>
            <a:r>
              <a:rPr lang="en-US" sz="1600" b="1" dirty="0">
                <a:solidFill>
                  <a:srgbClr val="26B31A"/>
                </a:solidFill>
                <a:latin typeface="Monaco"/>
              </a:rPr>
              <a:t>\"</a:t>
            </a:r>
            <a:r>
              <a:rPr lang="en-US" sz="1600" b="1" dirty="0">
                <a:solidFill>
                  <a:srgbClr val="800000"/>
                </a:solidFill>
                <a:latin typeface="Monaco"/>
              </a:rPr>
              <a:t>%s</a:t>
            </a:r>
            <a:r>
              <a:rPr lang="en-US" sz="1600" b="1" dirty="0">
                <a:solidFill>
                  <a:srgbClr val="26B31A"/>
                </a:solidFill>
                <a:latin typeface="Monaco"/>
              </a:rPr>
              <a:t>\"\n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buf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wait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585CF6"/>
                </a:solidFill>
                <a:latin typeface="Monaco"/>
              </a:rPr>
              <a:t>NULL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}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600" b="1" dirty="0">
                <a:solidFill>
                  <a:srgbClr val="0000FF"/>
                </a:solidFill>
                <a:latin typeface="Monaco"/>
              </a:rPr>
              <a:t>return 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0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}</a:t>
            </a:r>
            <a:endParaRPr lang="en-US" sz="1600" b="0" dirty="0" smtClean="0">
              <a:latin typeface="Gill Sans MT"/>
              <a:cs typeface="Gill Sans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3161" y="1852543"/>
            <a:ext cx="3159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2000" b="1" dirty="0" smtClean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2000" b="1" dirty="0" smtClean="0">
                <a:solidFill>
                  <a:srgbClr val="0000CD"/>
                </a:solidFill>
                <a:latin typeface="Monaco"/>
              </a:rPr>
              <a:t>0</a:t>
            </a:r>
            <a:r>
              <a:rPr lang="en-US" sz="2000" b="1" dirty="0" smtClean="0">
                <a:solidFill>
                  <a:prstClr val="black"/>
                </a:solidFill>
                <a:latin typeface="Monaco"/>
              </a:rPr>
              <a:t>]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cs typeface="Gill Sans MT"/>
              </a:rPr>
              <a:t>: read end of pipe</a:t>
            </a:r>
          </a:p>
          <a:p>
            <a:r>
              <a:rPr lang="en-US" sz="20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2000" b="1" dirty="0" smtClean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2000" b="1" dirty="0" smtClean="0">
                <a:solidFill>
                  <a:srgbClr val="0000CD"/>
                </a:solidFill>
                <a:latin typeface="Monaco"/>
              </a:rPr>
              <a:t>1</a:t>
            </a:r>
            <a:r>
              <a:rPr lang="en-US" sz="2000" b="1" dirty="0" smtClean="0">
                <a:solidFill>
                  <a:prstClr val="black"/>
                </a:solidFill>
                <a:latin typeface="Monaco"/>
              </a:rPr>
              <a:t>]</a:t>
            </a:r>
            <a:r>
              <a:rPr lang="en-US" sz="2000" dirty="0">
                <a:solidFill>
                  <a:prstClr val="black"/>
                </a:solidFill>
                <a:latin typeface="Gill Sans MT"/>
                <a:cs typeface="Gill Sans MT"/>
              </a:rPr>
              <a:t>: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cs typeface="Gill Sans MT"/>
              </a:rPr>
              <a:t>write </a:t>
            </a:r>
            <a:r>
              <a:rPr lang="en-US" sz="2000" dirty="0">
                <a:solidFill>
                  <a:prstClr val="black"/>
                </a:solidFill>
                <a:latin typeface="Gill Sans MT"/>
                <a:cs typeface="Gill Sans MT"/>
              </a:rPr>
              <a:t>end of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cs typeface="Gill Sans MT"/>
              </a:rPr>
              <a:t>pipe</a:t>
            </a:r>
            <a:endParaRPr lang="en-US" sz="2000" dirty="0">
              <a:latin typeface="Gill Sans MT"/>
              <a:cs typeface="Gill Sans MT"/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>
            <a:off x="2387601" y="2206486"/>
            <a:ext cx="3215560" cy="44781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5401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pipe dream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9600" y="2385571"/>
            <a:ext cx="28781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latin typeface="Monaco"/>
                <a:cs typeface="Monaco"/>
              </a:rPr>
              <a:t>ls</a:t>
            </a:r>
            <a:r>
              <a:rPr lang="en-US" sz="3500" b="1" dirty="0" smtClean="0">
                <a:latin typeface="Monaco"/>
                <a:cs typeface="Monaco"/>
              </a:rPr>
              <a:t> | </a:t>
            </a:r>
            <a:r>
              <a:rPr lang="en-US" sz="3500" b="1" dirty="0" err="1" smtClean="0">
                <a:latin typeface="Monaco"/>
                <a:cs typeface="Monaco"/>
              </a:rPr>
              <a:t>wc</a:t>
            </a:r>
            <a:r>
              <a:rPr lang="en-US" sz="3500" b="1" dirty="0" smtClean="0">
                <a:latin typeface="Monaco"/>
                <a:cs typeface="Monaco"/>
              </a:rPr>
              <a:t> -l</a:t>
            </a:r>
            <a:endParaRPr lang="en-US" sz="3500" b="1" dirty="0" smtClean="0">
              <a:latin typeface="Monaco"/>
              <a:cs typeface="Monac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9600" y="3670300"/>
            <a:ext cx="54128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Can we implement a command-line pipe</a:t>
            </a:r>
          </a:p>
          <a:p>
            <a:pPr algn="ctr"/>
            <a:r>
              <a:rPr lang="en-US" sz="2500" dirty="0" smtClean="0">
                <a:latin typeface="Gill Sans MT"/>
                <a:cs typeface="Gill Sans MT"/>
              </a:rPr>
              <a:t>with </a:t>
            </a:r>
            <a:r>
              <a:rPr lang="en-US" sz="2000" b="1" dirty="0">
                <a:solidFill>
                  <a:srgbClr val="0000A2"/>
                </a:solidFill>
                <a:latin typeface="Monaco"/>
              </a:rPr>
              <a:t>pipe</a:t>
            </a:r>
            <a:r>
              <a:rPr lang="en-US" sz="2000" b="1" dirty="0" smtClean="0">
                <a:solidFill>
                  <a:prstClr val="black"/>
                </a:solidFill>
                <a:latin typeface="Monaco"/>
              </a:rPr>
              <a:t>()</a:t>
            </a:r>
            <a:r>
              <a:rPr lang="en-US" sz="2500" dirty="0" smtClean="0">
                <a:latin typeface="Gill Sans MT"/>
                <a:cs typeface="Gill Sans MT"/>
              </a:rPr>
              <a:t>?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8454" y="4684474"/>
            <a:ext cx="47752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How do we attach the </a:t>
            </a:r>
            <a:r>
              <a:rPr lang="en-US" sz="2500" b="0" dirty="0" err="1" smtClean="0">
                <a:latin typeface="Gill Sans MT"/>
                <a:cs typeface="Gill Sans MT"/>
              </a:rPr>
              <a:t>stdout</a:t>
            </a:r>
            <a:r>
              <a:rPr lang="en-US" sz="2500" b="0" dirty="0" smtClean="0">
                <a:latin typeface="Gill Sans MT"/>
                <a:cs typeface="Gill Sans MT"/>
              </a:rPr>
              <a:t> of </a:t>
            </a:r>
            <a:r>
              <a:rPr lang="en-US" sz="2000" b="1" dirty="0" err="1" smtClean="0">
                <a:solidFill>
                  <a:srgbClr val="0000A2"/>
                </a:solidFill>
                <a:latin typeface="Monaco"/>
              </a:rPr>
              <a:t>ls</a:t>
            </a:r>
            <a:endParaRPr lang="en-US" sz="2000" b="0" dirty="0" smtClean="0">
              <a:latin typeface="Gill Sans MT"/>
              <a:cs typeface="Gill Sans MT"/>
            </a:endParaRPr>
          </a:p>
          <a:p>
            <a:pPr algn="ctr"/>
            <a:r>
              <a:rPr lang="en-US" sz="2500" dirty="0" smtClean="0">
                <a:latin typeface="Gill Sans MT"/>
                <a:cs typeface="Gill Sans MT"/>
              </a:rPr>
              <a:t>to the </a:t>
            </a:r>
            <a:r>
              <a:rPr lang="en-US" sz="2500" dirty="0" err="1" smtClean="0">
                <a:latin typeface="Gill Sans MT"/>
                <a:cs typeface="Gill Sans MT"/>
              </a:rPr>
              <a:t>stdin</a:t>
            </a:r>
            <a:r>
              <a:rPr lang="en-US" sz="2500" dirty="0" smtClean="0">
                <a:latin typeface="Gill Sans MT"/>
                <a:cs typeface="Gill Sans MT"/>
              </a:rPr>
              <a:t> of </a:t>
            </a:r>
            <a:r>
              <a:rPr lang="en-US" sz="2000" b="1" dirty="0" err="1" smtClean="0">
                <a:solidFill>
                  <a:srgbClr val="0000A2"/>
                </a:solidFill>
                <a:latin typeface="Monaco"/>
              </a:rPr>
              <a:t>wc</a:t>
            </a:r>
            <a:r>
              <a:rPr lang="en-US" sz="2500" dirty="0" smtClean="0">
                <a:latin typeface="Gill Sans MT"/>
                <a:cs typeface="Gill Sans MT"/>
              </a:rPr>
              <a:t>?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6702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Duplicating a file descriptor</a:t>
            </a:r>
          </a:p>
        </p:txBody>
      </p:sp>
      <p:sp>
        <p:nvSpPr>
          <p:cNvPr id="43011" name="Content Placeholder 6"/>
          <p:cNvSpPr>
            <a:spLocks noGrp="1"/>
          </p:cNvSpPr>
          <p:nvPr>
            <p:ph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#include &lt;</a:t>
            </a:r>
            <a:r>
              <a:rPr lang="en-US" sz="1800" b="1" dirty="0" err="1">
                <a:latin typeface="Courier New" charset="0"/>
              </a:rPr>
              <a:t>unistd.h</a:t>
            </a:r>
            <a:r>
              <a:rPr lang="en-US" sz="1800" b="1" dirty="0">
                <a:latin typeface="Courier New" charset="0"/>
              </a:rPr>
              <a:t>&gt;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800" b="1" dirty="0">
              <a:solidFill>
                <a:srgbClr val="0000FF"/>
              </a:solidFill>
              <a:latin typeface="Courier Ne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 dup(</a:t>
            </a:r>
            <a:r>
              <a:rPr lang="en-US" sz="18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ourier New" charset="0"/>
              </a:rPr>
              <a:t>oldfd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Create a copy of an open file </a:t>
            </a:r>
            <a:r>
              <a:rPr lang="en-US" sz="2000" dirty="0" smtClean="0">
                <a:latin typeface="Arial" charset="0"/>
              </a:rPr>
              <a:t>descriptor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Put new copy in first unused file descriptor</a:t>
            </a: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Returns: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</a:rPr>
              <a:t>Return value </a:t>
            </a:r>
            <a:r>
              <a:rPr lang="en-US" sz="1600" dirty="0">
                <a:latin typeface="Arial" charset="0"/>
                <a:sym typeface="Symbol" charset="0"/>
              </a:rPr>
              <a:t> 0 : </a:t>
            </a:r>
            <a:r>
              <a:rPr lang="en-US" sz="1600" dirty="0" smtClean="0">
                <a:latin typeface="Arial" charset="0"/>
                <a:sym typeface="Symbol" charset="0"/>
              </a:rPr>
              <a:t>Success. Returns n</a:t>
            </a:r>
            <a:r>
              <a:rPr lang="en-US" sz="1600" dirty="0" smtClean="0">
                <a:latin typeface="Arial" charset="0"/>
              </a:rPr>
              <a:t>ew </a:t>
            </a:r>
            <a:r>
              <a:rPr lang="en-US" sz="1600" dirty="0">
                <a:latin typeface="Arial" charset="0"/>
              </a:rPr>
              <a:t>file </a:t>
            </a:r>
            <a:r>
              <a:rPr lang="en-US" sz="1600" dirty="0" smtClean="0">
                <a:latin typeface="Arial" charset="0"/>
              </a:rPr>
              <a:t>descriptor</a:t>
            </a:r>
            <a:endParaRPr lang="en-US" sz="1600" dirty="0">
              <a:latin typeface="Arial" charset="0"/>
              <a:sym typeface="Symbo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</a:rPr>
              <a:t>Return value = -1: </a:t>
            </a:r>
            <a:r>
              <a:rPr lang="en-US" sz="1600" dirty="0" smtClean="0">
                <a:latin typeface="Arial" charset="0"/>
              </a:rPr>
              <a:t>Error. Check </a:t>
            </a:r>
            <a:r>
              <a:rPr lang="en-US" sz="1600" dirty="0">
                <a:latin typeface="Arial" charset="0"/>
              </a:rPr>
              <a:t>value of </a:t>
            </a:r>
            <a:r>
              <a:rPr lang="en-US" sz="1600" b="1" dirty="0" err="1">
                <a:solidFill>
                  <a:srgbClr val="0000FF"/>
                </a:solidFill>
                <a:latin typeface="Courier New" charset="0"/>
              </a:rPr>
              <a:t>errno</a:t>
            </a:r>
            <a:endParaRPr lang="en-US" sz="1600" b="1" dirty="0">
              <a:solidFill>
                <a:srgbClr val="0000FF"/>
              </a:solidFill>
              <a:latin typeface="Courier Ne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Parameters: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>
                <a:solidFill>
                  <a:srgbClr val="0000FF"/>
                </a:solidFill>
                <a:latin typeface="Courier New" charset="0"/>
              </a:rPr>
              <a:t>oldfd</a:t>
            </a:r>
            <a:r>
              <a:rPr lang="en-US" sz="1800" dirty="0">
                <a:latin typeface="Arial" charset="0"/>
              </a:rPr>
              <a:t>: the open file descriptor to be duplicated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9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Duplicating a file descriptor</a:t>
            </a:r>
          </a:p>
        </p:txBody>
      </p:sp>
      <p:sp>
        <p:nvSpPr>
          <p:cNvPr id="43011" name="Content Placeholder 6"/>
          <p:cNvSpPr>
            <a:spLocks noGrp="1"/>
          </p:cNvSpPr>
          <p:nvPr>
            <p:ph idx="4294967295"/>
          </p:nvPr>
        </p:nvSpPr>
        <p:spPr>
          <a:xfrm>
            <a:off x="949325" y="1981200"/>
            <a:ext cx="7661275" cy="46101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#include &lt;</a:t>
            </a:r>
            <a:r>
              <a:rPr lang="en-US" sz="1800" b="1" dirty="0" err="1">
                <a:latin typeface="Courier New" charset="0"/>
              </a:rPr>
              <a:t>unistd.h</a:t>
            </a:r>
            <a:r>
              <a:rPr lang="en-US" sz="1800" b="1" dirty="0">
                <a:latin typeface="Courier New" charset="0"/>
              </a:rPr>
              <a:t>&gt;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800" b="1" dirty="0">
              <a:solidFill>
                <a:srgbClr val="0000FF"/>
              </a:solidFill>
              <a:latin typeface="Courier Ne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ourier New" charset="0"/>
              </a:rPr>
              <a:t>dup2(</a:t>
            </a:r>
            <a:r>
              <a:rPr lang="en-US" sz="18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ourier New" charset="0"/>
              </a:rPr>
              <a:t>oldfd</a:t>
            </a:r>
            <a:r>
              <a:rPr lang="en-US" sz="1800" b="1" dirty="0" smtClean="0">
                <a:solidFill>
                  <a:srgbClr val="0000FF"/>
                </a:solidFill>
                <a:latin typeface="Courier New" charset="0"/>
              </a:rPr>
              <a:t>, </a:t>
            </a:r>
            <a:r>
              <a:rPr lang="en-US" sz="1800" b="1" dirty="0" err="1" smtClean="0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1800" b="1" dirty="0" smtClean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ourier New" charset="0"/>
              </a:rPr>
              <a:t>newfd</a:t>
            </a:r>
            <a:r>
              <a:rPr lang="en-US" sz="1800" b="1" dirty="0" smtClean="0">
                <a:solidFill>
                  <a:srgbClr val="0000FF"/>
                </a:solidFill>
                <a:latin typeface="Courier New" charset="0"/>
              </a:rPr>
              <a:t>)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Create a copy of an open file </a:t>
            </a:r>
            <a:r>
              <a:rPr lang="en-US" sz="2000" dirty="0" smtClean="0">
                <a:latin typeface="Arial" charset="0"/>
              </a:rPr>
              <a:t>descriptor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Put new copy in specified location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>
                <a:latin typeface="Arial" charset="0"/>
              </a:rPr>
              <a:t>...after closing </a:t>
            </a:r>
            <a:r>
              <a:rPr lang="en-US" sz="1500" b="1" dirty="0" err="1" smtClean="0">
                <a:latin typeface="Courier New"/>
                <a:cs typeface="Courier New"/>
              </a:rPr>
              <a:t>newfd</a:t>
            </a:r>
            <a:r>
              <a:rPr lang="en-US" sz="1500" dirty="0" smtClean="0">
                <a:latin typeface="Arial" charset="0"/>
              </a:rPr>
              <a:t>, if it was open</a:t>
            </a:r>
            <a:endParaRPr lang="en-US" sz="15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Returns: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rial" charset="0"/>
              </a:rPr>
              <a:t>Return value </a:t>
            </a:r>
            <a:r>
              <a:rPr lang="en-US" sz="1600" dirty="0">
                <a:latin typeface="Arial" charset="0"/>
                <a:sym typeface="Symbol" charset="0"/>
              </a:rPr>
              <a:t> 0 : Success. Returns n</a:t>
            </a:r>
            <a:r>
              <a:rPr lang="en-US" sz="1600" dirty="0">
                <a:latin typeface="Arial" charset="0"/>
              </a:rPr>
              <a:t>ew file descriptor</a:t>
            </a:r>
            <a:endParaRPr lang="en-US" sz="1600" dirty="0">
              <a:latin typeface="Arial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rial" charset="0"/>
              </a:rPr>
              <a:t>Return value = -1: Error. Check value of </a:t>
            </a:r>
            <a:r>
              <a:rPr lang="en-US" sz="1600" b="1" dirty="0" err="1">
                <a:solidFill>
                  <a:srgbClr val="0000FF"/>
                </a:solidFill>
                <a:latin typeface="Courier New" charset="0"/>
              </a:rPr>
              <a:t>errno</a:t>
            </a:r>
            <a:endParaRPr lang="en-US" sz="1600" b="1" dirty="0">
              <a:solidFill>
                <a:srgbClr val="0000FF"/>
              </a:solidFill>
              <a:latin typeface="Courier Ne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Parameters: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>
                <a:solidFill>
                  <a:srgbClr val="0000FF"/>
                </a:solidFill>
                <a:latin typeface="Courier New" charset="0"/>
              </a:rPr>
              <a:t>oldfd</a:t>
            </a:r>
            <a:r>
              <a:rPr lang="en-US" sz="1800" dirty="0">
                <a:latin typeface="Arial" charset="0"/>
              </a:rPr>
              <a:t>: the open file descriptor to be duplicated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4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dream come true: </a:t>
            </a:r>
            <a:r>
              <a:rPr lang="en-US" dirty="0" err="1" smtClean="0"/>
              <a:t>ls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–l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091" y="1358900"/>
            <a:ext cx="6237605" cy="5509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A921C"/>
                </a:solidFill>
                <a:latin typeface="Monaco"/>
              </a:rPr>
              <a:t>#</a:t>
            </a:r>
            <a:r>
              <a:rPr lang="en-US" sz="1600" b="1" dirty="0">
                <a:solidFill>
                  <a:srgbClr val="0C450D"/>
                </a:solidFill>
                <a:latin typeface="Monaco"/>
              </a:rPr>
              <a:t>include 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&lt;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stdio.h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&gt;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srgbClr val="1A921C"/>
                </a:solidFill>
                <a:latin typeface="Monaco"/>
              </a:rPr>
              <a:t>#</a:t>
            </a:r>
            <a:r>
              <a:rPr lang="en-US" sz="1600" b="1" dirty="0">
                <a:solidFill>
                  <a:srgbClr val="0C450D"/>
                </a:solidFill>
                <a:latin typeface="Monaco"/>
              </a:rPr>
              <a:t>include 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&lt;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stdlib.h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&gt;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srgbClr val="1A921C"/>
                </a:solidFill>
                <a:latin typeface="Monaco"/>
              </a:rPr>
              <a:t>#</a:t>
            </a:r>
            <a:r>
              <a:rPr lang="en-US" sz="1600" b="1" dirty="0">
                <a:solidFill>
                  <a:srgbClr val="0C450D"/>
                </a:solidFill>
                <a:latin typeface="Monaco"/>
              </a:rPr>
              <a:t>include 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&lt;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unistd.h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&gt;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err="1">
                <a:solidFill>
                  <a:srgbClr val="0000FF"/>
                </a:solidFill>
                <a:latin typeface="Monaco"/>
              </a:rPr>
              <a:t>int</a:t>
            </a:r>
            <a:r>
              <a:rPr lang="en-US" sz="1600" b="1" dirty="0">
                <a:solidFill>
                  <a:srgbClr val="0000FF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main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000FF"/>
                </a:solidFill>
                <a:latin typeface="Monaco"/>
              </a:rPr>
              <a:t>void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 {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600" b="1" dirty="0" err="1">
                <a:solidFill>
                  <a:srgbClr val="0000FF"/>
                </a:solidFill>
                <a:latin typeface="Monaco"/>
              </a:rPr>
              <a:t>int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2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];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pipe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600" b="1" dirty="0">
                <a:solidFill>
                  <a:srgbClr val="0000FF"/>
                </a:solidFill>
                <a:latin typeface="Monaco"/>
              </a:rPr>
              <a:t>if 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(!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fork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()) {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close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      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Monaco"/>
              </a:rPr>
              <a:t>/</a:t>
            </a:r>
            <a:r>
              <a:rPr lang="en-US" sz="1600" b="1" dirty="0">
                <a:solidFill>
                  <a:srgbClr val="FF0000"/>
                </a:solidFill>
                <a:latin typeface="Monaco"/>
              </a:rPr>
              <a:t>* close </a:t>
            </a:r>
            <a:r>
              <a:rPr lang="en-US" sz="1600" b="1" dirty="0" err="1">
                <a:solidFill>
                  <a:srgbClr val="FF0000"/>
                </a:solidFill>
                <a:latin typeface="Monaco"/>
              </a:rPr>
              <a:t>stdout</a:t>
            </a:r>
            <a:r>
              <a:rPr lang="en-US" sz="1600" b="1" dirty="0">
                <a:solidFill>
                  <a:srgbClr val="FF0000"/>
                </a:solidFill>
                <a:latin typeface="Monaco"/>
              </a:rPr>
              <a:t> */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dup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]);  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Monaco"/>
              </a:rPr>
              <a:t>/</a:t>
            </a:r>
            <a:r>
              <a:rPr lang="en-US" sz="1600" b="1" dirty="0">
                <a:solidFill>
                  <a:srgbClr val="FF0000"/>
                </a:solidFill>
                <a:latin typeface="Monaco"/>
              </a:rPr>
              <a:t>* make </a:t>
            </a:r>
            <a:r>
              <a:rPr lang="en-US" sz="1600" b="1" dirty="0" err="1">
                <a:solidFill>
                  <a:srgbClr val="FF0000"/>
                </a:solidFill>
                <a:latin typeface="Monaco"/>
              </a:rPr>
              <a:t>stdout</a:t>
            </a:r>
            <a:r>
              <a:rPr lang="en-US" sz="1600" b="1" dirty="0">
                <a:solidFill>
                  <a:srgbClr val="FF0000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srgbClr val="FF0000"/>
                </a:solidFill>
                <a:latin typeface="Monaco"/>
              </a:rPr>
              <a:t>[1] */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close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0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]); </a:t>
            </a:r>
            <a:r>
              <a:rPr lang="en-US" sz="1600" b="1" dirty="0">
                <a:solidFill>
                  <a:srgbClr val="FF0000"/>
                </a:solidFill>
                <a:latin typeface="Monaco"/>
              </a:rPr>
              <a:t>/* don't need this */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 err="1">
                <a:solidFill>
                  <a:srgbClr val="0000A2"/>
                </a:solidFill>
                <a:latin typeface="Monaco"/>
              </a:rPr>
              <a:t>execlp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ls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ls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600" b="1" dirty="0">
                <a:solidFill>
                  <a:srgbClr val="585CF6"/>
                </a:solidFill>
                <a:latin typeface="Monaco"/>
              </a:rPr>
              <a:t>NULL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} </a:t>
            </a:r>
            <a:r>
              <a:rPr lang="en-US" sz="1600" b="1" dirty="0">
                <a:solidFill>
                  <a:srgbClr val="0000FF"/>
                </a:solidFill>
                <a:latin typeface="Monaco"/>
              </a:rPr>
              <a:t>else 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{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close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0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       </a:t>
            </a:r>
            <a:r>
              <a:rPr lang="en-US" sz="1600" b="1" dirty="0">
                <a:solidFill>
                  <a:srgbClr val="FF0000"/>
                </a:solidFill>
                <a:latin typeface="Monaco"/>
              </a:rPr>
              <a:t>/* close </a:t>
            </a:r>
            <a:r>
              <a:rPr lang="en-US" sz="1600" b="1" dirty="0" err="1">
                <a:solidFill>
                  <a:srgbClr val="FF0000"/>
                </a:solidFill>
                <a:latin typeface="Monaco"/>
              </a:rPr>
              <a:t>stdin</a:t>
            </a:r>
            <a:r>
              <a:rPr lang="en-US" sz="1600" b="1" dirty="0">
                <a:solidFill>
                  <a:srgbClr val="FF0000"/>
                </a:solidFill>
                <a:latin typeface="Monaco"/>
              </a:rPr>
              <a:t> */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dup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0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]);   </a:t>
            </a:r>
            <a:r>
              <a:rPr lang="en-US" sz="1600" b="1" dirty="0">
                <a:solidFill>
                  <a:srgbClr val="FF0000"/>
                </a:solidFill>
                <a:latin typeface="Monaco"/>
              </a:rPr>
              <a:t>/* make </a:t>
            </a:r>
            <a:r>
              <a:rPr lang="en-US" sz="1600" b="1" dirty="0" err="1">
                <a:solidFill>
                  <a:srgbClr val="FF0000"/>
                </a:solidFill>
                <a:latin typeface="Monaco"/>
              </a:rPr>
              <a:t>stdin</a:t>
            </a:r>
            <a:r>
              <a:rPr lang="en-US" sz="1600" b="1" dirty="0">
                <a:solidFill>
                  <a:srgbClr val="FF0000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srgbClr val="FF0000"/>
                </a:solidFill>
                <a:latin typeface="Monaco"/>
              </a:rPr>
              <a:t>[0] */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close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]); </a:t>
            </a:r>
            <a:r>
              <a:rPr lang="en-US" sz="1600" b="1" dirty="0">
                <a:solidFill>
                  <a:srgbClr val="FF0000"/>
                </a:solidFill>
                <a:latin typeface="Monaco"/>
              </a:rPr>
              <a:t>/* don't need this */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600" b="1" dirty="0" err="1">
                <a:solidFill>
                  <a:srgbClr val="0000A2"/>
                </a:solidFill>
                <a:latin typeface="Monaco"/>
              </a:rPr>
              <a:t>execlp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wc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wc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"-l"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600" b="1" dirty="0">
                <a:solidFill>
                  <a:srgbClr val="585CF6"/>
                </a:solidFill>
                <a:latin typeface="Monaco"/>
              </a:rPr>
              <a:t>NULL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;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}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600" b="1" dirty="0">
                <a:solidFill>
                  <a:srgbClr val="0000FF"/>
                </a:solidFill>
                <a:latin typeface="Monaco"/>
              </a:rPr>
              <a:t>return 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0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}</a:t>
            </a:r>
            <a:endParaRPr lang="en-US" sz="1600" b="0" dirty="0" smtClean="0">
              <a:latin typeface="Gill Sans MT"/>
              <a:cs typeface="Gill Sans M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86600" y="6045200"/>
            <a:ext cx="1676400" cy="5080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500" dirty="0">
                <a:solidFill>
                  <a:schemeClr val="tx1"/>
                </a:solidFill>
                <a:latin typeface="Gill Sans MT"/>
                <a:cs typeface="Gill Sans MT"/>
              </a:rPr>
              <a:t>Run demo</a:t>
            </a:r>
          </a:p>
        </p:txBody>
      </p:sp>
    </p:spTree>
    <p:extLst>
      <p:ext uri="{BB962C8B-B14F-4D97-AF65-F5344CB8AC3E}">
        <p14:creationId xmlns:p14="http://schemas.microsoft.com/office/powerpoint/2010/main" val="308342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dream come true: </a:t>
            </a:r>
            <a:r>
              <a:rPr lang="en-US" dirty="0" err="1" smtClean="0"/>
              <a:t>ls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–l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06600" y="28829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3434" y="28829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0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6004" y="1549400"/>
            <a:ext cx="199696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Parent</a:t>
            </a:r>
          </a:p>
          <a:p>
            <a:pPr algn="ctr"/>
            <a:r>
              <a:rPr lang="en-US" sz="2500" dirty="0" smtClean="0">
                <a:latin typeface="Gill Sans MT"/>
                <a:cs typeface="Gill Sans MT"/>
              </a:rPr>
              <a:t>file descriptor</a:t>
            </a:r>
          </a:p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table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2100" y="2893992"/>
            <a:ext cx="8088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stdin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cxnSp>
        <p:nvCxnSpPr>
          <p:cNvPr id="11" name="Straight Arrow Connector 10"/>
          <p:cNvCxnSpPr>
            <a:stCxn id="9" idx="1"/>
            <a:endCxn id="5" idx="3"/>
          </p:cNvCxnSpPr>
          <p:nvPr/>
        </p:nvCxnSpPr>
        <p:spPr bwMode="auto">
          <a:xfrm flipH="1" flipV="1">
            <a:off x="2514600" y="3124200"/>
            <a:ext cx="1587500" cy="83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2006600" y="33655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93434" y="33655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1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3371046"/>
            <a:ext cx="1022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stdout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 bwMode="auto">
          <a:xfrm>
            <a:off x="2514600" y="3606800"/>
            <a:ext cx="1524000" cy="27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2" name="Group 21"/>
          <p:cNvGrpSpPr/>
          <p:nvPr/>
        </p:nvGrpSpPr>
        <p:grpSpPr>
          <a:xfrm>
            <a:off x="2006600" y="3822700"/>
            <a:ext cx="508000" cy="965200"/>
            <a:chOff x="2006600" y="3822700"/>
            <a:chExt cx="508000" cy="965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006600" y="38227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93434" y="38227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2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006600" y="43053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93434" y="43053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3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1239" y="3822700"/>
            <a:ext cx="10857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pfds</a:t>
            </a:r>
            <a:r>
              <a:rPr lang="en-US" sz="2500" b="0" dirty="0" smtClean="0">
                <a:latin typeface="Gill Sans MT"/>
                <a:cs typeface="Gill Sans MT"/>
              </a:rPr>
              <a:t>[0]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1239" y="4299754"/>
            <a:ext cx="10857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pfds</a:t>
            </a:r>
            <a:r>
              <a:rPr lang="en-US" sz="2500" b="0" dirty="0" smtClean="0">
                <a:latin typeface="Gill Sans MT"/>
                <a:cs typeface="Gill Sans MT"/>
              </a:rPr>
              <a:t>[1]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1781" y="4094946"/>
            <a:ext cx="7291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pipe</a:t>
            </a:r>
          </a:p>
        </p:txBody>
      </p:sp>
      <p:cxnSp>
        <p:nvCxnSpPr>
          <p:cNvPr id="76" name="Straight Arrow Connector 75"/>
          <p:cNvCxnSpPr>
            <a:stCxn id="20" idx="3"/>
          </p:cNvCxnSpPr>
          <p:nvPr/>
        </p:nvCxnSpPr>
        <p:spPr bwMode="auto">
          <a:xfrm flipV="1">
            <a:off x="2514600" y="4432300"/>
            <a:ext cx="1667181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50" idx="1"/>
            <a:endCxn id="18" idx="3"/>
          </p:cNvCxnSpPr>
          <p:nvPr/>
        </p:nvCxnSpPr>
        <p:spPr bwMode="auto">
          <a:xfrm flipH="1" flipV="1">
            <a:off x="2514600" y="4064000"/>
            <a:ext cx="1667181" cy="2694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545339" y="4941908"/>
            <a:ext cx="1539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pipe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;</a:t>
            </a:r>
            <a:endParaRPr lang="en-US" sz="1600" b="0" dirty="0" smtClean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0964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50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dream come true: </a:t>
            </a:r>
            <a:r>
              <a:rPr lang="en-US" dirty="0" err="1" smtClean="0"/>
              <a:t>ls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–l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299200" y="28829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86034" y="28829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0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8604" y="1549400"/>
            <a:ext cx="199696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Child</a:t>
            </a:r>
          </a:p>
          <a:p>
            <a:pPr algn="ctr"/>
            <a:r>
              <a:rPr lang="en-US" sz="2500" dirty="0" smtClean="0">
                <a:latin typeface="Gill Sans MT"/>
                <a:cs typeface="Gill Sans MT"/>
              </a:rPr>
              <a:t>file descriptor</a:t>
            </a:r>
          </a:p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table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99200" y="33655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386034" y="33655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1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cxnSp>
        <p:nvCxnSpPr>
          <p:cNvPr id="34" name="Straight Arrow Connector 33"/>
          <p:cNvCxnSpPr>
            <a:stCxn id="31" idx="1"/>
            <a:endCxn id="76" idx="3"/>
          </p:cNvCxnSpPr>
          <p:nvPr/>
        </p:nvCxnSpPr>
        <p:spPr bwMode="auto">
          <a:xfrm flipH="1">
            <a:off x="5060772" y="3606800"/>
            <a:ext cx="1238428" cy="27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6299200" y="3822700"/>
            <a:ext cx="508000" cy="965200"/>
            <a:chOff x="2006600" y="3822700"/>
            <a:chExt cx="508000" cy="9652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006600" y="38227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93434" y="38227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2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006600" y="43053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93434" y="43053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3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</p:grpSp>
      <p:sp>
        <p:nvSpPr>
          <p:cNvPr id="69" name="Rectangle 68"/>
          <p:cNvSpPr/>
          <p:nvPr/>
        </p:nvSpPr>
        <p:spPr bwMode="auto">
          <a:xfrm>
            <a:off x="2006600" y="28829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093434" y="28829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0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66004" y="1549400"/>
            <a:ext cx="199696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Parent</a:t>
            </a:r>
          </a:p>
          <a:p>
            <a:pPr algn="ctr"/>
            <a:r>
              <a:rPr lang="en-US" sz="2500" dirty="0" smtClean="0">
                <a:latin typeface="Gill Sans MT"/>
                <a:cs typeface="Gill Sans MT"/>
              </a:rPr>
              <a:t>file descriptor</a:t>
            </a:r>
          </a:p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table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02100" y="2893992"/>
            <a:ext cx="8088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stdin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cxnSp>
        <p:nvCxnSpPr>
          <p:cNvPr id="73" name="Straight Arrow Connector 72"/>
          <p:cNvCxnSpPr>
            <a:stCxn id="72" idx="1"/>
            <a:endCxn id="69" idx="3"/>
          </p:cNvCxnSpPr>
          <p:nvPr/>
        </p:nvCxnSpPr>
        <p:spPr bwMode="auto">
          <a:xfrm flipH="1" flipV="1">
            <a:off x="2514600" y="3124200"/>
            <a:ext cx="1587500" cy="83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2006600" y="33655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093434" y="33655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1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38600" y="3371046"/>
            <a:ext cx="1022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stdout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cxnSp>
        <p:nvCxnSpPr>
          <p:cNvPr id="77" name="Straight Arrow Connector 76"/>
          <p:cNvCxnSpPr>
            <a:stCxn id="74" idx="3"/>
            <a:endCxn id="76" idx="1"/>
          </p:cNvCxnSpPr>
          <p:nvPr/>
        </p:nvCxnSpPr>
        <p:spPr bwMode="auto">
          <a:xfrm>
            <a:off x="2514600" y="3606800"/>
            <a:ext cx="1524000" cy="27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8" name="Group 77"/>
          <p:cNvGrpSpPr/>
          <p:nvPr/>
        </p:nvGrpSpPr>
        <p:grpSpPr>
          <a:xfrm>
            <a:off x="2006600" y="3822700"/>
            <a:ext cx="508000" cy="965200"/>
            <a:chOff x="2006600" y="3822700"/>
            <a:chExt cx="508000" cy="96520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2006600" y="38227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93434" y="38227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2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006600" y="43053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93434" y="43053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3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61239" y="3822700"/>
            <a:ext cx="10857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pfds</a:t>
            </a:r>
            <a:r>
              <a:rPr lang="en-US" sz="2500" b="0" dirty="0" smtClean="0">
                <a:latin typeface="Gill Sans MT"/>
                <a:cs typeface="Gill Sans MT"/>
              </a:rPr>
              <a:t>[0]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1239" y="4299754"/>
            <a:ext cx="10857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pfds</a:t>
            </a:r>
            <a:r>
              <a:rPr lang="en-US" sz="2500" b="0" dirty="0" smtClean="0">
                <a:latin typeface="Gill Sans MT"/>
                <a:cs typeface="Gill Sans MT"/>
              </a:rPr>
              <a:t>[1]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cxnSp>
        <p:nvCxnSpPr>
          <p:cNvPr id="86" name="Straight Arrow Connector 85"/>
          <p:cNvCxnSpPr>
            <a:stCxn id="72" idx="3"/>
            <a:endCxn id="25" idx="1"/>
          </p:cNvCxnSpPr>
          <p:nvPr/>
        </p:nvCxnSpPr>
        <p:spPr bwMode="auto">
          <a:xfrm flipV="1">
            <a:off x="4910904" y="3124200"/>
            <a:ext cx="1388296" cy="83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4181781" y="4094946"/>
            <a:ext cx="7291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pipe</a:t>
            </a:r>
          </a:p>
        </p:txBody>
      </p:sp>
      <p:cxnSp>
        <p:nvCxnSpPr>
          <p:cNvPr id="95" name="Straight Arrow Connector 94"/>
          <p:cNvCxnSpPr/>
          <p:nvPr/>
        </p:nvCxnSpPr>
        <p:spPr bwMode="auto">
          <a:xfrm flipV="1">
            <a:off x="2514600" y="4432300"/>
            <a:ext cx="1667181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94" idx="1"/>
          </p:cNvCxnSpPr>
          <p:nvPr/>
        </p:nvCxnSpPr>
        <p:spPr bwMode="auto">
          <a:xfrm flipH="1" flipV="1">
            <a:off x="2514600" y="4064000"/>
            <a:ext cx="1667181" cy="2694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38" idx="1"/>
          </p:cNvCxnSpPr>
          <p:nvPr/>
        </p:nvCxnSpPr>
        <p:spPr bwMode="auto">
          <a:xfrm flipH="1" flipV="1">
            <a:off x="4910904" y="4432300"/>
            <a:ext cx="1388296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4" idx="3"/>
            <a:endCxn id="36" idx="1"/>
          </p:cNvCxnSpPr>
          <p:nvPr/>
        </p:nvCxnSpPr>
        <p:spPr bwMode="auto">
          <a:xfrm flipV="1">
            <a:off x="4910904" y="4064000"/>
            <a:ext cx="1388296" cy="2694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545339" y="4941908"/>
            <a:ext cx="15391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pipe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fork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);</a:t>
            </a:r>
            <a:endParaRPr lang="en-US" sz="1600" b="1" dirty="0">
              <a:solidFill>
                <a:prstClr val="black"/>
              </a:solidFill>
              <a:latin typeface="Monaco"/>
            </a:endParaRPr>
          </a:p>
        </p:txBody>
      </p:sp>
      <p:cxnSp>
        <p:nvCxnSpPr>
          <p:cNvPr id="106" name="Curved Connector 105"/>
          <p:cNvCxnSpPr/>
          <p:nvPr/>
        </p:nvCxnSpPr>
        <p:spPr bwMode="auto">
          <a:xfrm>
            <a:off x="1651000" y="5410200"/>
            <a:ext cx="3259904" cy="457200"/>
          </a:xfrm>
          <a:prstGeom prst="bentConnector3">
            <a:avLst>
              <a:gd name="adj1" fmla="val 50000"/>
            </a:avLst>
          </a:prstGeom>
          <a:noFill/>
          <a:ln w="88900" cap="flat" cmpd="sng" algn="ctr">
            <a:solidFill>
              <a:srgbClr val="EF5B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3646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dream come true: </a:t>
            </a:r>
            <a:r>
              <a:rPr lang="en-US" dirty="0" err="1" smtClean="0"/>
              <a:t>ls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–l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299200" y="28829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86034" y="28829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0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8604" y="1549400"/>
            <a:ext cx="199696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Child</a:t>
            </a:r>
          </a:p>
          <a:p>
            <a:pPr algn="ctr"/>
            <a:r>
              <a:rPr lang="en-US" sz="2500" dirty="0" smtClean="0">
                <a:latin typeface="Gill Sans MT"/>
                <a:cs typeface="Gill Sans MT"/>
              </a:rPr>
              <a:t>file descriptor</a:t>
            </a:r>
          </a:p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table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99200" y="33655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386034" y="33655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1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200" y="3822700"/>
            <a:ext cx="508000" cy="965200"/>
            <a:chOff x="2006600" y="3822700"/>
            <a:chExt cx="508000" cy="9652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006600" y="38227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93434" y="38227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2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006600" y="43053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93434" y="43053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3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</p:grpSp>
      <p:sp>
        <p:nvSpPr>
          <p:cNvPr id="69" name="Rectangle 68"/>
          <p:cNvSpPr/>
          <p:nvPr/>
        </p:nvSpPr>
        <p:spPr bwMode="auto">
          <a:xfrm>
            <a:off x="2006600" y="28829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093434" y="28829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0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66004" y="1549400"/>
            <a:ext cx="199696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Parent</a:t>
            </a:r>
          </a:p>
          <a:p>
            <a:pPr algn="ctr"/>
            <a:r>
              <a:rPr lang="en-US" sz="2500" dirty="0" smtClean="0">
                <a:latin typeface="Gill Sans MT"/>
                <a:cs typeface="Gill Sans MT"/>
              </a:rPr>
              <a:t>file descriptor</a:t>
            </a:r>
          </a:p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table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02100" y="2893992"/>
            <a:ext cx="8088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stdin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006600" y="33655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093434" y="33655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1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38600" y="3371046"/>
            <a:ext cx="1022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stdout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cxnSp>
        <p:nvCxnSpPr>
          <p:cNvPr id="77" name="Straight Arrow Connector 76"/>
          <p:cNvCxnSpPr>
            <a:stCxn id="74" idx="3"/>
            <a:endCxn id="76" idx="1"/>
          </p:cNvCxnSpPr>
          <p:nvPr/>
        </p:nvCxnSpPr>
        <p:spPr bwMode="auto">
          <a:xfrm>
            <a:off x="2514600" y="3606800"/>
            <a:ext cx="1524000" cy="27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8" name="Group 77"/>
          <p:cNvGrpSpPr/>
          <p:nvPr/>
        </p:nvGrpSpPr>
        <p:grpSpPr>
          <a:xfrm>
            <a:off x="2006600" y="3822700"/>
            <a:ext cx="508000" cy="965200"/>
            <a:chOff x="2006600" y="3822700"/>
            <a:chExt cx="508000" cy="96520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2006600" y="38227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93434" y="38227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2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006600" y="43053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93434" y="43053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3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61239" y="3822700"/>
            <a:ext cx="10857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pfds</a:t>
            </a:r>
            <a:r>
              <a:rPr lang="en-US" sz="2500" b="0" dirty="0" smtClean="0">
                <a:latin typeface="Gill Sans MT"/>
                <a:cs typeface="Gill Sans MT"/>
              </a:rPr>
              <a:t>[0]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1239" y="4299754"/>
            <a:ext cx="10857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pfds</a:t>
            </a:r>
            <a:r>
              <a:rPr lang="en-US" sz="2500" b="0" dirty="0" smtClean="0">
                <a:latin typeface="Gill Sans MT"/>
                <a:cs typeface="Gill Sans MT"/>
              </a:rPr>
              <a:t>[1]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cxnSp>
        <p:nvCxnSpPr>
          <p:cNvPr id="86" name="Straight Arrow Connector 85"/>
          <p:cNvCxnSpPr>
            <a:stCxn id="72" idx="3"/>
            <a:endCxn id="25" idx="1"/>
          </p:cNvCxnSpPr>
          <p:nvPr/>
        </p:nvCxnSpPr>
        <p:spPr bwMode="auto">
          <a:xfrm flipV="1">
            <a:off x="4910904" y="3124200"/>
            <a:ext cx="1388296" cy="83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4181781" y="4094946"/>
            <a:ext cx="7291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pipe</a:t>
            </a:r>
          </a:p>
        </p:txBody>
      </p:sp>
      <p:cxnSp>
        <p:nvCxnSpPr>
          <p:cNvPr id="95" name="Straight Arrow Connector 94"/>
          <p:cNvCxnSpPr/>
          <p:nvPr/>
        </p:nvCxnSpPr>
        <p:spPr bwMode="auto">
          <a:xfrm flipV="1">
            <a:off x="2514600" y="4432300"/>
            <a:ext cx="1667181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94" idx="1"/>
          </p:cNvCxnSpPr>
          <p:nvPr/>
        </p:nvCxnSpPr>
        <p:spPr bwMode="auto">
          <a:xfrm flipH="1" flipV="1">
            <a:off x="2514600" y="4064000"/>
            <a:ext cx="1667181" cy="2694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38" idx="1"/>
          </p:cNvCxnSpPr>
          <p:nvPr/>
        </p:nvCxnSpPr>
        <p:spPr bwMode="auto">
          <a:xfrm flipH="1" flipV="1">
            <a:off x="4910904" y="4432300"/>
            <a:ext cx="1388296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4" idx="3"/>
            <a:endCxn id="36" idx="1"/>
          </p:cNvCxnSpPr>
          <p:nvPr/>
        </p:nvCxnSpPr>
        <p:spPr bwMode="auto">
          <a:xfrm flipV="1">
            <a:off x="4910904" y="4064000"/>
            <a:ext cx="1388296" cy="2694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45339" y="4941908"/>
            <a:ext cx="15391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pipe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fork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);</a:t>
            </a:r>
          </a:p>
          <a:p>
            <a:endParaRPr lang="en-US" sz="1600" b="1" dirty="0" smtClean="0">
              <a:solidFill>
                <a:srgbClr val="0000A2"/>
              </a:solidFill>
              <a:latin typeface="Monaco"/>
            </a:endParaRPr>
          </a:p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close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0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71872" y="5680572"/>
            <a:ext cx="1292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close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smtClean="0">
                <a:solidFill>
                  <a:srgbClr val="0000CD"/>
                </a:solidFill>
                <a:latin typeface="Monaco"/>
              </a:rPr>
              <a:t>1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);</a:t>
            </a:r>
          </a:p>
        </p:txBody>
      </p:sp>
      <p:cxnSp>
        <p:nvCxnSpPr>
          <p:cNvPr id="42" name="Curved Connector 105"/>
          <p:cNvCxnSpPr/>
          <p:nvPr/>
        </p:nvCxnSpPr>
        <p:spPr bwMode="auto">
          <a:xfrm>
            <a:off x="1651000" y="5410200"/>
            <a:ext cx="3259904" cy="457200"/>
          </a:xfrm>
          <a:prstGeom prst="bentConnector3">
            <a:avLst>
              <a:gd name="adj1" fmla="val 50000"/>
            </a:avLst>
          </a:prstGeom>
          <a:noFill/>
          <a:ln w="889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1075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dream come true: </a:t>
            </a:r>
            <a:r>
              <a:rPr lang="en-US" dirty="0" err="1" smtClean="0"/>
              <a:t>ls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–l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299200" y="28829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86034" y="28829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0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8604" y="1549400"/>
            <a:ext cx="199696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Child</a:t>
            </a:r>
          </a:p>
          <a:p>
            <a:pPr algn="ctr"/>
            <a:r>
              <a:rPr lang="en-US" sz="2500" dirty="0" smtClean="0">
                <a:latin typeface="Gill Sans MT"/>
                <a:cs typeface="Gill Sans MT"/>
              </a:rPr>
              <a:t>file descriptor</a:t>
            </a:r>
          </a:p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table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99200" y="33655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386034" y="33655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1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200" y="3822700"/>
            <a:ext cx="508000" cy="965200"/>
            <a:chOff x="2006600" y="3822700"/>
            <a:chExt cx="508000" cy="9652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006600" y="38227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93434" y="38227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2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006600" y="43053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93434" y="43053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3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</p:grpSp>
      <p:sp>
        <p:nvSpPr>
          <p:cNvPr id="69" name="Rectangle 68"/>
          <p:cNvSpPr/>
          <p:nvPr/>
        </p:nvSpPr>
        <p:spPr bwMode="auto">
          <a:xfrm>
            <a:off x="2006600" y="28829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093434" y="28829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0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66004" y="1549400"/>
            <a:ext cx="199696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Parent</a:t>
            </a:r>
          </a:p>
          <a:p>
            <a:pPr algn="ctr"/>
            <a:r>
              <a:rPr lang="en-US" sz="2500" dirty="0" smtClean="0">
                <a:latin typeface="Gill Sans MT"/>
                <a:cs typeface="Gill Sans MT"/>
              </a:rPr>
              <a:t>file descriptor</a:t>
            </a:r>
          </a:p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table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02100" y="2893992"/>
            <a:ext cx="8088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stdin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006600" y="33655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093434" y="33655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1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38600" y="3371046"/>
            <a:ext cx="1022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stdout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cxnSp>
        <p:nvCxnSpPr>
          <p:cNvPr id="77" name="Straight Arrow Connector 76"/>
          <p:cNvCxnSpPr>
            <a:stCxn id="74" idx="3"/>
            <a:endCxn id="76" idx="1"/>
          </p:cNvCxnSpPr>
          <p:nvPr/>
        </p:nvCxnSpPr>
        <p:spPr bwMode="auto">
          <a:xfrm>
            <a:off x="2514600" y="3606800"/>
            <a:ext cx="1524000" cy="27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8" name="Group 77"/>
          <p:cNvGrpSpPr/>
          <p:nvPr/>
        </p:nvGrpSpPr>
        <p:grpSpPr>
          <a:xfrm>
            <a:off x="2006600" y="3822700"/>
            <a:ext cx="508000" cy="965200"/>
            <a:chOff x="2006600" y="3822700"/>
            <a:chExt cx="508000" cy="96520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2006600" y="38227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93434" y="38227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2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006600" y="43053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93434" y="43053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3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61239" y="3822700"/>
            <a:ext cx="10857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pfds</a:t>
            </a:r>
            <a:r>
              <a:rPr lang="en-US" sz="2500" b="0" dirty="0" smtClean="0">
                <a:latin typeface="Gill Sans MT"/>
                <a:cs typeface="Gill Sans MT"/>
              </a:rPr>
              <a:t>[0]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1239" y="4299754"/>
            <a:ext cx="10857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pfds</a:t>
            </a:r>
            <a:r>
              <a:rPr lang="en-US" sz="2500" b="0" dirty="0" smtClean="0">
                <a:latin typeface="Gill Sans MT"/>
                <a:cs typeface="Gill Sans MT"/>
              </a:rPr>
              <a:t>[1]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cxnSp>
        <p:nvCxnSpPr>
          <p:cNvPr id="86" name="Straight Arrow Connector 85"/>
          <p:cNvCxnSpPr>
            <a:stCxn id="72" idx="3"/>
            <a:endCxn id="25" idx="1"/>
          </p:cNvCxnSpPr>
          <p:nvPr/>
        </p:nvCxnSpPr>
        <p:spPr bwMode="auto">
          <a:xfrm flipV="1">
            <a:off x="4910904" y="3124200"/>
            <a:ext cx="1388296" cy="83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4181781" y="4094946"/>
            <a:ext cx="7291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pipe</a:t>
            </a:r>
          </a:p>
        </p:txBody>
      </p:sp>
      <p:cxnSp>
        <p:nvCxnSpPr>
          <p:cNvPr id="95" name="Straight Arrow Connector 94"/>
          <p:cNvCxnSpPr/>
          <p:nvPr/>
        </p:nvCxnSpPr>
        <p:spPr bwMode="auto">
          <a:xfrm flipV="1">
            <a:off x="2514600" y="4432300"/>
            <a:ext cx="1667181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94" idx="1"/>
          </p:cNvCxnSpPr>
          <p:nvPr/>
        </p:nvCxnSpPr>
        <p:spPr bwMode="auto">
          <a:xfrm flipH="1" flipV="1">
            <a:off x="2514600" y="4064000"/>
            <a:ext cx="1667181" cy="2694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38" idx="1"/>
          </p:cNvCxnSpPr>
          <p:nvPr/>
        </p:nvCxnSpPr>
        <p:spPr bwMode="auto">
          <a:xfrm flipH="1" flipV="1">
            <a:off x="4910904" y="4432300"/>
            <a:ext cx="1388296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4" idx="3"/>
            <a:endCxn id="36" idx="1"/>
          </p:cNvCxnSpPr>
          <p:nvPr/>
        </p:nvCxnSpPr>
        <p:spPr bwMode="auto">
          <a:xfrm flipV="1">
            <a:off x="4910904" y="4064000"/>
            <a:ext cx="1388296" cy="2694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45339" y="4941908"/>
            <a:ext cx="1785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pipe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fork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);</a:t>
            </a:r>
          </a:p>
          <a:p>
            <a:endParaRPr lang="en-US" sz="1600" b="1" dirty="0" smtClean="0">
              <a:solidFill>
                <a:srgbClr val="0000A2"/>
              </a:solidFill>
              <a:latin typeface="Monaco"/>
            </a:endParaRPr>
          </a:p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close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0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;</a:t>
            </a:r>
          </a:p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dup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 smtClean="0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 smtClean="0">
                <a:solidFill>
                  <a:srgbClr val="0000CD"/>
                </a:solidFill>
                <a:latin typeface="Monaco"/>
              </a:rPr>
              <a:t>0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]);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71872" y="5680572"/>
            <a:ext cx="17853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A2"/>
                </a:solidFill>
                <a:latin typeface="Monaco"/>
              </a:rPr>
              <a:t>close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;</a:t>
            </a:r>
          </a:p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dup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])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;</a:t>
            </a:r>
            <a:endParaRPr lang="en-US" sz="1600" b="0" dirty="0" smtClean="0">
              <a:latin typeface="Gill Sans MT"/>
              <a:cs typeface="Gill Sans MT"/>
            </a:endParaRPr>
          </a:p>
        </p:txBody>
      </p:sp>
      <p:cxnSp>
        <p:nvCxnSpPr>
          <p:cNvPr id="43" name="Straight Arrow Connector 42"/>
          <p:cNvCxnSpPr>
            <a:stCxn id="94" idx="1"/>
            <a:endCxn id="69" idx="3"/>
          </p:cNvCxnSpPr>
          <p:nvPr/>
        </p:nvCxnSpPr>
        <p:spPr bwMode="auto">
          <a:xfrm flipH="1" flipV="1">
            <a:off x="2514600" y="3124200"/>
            <a:ext cx="1667181" cy="12092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1" idx="1"/>
            <a:endCxn id="94" idx="3"/>
          </p:cNvCxnSpPr>
          <p:nvPr/>
        </p:nvCxnSpPr>
        <p:spPr bwMode="auto">
          <a:xfrm flipH="1">
            <a:off x="4910904" y="3606800"/>
            <a:ext cx="1388296" cy="7266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urved Connector 105"/>
          <p:cNvCxnSpPr/>
          <p:nvPr/>
        </p:nvCxnSpPr>
        <p:spPr bwMode="auto">
          <a:xfrm>
            <a:off x="1651000" y="5410200"/>
            <a:ext cx="3259904" cy="457200"/>
          </a:xfrm>
          <a:prstGeom prst="bentConnector3">
            <a:avLst>
              <a:gd name="adj1" fmla="val 50000"/>
            </a:avLst>
          </a:prstGeom>
          <a:noFill/>
          <a:ln w="889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5597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dream come true: </a:t>
            </a:r>
            <a:r>
              <a:rPr lang="en-US" dirty="0" err="1" smtClean="0"/>
              <a:t>ls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–l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299200" y="28829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86034" y="28829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0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8604" y="1549400"/>
            <a:ext cx="199696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Child</a:t>
            </a:r>
          </a:p>
          <a:p>
            <a:pPr algn="ctr"/>
            <a:r>
              <a:rPr lang="en-US" sz="2500" dirty="0" smtClean="0">
                <a:latin typeface="Gill Sans MT"/>
                <a:cs typeface="Gill Sans MT"/>
              </a:rPr>
              <a:t>file descriptor</a:t>
            </a:r>
          </a:p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table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99200" y="33655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386034" y="33655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1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200" y="3822700"/>
            <a:ext cx="508000" cy="965200"/>
            <a:chOff x="2006600" y="3822700"/>
            <a:chExt cx="508000" cy="9652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006600" y="38227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93434" y="38227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2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006600" y="43053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93434" y="43053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3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</p:grpSp>
      <p:sp>
        <p:nvSpPr>
          <p:cNvPr id="69" name="Rectangle 68"/>
          <p:cNvSpPr/>
          <p:nvPr/>
        </p:nvSpPr>
        <p:spPr bwMode="auto">
          <a:xfrm>
            <a:off x="2006600" y="28829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093434" y="28829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0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66004" y="1549400"/>
            <a:ext cx="199696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Parent</a:t>
            </a:r>
          </a:p>
          <a:p>
            <a:pPr algn="ctr"/>
            <a:r>
              <a:rPr lang="en-US" sz="2500" dirty="0" smtClean="0">
                <a:latin typeface="Gill Sans MT"/>
                <a:cs typeface="Gill Sans MT"/>
              </a:rPr>
              <a:t>file descriptor</a:t>
            </a:r>
          </a:p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table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02100" y="2893992"/>
            <a:ext cx="8088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stdin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006600" y="3365500"/>
            <a:ext cx="508000" cy="482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093434" y="33655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1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38600" y="3371046"/>
            <a:ext cx="1022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stdout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cxnSp>
        <p:nvCxnSpPr>
          <p:cNvPr id="77" name="Straight Arrow Connector 76"/>
          <p:cNvCxnSpPr>
            <a:stCxn id="74" idx="3"/>
            <a:endCxn id="76" idx="1"/>
          </p:cNvCxnSpPr>
          <p:nvPr/>
        </p:nvCxnSpPr>
        <p:spPr bwMode="auto">
          <a:xfrm>
            <a:off x="2514600" y="3606800"/>
            <a:ext cx="1524000" cy="27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8" name="Group 77"/>
          <p:cNvGrpSpPr/>
          <p:nvPr/>
        </p:nvGrpSpPr>
        <p:grpSpPr>
          <a:xfrm>
            <a:off x="2006600" y="3822700"/>
            <a:ext cx="508000" cy="965200"/>
            <a:chOff x="2006600" y="3822700"/>
            <a:chExt cx="508000" cy="96520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2006600" y="38227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93434" y="38227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2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006600" y="4305300"/>
              <a:ext cx="508000" cy="482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93434" y="4305300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Gill Sans MT"/>
                  <a:cs typeface="Gill Sans MT"/>
                </a:rPr>
                <a:t>3</a:t>
              </a:r>
              <a:endParaRPr lang="en-US" sz="2500" b="0" dirty="0" smtClean="0">
                <a:latin typeface="Gill Sans MT"/>
                <a:cs typeface="Gill Sans MT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61239" y="3822700"/>
            <a:ext cx="10857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pfds</a:t>
            </a:r>
            <a:r>
              <a:rPr lang="en-US" sz="2500" b="0" dirty="0" smtClean="0">
                <a:latin typeface="Gill Sans MT"/>
                <a:cs typeface="Gill Sans MT"/>
              </a:rPr>
              <a:t>[0]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1239" y="4299754"/>
            <a:ext cx="10857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err="1" smtClean="0">
                <a:latin typeface="Gill Sans MT"/>
                <a:cs typeface="Gill Sans MT"/>
              </a:rPr>
              <a:t>pfds</a:t>
            </a:r>
            <a:r>
              <a:rPr lang="en-US" sz="2500" b="0" dirty="0" smtClean="0">
                <a:latin typeface="Gill Sans MT"/>
                <a:cs typeface="Gill Sans MT"/>
              </a:rPr>
              <a:t>[1]</a:t>
            </a:r>
            <a:endParaRPr lang="en-US" sz="2500" b="0" dirty="0" smtClean="0">
              <a:latin typeface="Gill Sans MT"/>
              <a:cs typeface="Gill Sans MT"/>
            </a:endParaRPr>
          </a:p>
        </p:txBody>
      </p:sp>
      <p:cxnSp>
        <p:nvCxnSpPr>
          <p:cNvPr id="86" name="Straight Arrow Connector 85"/>
          <p:cNvCxnSpPr>
            <a:stCxn id="72" idx="3"/>
            <a:endCxn id="25" idx="1"/>
          </p:cNvCxnSpPr>
          <p:nvPr/>
        </p:nvCxnSpPr>
        <p:spPr bwMode="auto">
          <a:xfrm flipV="1">
            <a:off x="4910904" y="3124200"/>
            <a:ext cx="1388296" cy="83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4181781" y="4094946"/>
            <a:ext cx="7291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0" dirty="0" smtClean="0">
                <a:latin typeface="Gill Sans MT"/>
                <a:cs typeface="Gill Sans MT"/>
              </a:rPr>
              <a:t>pipe</a:t>
            </a:r>
          </a:p>
        </p:txBody>
      </p:sp>
      <p:cxnSp>
        <p:nvCxnSpPr>
          <p:cNvPr id="96" name="Straight Arrow Connector 95"/>
          <p:cNvCxnSpPr>
            <a:stCxn id="94" idx="1"/>
          </p:cNvCxnSpPr>
          <p:nvPr/>
        </p:nvCxnSpPr>
        <p:spPr bwMode="auto">
          <a:xfrm flipH="1" flipV="1">
            <a:off x="2514600" y="4064000"/>
            <a:ext cx="1667181" cy="2694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38" idx="1"/>
          </p:cNvCxnSpPr>
          <p:nvPr/>
        </p:nvCxnSpPr>
        <p:spPr bwMode="auto">
          <a:xfrm flipH="1" flipV="1">
            <a:off x="4910904" y="4432300"/>
            <a:ext cx="1388296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45339" y="4941908"/>
            <a:ext cx="40017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pipe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);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fork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);</a:t>
            </a:r>
          </a:p>
          <a:p>
            <a:endParaRPr lang="en-US" sz="1600" b="1" dirty="0" smtClean="0">
              <a:solidFill>
                <a:srgbClr val="0000A2"/>
              </a:solidFill>
              <a:latin typeface="Monaco"/>
            </a:endParaRPr>
          </a:p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close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0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;</a:t>
            </a:r>
          </a:p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dup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 smtClean="0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 smtClean="0">
                <a:solidFill>
                  <a:srgbClr val="0000CD"/>
                </a:solidFill>
                <a:latin typeface="Monaco"/>
              </a:rPr>
              <a:t>0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]);</a:t>
            </a:r>
          </a:p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close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 smtClean="0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 smtClean="0">
                <a:solidFill>
                  <a:srgbClr val="0000CD"/>
                </a:solidFill>
                <a:latin typeface="Monaco"/>
              </a:rPr>
              <a:t>1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]);</a:t>
            </a:r>
          </a:p>
          <a:p>
            <a:r>
              <a:rPr lang="en-US" sz="1600" b="1" dirty="0" err="1" smtClean="0">
                <a:solidFill>
                  <a:srgbClr val="0000A2"/>
                </a:solidFill>
                <a:latin typeface="Monaco"/>
              </a:rPr>
              <a:t>execlp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smtClean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 err="1" smtClean="0">
                <a:solidFill>
                  <a:srgbClr val="036A07"/>
                </a:solidFill>
                <a:latin typeface="Monaco"/>
              </a:rPr>
              <a:t>wc</a:t>
            </a:r>
            <a:r>
              <a:rPr lang="en-US" sz="1600" b="1" dirty="0" smtClean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600" b="1" dirty="0" smtClean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 err="1" smtClean="0">
                <a:solidFill>
                  <a:srgbClr val="036A07"/>
                </a:solidFill>
                <a:latin typeface="Monaco"/>
              </a:rPr>
              <a:t>wc</a:t>
            </a:r>
            <a:r>
              <a:rPr lang="en-US" sz="1600" b="1" dirty="0" smtClean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600" b="1" dirty="0" smtClean="0">
                <a:solidFill>
                  <a:srgbClr val="036A07"/>
                </a:solidFill>
                <a:latin typeface="Monaco"/>
              </a:rPr>
              <a:t>"-l"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600" b="1" dirty="0" smtClean="0">
                <a:solidFill>
                  <a:srgbClr val="585CF6"/>
                </a:solidFill>
                <a:latin typeface="Monaco"/>
              </a:rPr>
              <a:t>NULL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);</a:t>
            </a:r>
            <a:endParaRPr lang="en-US" sz="1600" b="1" dirty="0">
              <a:solidFill>
                <a:prstClr val="black"/>
              </a:solidFill>
              <a:latin typeface="Monac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71872" y="5680572"/>
            <a:ext cx="3386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A2"/>
                </a:solidFill>
                <a:latin typeface="Monaco"/>
              </a:rPr>
              <a:t>close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;</a:t>
            </a:r>
          </a:p>
          <a:p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dup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])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;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srgbClr val="0000A2"/>
                </a:solidFill>
                <a:latin typeface="Monaco"/>
              </a:rPr>
              <a:t>close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Monaco"/>
              </a:rPr>
              <a:t>pfds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[</a:t>
            </a:r>
            <a:r>
              <a:rPr lang="en-US" sz="1600" b="1" dirty="0">
                <a:solidFill>
                  <a:srgbClr val="0000CD"/>
                </a:solidFill>
                <a:latin typeface="Monaco"/>
              </a:rPr>
              <a:t>0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])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;</a:t>
            </a:r>
          </a:p>
          <a:p>
            <a:r>
              <a:rPr lang="en-US" sz="1600" b="1" dirty="0" err="1" smtClean="0">
                <a:solidFill>
                  <a:srgbClr val="0000A2"/>
                </a:solidFill>
                <a:latin typeface="Monaco"/>
              </a:rPr>
              <a:t>execlp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ls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ls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600" b="1" dirty="0">
                <a:solidFill>
                  <a:srgbClr val="585CF6"/>
                </a:solidFill>
                <a:latin typeface="Monaco"/>
              </a:rPr>
              <a:t>NULL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</a:t>
            </a: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;</a:t>
            </a:r>
            <a:endParaRPr lang="en-US" sz="1600" b="0" dirty="0" smtClean="0">
              <a:latin typeface="Gill Sans MT"/>
              <a:cs typeface="Gill Sans MT"/>
            </a:endParaRPr>
          </a:p>
        </p:txBody>
      </p:sp>
      <p:cxnSp>
        <p:nvCxnSpPr>
          <p:cNvPr id="43" name="Straight Arrow Connector 42"/>
          <p:cNvCxnSpPr>
            <a:stCxn id="94" idx="1"/>
            <a:endCxn id="69" idx="3"/>
          </p:cNvCxnSpPr>
          <p:nvPr/>
        </p:nvCxnSpPr>
        <p:spPr bwMode="auto">
          <a:xfrm flipH="1" flipV="1">
            <a:off x="2514600" y="3124200"/>
            <a:ext cx="1667181" cy="12092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1" idx="1"/>
            <a:endCxn id="94" idx="3"/>
          </p:cNvCxnSpPr>
          <p:nvPr/>
        </p:nvCxnSpPr>
        <p:spPr bwMode="auto">
          <a:xfrm flipH="1">
            <a:off x="4910904" y="3606800"/>
            <a:ext cx="1388296" cy="7266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910904" y="3132519"/>
            <a:ext cx="1388296" cy="8319"/>
          </a:xfrm>
          <a:prstGeom prst="straightConnector1">
            <a:avLst/>
          </a:prstGeom>
          <a:noFill/>
          <a:ln w="50800" cap="flat" cmpd="sng" algn="ctr">
            <a:solidFill>
              <a:srgbClr val="EF5B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4910904" y="3606800"/>
            <a:ext cx="1388296" cy="726673"/>
          </a:xfrm>
          <a:prstGeom prst="straightConnector1">
            <a:avLst/>
          </a:prstGeom>
          <a:noFill/>
          <a:ln w="50800" cap="flat" cmpd="sng" algn="ctr">
            <a:solidFill>
              <a:srgbClr val="EF5B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 flipV="1">
            <a:off x="2514600" y="3124200"/>
            <a:ext cx="1667181" cy="1209273"/>
          </a:xfrm>
          <a:prstGeom prst="straightConnector1">
            <a:avLst/>
          </a:prstGeom>
          <a:noFill/>
          <a:ln w="50800" cap="flat" cmpd="sng" algn="ctr">
            <a:solidFill>
              <a:srgbClr val="EF5B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514600" y="3606800"/>
            <a:ext cx="1524000" cy="2773"/>
          </a:xfrm>
          <a:prstGeom prst="straightConnector1">
            <a:avLst/>
          </a:prstGeom>
          <a:noFill/>
          <a:ln w="50800" cap="flat" cmpd="sng" algn="ctr">
            <a:solidFill>
              <a:srgbClr val="EF5B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Curved Connector 105"/>
          <p:cNvCxnSpPr/>
          <p:nvPr/>
        </p:nvCxnSpPr>
        <p:spPr bwMode="auto">
          <a:xfrm>
            <a:off x="1651000" y="5410200"/>
            <a:ext cx="3259904" cy="457200"/>
          </a:xfrm>
          <a:prstGeom prst="bentConnector3">
            <a:avLst>
              <a:gd name="adj1" fmla="val 50000"/>
            </a:avLst>
          </a:prstGeom>
          <a:noFill/>
          <a:ln w="889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9317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Interprocess</a:t>
            </a:r>
            <a:r>
              <a:rPr lang="en-US" dirty="0"/>
              <a:t> </a:t>
            </a:r>
            <a:r>
              <a:rPr lang="en-US" dirty="0" err="1"/>
              <a:t>Communciation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What is IPC?</a:t>
            </a:r>
          </a:p>
          <a:p>
            <a:pPr lvl="1"/>
            <a:r>
              <a:rPr lang="en-US"/>
              <a:t>Mechanisms to transfer data between processes</a:t>
            </a:r>
          </a:p>
          <a:p>
            <a:r>
              <a:rPr lang="en-US"/>
              <a:t>Why is it needed?</a:t>
            </a:r>
          </a:p>
          <a:p>
            <a:pPr lvl="1"/>
            <a:r>
              <a:rPr lang="en-US"/>
              <a:t>Not all important procedures can be easily built in a single process</a:t>
            </a:r>
          </a:p>
        </p:txBody>
      </p:sp>
    </p:spTree>
    <p:extLst>
      <p:ext uri="{BB962C8B-B14F-4D97-AF65-F5344CB8AC3E}">
        <p14:creationId xmlns:p14="http://schemas.microsoft.com/office/powerpoint/2010/main" val="118886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7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FIFOs</a:t>
            </a:r>
          </a:p>
        </p:txBody>
      </p:sp>
      <p:sp>
        <p:nvSpPr>
          <p:cNvPr id="45059" name="Content Placeholder 6"/>
          <p:cNvSpPr>
            <a:spLocks noGrp="1"/>
          </p:cNvSpPr>
          <p:nvPr>
            <p:ph idx="4294967295"/>
          </p:nvPr>
        </p:nvSpPr>
        <p:spPr>
          <a:xfrm>
            <a:off x="374091" y="1473200"/>
            <a:ext cx="8287309" cy="411480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A pipe disappears when no process has it open</a:t>
            </a:r>
          </a:p>
          <a:p>
            <a:r>
              <a:rPr lang="en-US" sz="2400" dirty="0"/>
              <a:t>FIFOs = </a:t>
            </a:r>
            <a:r>
              <a:rPr lang="en-US" sz="2400" dirty="0">
                <a:solidFill>
                  <a:srgbClr val="3333FF"/>
                </a:solidFill>
              </a:rPr>
              <a:t>named pipes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Special pipes that persist even after all the processes have closed them</a:t>
            </a:r>
          </a:p>
          <a:p>
            <a:pPr lvl="1"/>
            <a:r>
              <a:rPr lang="en-US" sz="2000" dirty="0"/>
              <a:t>Actually implemented as a file</a:t>
            </a:r>
          </a:p>
          <a:p>
            <a:pPr lvl="3"/>
            <a:endParaRPr lang="en-US" sz="1200" dirty="0">
              <a:latin typeface="Arial" charset="0"/>
            </a:endParaRPr>
          </a:p>
          <a:p>
            <a:pPr lvl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#include &lt;sys/</a:t>
            </a:r>
            <a:r>
              <a:rPr lang="en-US" sz="1800" b="1" dirty="0" err="1">
                <a:latin typeface="Courier New" charset="0"/>
                <a:cs typeface="Courier New" charset="0"/>
              </a:rPr>
              <a:t>types.h</a:t>
            </a:r>
            <a:r>
              <a:rPr lang="en-US" sz="1800" b="1" dirty="0">
                <a:latin typeface="Courier New" charset="0"/>
                <a:cs typeface="Courier New" charset="0"/>
              </a:rPr>
              <a:t>&gt; </a:t>
            </a:r>
          </a:p>
          <a:p>
            <a:pPr lvl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#include &lt;sys/</a:t>
            </a:r>
            <a:r>
              <a:rPr lang="en-US" sz="1800" b="1" dirty="0" err="1">
                <a:latin typeface="Courier New" charset="0"/>
                <a:cs typeface="Courier New" charset="0"/>
              </a:rPr>
              <a:t>stat.h</a:t>
            </a:r>
            <a:r>
              <a:rPr lang="en-US" sz="1800" b="1" dirty="0">
                <a:latin typeface="Courier New" charset="0"/>
                <a:cs typeface="Courier New" charset="0"/>
              </a:rPr>
              <a:t>&gt; 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endParaRPr lang="en-US" sz="1800" b="1" dirty="0">
              <a:latin typeface="Courier New" charset="0"/>
              <a:cs typeface="Courier New" charset="0"/>
            </a:endParaRPr>
          </a:p>
          <a:p>
            <a:pPr lvl="1">
              <a:buFont typeface="Wingdings" charset="0"/>
              <a:buNone/>
            </a:pPr>
            <a:r>
              <a:rPr lang="en-US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sz="1800" b="1" dirty="0">
                <a:latin typeface="Courier New" charset="0"/>
                <a:cs typeface="Courier New" charset="0"/>
              </a:rPr>
              <a:t> status; </a:t>
            </a:r>
          </a:p>
          <a:p>
            <a:pPr lvl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... </a:t>
            </a:r>
          </a:p>
          <a:p>
            <a:pPr lvl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status = </a:t>
            </a:r>
            <a:r>
              <a:rPr lang="en-US" sz="1800" b="1" dirty="0" err="1">
                <a:latin typeface="Courier New" charset="0"/>
                <a:cs typeface="Courier New" charset="0"/>
              </a:rPr>
              <a:t>mkfifo</a:t>
            </a:r>
            <a:r>
              <a:rPr lang="en-US" sz="1800" b="1" dirty="0">
                <a:latin typeface="Courier New" charset="0"/>
                <a:cs typeface="Courier New" charset="0"/>
              </a:rPr>
              <a:t>("/home/</a:t>
            </a:r>
            <a:r>
              <a:rPr lang="en-US" sz="1800" b="1" dirty="0" err="1">
                <a:latin typeface="Courier New" charset="0"/>
                <a:cs typeface="Courier New" charset="0"/>
              </a:rPr>
              <a:t>cnd</a:t>
            </a:r>
            <a:r>
              <a:rPr lang="en-US" sz="1800" b="1" dirty="0">
                <a:latin typeface="Courier New" charset="0"/>
                <a:cs typeface="Courier New" charset="0"/>
              </a:rPr>
              <a:t>/</a:t>
            </a:r>
            <a:r>
              <a:rPr lang="en-US" sz="1800" b="1" dirty="0" err="1">
                <a:latin typeface="Courier New" charset="0"/>
                <a:cs typeface="Courier New" charset="0"/>
              </a:rPr>
              <a:t>mod_done</a:t>
            </a:r>
            <a:r>
              <a:rPr lang="en-US" sz="1800" b="1" dirty="0">
                <a:latin typeface="Courier New" charset="0"/>
                <a:cs typeface="Courier New" charset="0"/>
              </a:rPr>
              <a:t>",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/* mode=0644 */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</a:p>
          <a:p>
            <a:pPr lvl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             S_IWUSR | S_IRUSR | S_IRGRP | S_IROTH); </a:t>
            </a:r>
          </a:p>
        </p:txBody>
      </p:sp>
    </p:spTree>
    <p:extLst>
      <p:ext uri="{BB962C8B-B14F-4D97-AF65-F5344CB8AC3E}">
        <p14:creationId xmlns:p14="http://schemas.microsoft.com/office/powerpoint/2010/main" val="244045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Over a FIFO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949325" y="4800600"/>
            <a:ext cx="7661275" cy="1295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First </a:t>
            </a:r>
            <a:r>
              <a:rPr lang="en-US" sz="2000" b="1" dirty="0">
                <a:solidFill>
                  <a:srgbClr val="0000FF"/>
                </a:solidFill>
              </a:rPr>
              <a:t>open </a:t>
            </a:r>
            <a:r>
              <a:rPr lang="en-US" sz="2000" dirty="0"/>
              <a:t>blocks until second process opens the FIFO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Can use </a:t>
            </a:r>
            <a:r>
              <a:rPr lang="en-US" sz="2000" b="1" dirty="0">
                <a:solidFill>
                  <a:srgbClr val="0000FF"/>
                </a:solidFill>
              </a:rPr>
              <a:t>O_NONBLOCK</a:t>
            </a:r>
            <a:r>
              <a:rPr lang="en-US" sz="2000" dirty="0"/>
              <a:t> flag to make operations non-blocking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FIFO is persistent : can be used multiple times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Like pipes, OS ensures atomicity of writes and reads</a:t>
            </a:r>
          </a:p>
          <a:p>
            <a:endParaRPr lang="en-US" sz="2000" dirty="0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066800" y="1676400"/>
            <a:ext cx="7467600" cy="2895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Gill Sans MT"/>
                <a:ea typeface="ＭＳ Ｐゴシック" pitchFamily="-112" charset="-128"/>
                <a:cs typeface="Gill Sans MT"/>
              </a:rPr>
              <a:t>OS address </a:t>
            </a:r>
            <a:br>
              <a:rPr lang="en-US" sz="2000">
                <a:latin typeface="Gill Sans MT"/>
                <a:ea typeface="ＭＳ Ｐゴシック" pitchFamily="-112" charset="-128"/>
                <a:cs typeface="Gill Sans MT"/>
              </a:rPr>
            </a:br>
            <a:r>
              <a:rPr lang="en-US" sz="2000">
                <a:latin typeface="Gill Sans MT"/>
                <a:ea typeface="ＭＳ Ｐゴシック" pitchFamily="-112" charset="-128"/>
                <a:cs typeface="Gill Sans MT"/>
              </a:rPr>
              <a:t>space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1524000" y="2044700"/>
            <a:ext cx="2057400" cy="19478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latin typeface="Gill Sans MT"/>
              <a:ea typeface="ＭＳ Ｐゴシック" pitchFamily="-112" charset="-128"/>
              <a:cs typeface="Gill Sans MT"/>
            </a:endParaRPr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5943600" y="2044700"/>
            <a:ext cx="2057400" cy="19478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000">
              <a:latin typeface="Gill Sans MT"/>
              <a:ea typeface="ＭＳ Ｐゴシック" pitchFamily="-112" charset="-128"/>
              <a:cs typeface="Gill Sans MT"/>
            </a:endParaRP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1910765" y="4017963"/>
            <a:ext cx="1201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latin typeface="Gill Sans MT"/>
                <a:ea typeface="ＭＳ Ｐゴシック" pitchFamily="-112" charset="-128"/>
                <a:cs typeface="Gill Sans MT"/>
              </a:rPr>
              <a:t>Process A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6413415" y="3992563"/>
            <a:ext cx="12003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latin typeface="Gill Sans MT"/>
                <a:ea typeface="ＭＳ Ｐゴシック" pitchFamily="-112" charset="-128"/>
                <a:cs typeface="Gill Sans MT"/>
              </a:rPr>
              <a:t>Process B</a:t>
            </a:r>
          </a:p>
        </p:txBody>
      </p:sp>
      <p:sp>
        <p:nvSpPr>
          <p:cNvPr id="31754" name="Text Box 14"/>
          <p:cNvSpPr txBox="1">
            <a:spLocks noChangeArrowheads="1"/>
          </p:cNvSpPr>
          <p:nvPr/>
        </p:nvSpPr>
        <p:spPr bwMode="auto">
          <a:xfrm>
            <a:off x="1905000" y="2209800"/>
            <a:ext cx="129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latin typeface="Gill Sans MT"/>
                <a:ea typeface="ＭＳ Ｐゴシック" pitchFamily="-112" charset="-128"/>
                <a:cs typeface="Gill Sans MT"/>
              </a:rPr>
              <a:t>Private address space</a:t>
            </a:r>
          </a:p>
        </p:txBody>
      </p:sp>
      <p:sp>
        <p:nvSpPr>
          <p:cNvPr id="31755" name="Text Box 15"/>
          <p:cNvSpPr txBox="1">
            <a:spLocks noChangeArrowheads="1"/>
          </p:cNvSpPr>
          <p:nvPr/>
        </p:nvSpPr>
        <p:spPr bwMode="auto">
          <a:xfrm>
            <a:off x="6324600" y="2286000"/>
            <a:ext cx="129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latin typeface="Gill Sans MT"/>
                <a:ea typeface="ＭＳ Ｐゴシック" pitchFamily="-112" charset="-128"/>
                <a:cs typeface="Gill Sans MT"/>
              </a:rPr>
              <a:t>Private address space</a:t>
            </a:r>
          </a:p>
        </p:txBody>
      </p:sp>
      <p:sp>
        <p:nvSpPr>
          <p:cNvPr id="31756" name="Can 16"/>
          <p:cNvSpPr>
            <a:spLocks/>
          </p:cNvSpPr>
          <p:nvPr/>
        </p:nvSpPr>
        <p:spPr bwMode="auto">
          <a:xfrm rot="-5400000">
            <a:off x="4606925" y="2514600"/>
            <a:ext cx="304800" cy="2438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2000">
              <a:latin typeface="Gill Sans MT"/>
              <a:ea typeface="ＭＳ Ｐゴシック" pitchFamily="-112" charset="-128"/>
              <a:cs typeface="Gill Sans MT"/>
            </a:endParaRPr>
          </a:p>
        </p:txBody>
      </p:sp>
      <p:sp>
        <p:nvSpPr>
          <p:cNvPr id="31757" name="Vertical Scroll 13"/>
          <p:cNvSpPr>
            <a:spLocks noChangeArrowheads="1"/>
          </p:cNvSpPr>
          <p:nvPr/>
        </p:nvSpPr>
        <p:spPr bwMode="auto">
          <a:xfrm>
            <a:off x="4343400" y="4038600"/>
            <a:ext cx="838200" cy="5334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2000">
              <a:latin typeface="Gill Sans MT"/>
              <a:ea typeface="ＭＳ Ｐゴシック" pitchFamily="-112" charset="-128"/>
              <a:cs typeface="Gill Sans MT"/>
            </a:endParaRPr>
          </a:p>
        </p:txBody>
      </p:sp>
      <p:cxnSp>
        <p:nvCxnSpPr>
          <p:cNvPr id="46094" name="Straight Connector 15"/>
          <p:cNvCxnSpPr>
            <a:cxnSpLocks noChangeShapeType="1"/>
            <a:stCxn id="31756" idx="2"/>
            <a:endCxn id="31757" idx="0"/>
          </p:cNvCxnSpPr>
          <p:nvPr/>
        </p:nvCxnSpPr>
        <p:spPr bwMode="auto">
          <a:xfrm rot="16200000" flipH="1">
            <a:off x="4684713" y="3960812"/>
            <a:ext cx="152400" cy="3175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2606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Example: Producer-Consumer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Producer </a:t>
            </a:r>
          </a:p>
          <a:p>
            <a:pPr lvl="1"/>
            <a:r>
              <a:rPr lang="en-US" dirty="0"/>
              <a:t>Writes to </a:t>
            </a:r>
            <a:r>
              <a:rPr lang="en-US" dirty="0" smtClean="0"/>
              <a:t>FIFO</a:t>
            </a:r>
            <a:endParaRPr lang="en-US" dirty="0"/>
          </a:p>
          <a:p>
            <a:r>
              <a:rPr lang="en-US" dirty="0"/>
              <a:t>Consumer </a:t>
            </a:r>
          </a:p>
          <a:p>
            <a:pPr lvl="1"/>
            <a:r>
              <a:rPr lang="en-US" dirty="0"/>
              <a:t>Reads from </a:t>
            </a:r>
            <a:r>
              <a:rPr lang="en-US" dirty="0" smtClean="0"/>
              <a:t>FIFO</a:t>
            </a:r>
            <a:endParaRPr lang="en-US" dirty="0"/>
          </a:p>
          <a:p>
            <a:pPr lvl="1"/>
            <a:r>
              <a:rPr lang="en-US" dirty="0"/>
              <a:t>Outputs data to file</a:t>
            </a:r>
          </a:p>
          <a:p>
            <a:r>
              <a:rPr lang="en-US" dirty="0" smtClean="0"/>
              <a:t>FIFO ensures </a:t>
            </a:r>
            <a:r>
              <a:rPr lang="en-US" dirty="0"/>
              <a:t>atomicity of write</a:t>
            </a:r>
          </a:p>
        </p:txBody>
      </p:sp>
    </p:spTree>
    <p:extLst>
      <p:ext uri="{BB962C8B-B14F-4D97-AF65-F5344CB8AC3E}">
        <p14:creationId xmlns:p14="http://schemas.microsoft.com/office/powerpoint/2010/main" val="331981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091" y="1651000"/>
            <a:ext cx="831128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#include &lt;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errno.h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&gt;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#include &lt;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fcntl.h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&gt;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#include &lt;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stdio.h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&gt;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#include &lt;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stdlib.h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&gt;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#include &lt;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unistd.h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&gt;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#include &lt;sys/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stat.h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&gt;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#include "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restart.h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"</a:t>
            </a:r>
          </a:p>
          <a:p>
            <a:pPr>
              <a:buFont typeface="Wingdings" charset="0"/>
              <a:buNone/>
            </a:pPr>
            <a:endParaRPr lang="en-US" sz="1600" b="1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>
              <a:buFont typeface="Wingdings" charset="0"/>
              <a:buNone/>
            </a:pP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main (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argc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, char *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argv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[]) {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requestfd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;            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 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if (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argc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!= 2) { </a:t>
            </a:r>
            <a:r>
              <a:rPr lang="en-US" sz="16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/* name of consumer </a:t>
            </a:r>
            <a:r>
              <a:rPr lang="en-US" sz="1600" b="1" dirty="0" err="1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fifo</a:t>
            </a:r>
            <a:r>
              <a:rPr lang="en-US" sz="16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 on the command line */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fprintf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(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stderr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, "Usage: %s 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fifoname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&gt; 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logfile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\n", 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argv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[0]);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  return 1; 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}              </a:t>
            </a:r>
          </a:p>
          <a:p>
            <a:endParaRPr lang="en-US" sz="1600" b="0" dirty="0" err="1" smtClean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6296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Example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78997" y="1574800"/>
            <a:ext cx="7467600" cy="1828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en-US" sz="1800">
              <a:latin typeface="Arial" pitchFamily="34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8997" y="3568699"/>
            <a:ext cx="7467600" cy="20379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en-US" sz="1800">
              <a:latin typeface="Arial" pitchFamily="34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091" y="1574800"/>
            <a:ext cx="757250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0"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 /* create a named pipe to handle incoming requests */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if ((</a:t>
            </a:r>
            <a:r>
              <a:rPr lang="en-US" sz="1600" b="1" dirty="0" err="1">
                <a:solidFill>
                  <a:srgbClr val="0000FF"/>
                </a:solidFill>
                <a:latin typeface="Courier New Bold" charset="0"/>
                <a:cs typeface="Courier New Bold" charset="0"/>
                <a:sym typeface="Courier New Bold" charset="0"/>
              </a:rPr>
              <a:t>mkfifo</a:t>
            </a:r>
            <a:r>
              <a:rPr lang="en-US" sz="1600" b="1" dirty="0">
                <a:solidFill>
                  <a:srgbClr val="0000FF"/>
                </a:solidFill>
                <a:latin typeface="Courier New Bold" charset="0"/>
                <a:cs typeface="Courier New Bold" charset="0"/>
                <a:sym typeface="Courier New Bold" charset="0"/>
              </a:rPr>
              <a:t>(</a:t>
            </a:r>
            <a:r>
              <a:rPr lang="en-US" sz="1600" b="1" dirty="0" err="1">
                <a:solidFill>
                  <a:srgbClr val="0000FF"/>
                </a:solidFill>
                <a:latin typeface="Courier New Bold" charset="0"/>
                <a:cs typeface="Courier New Bold" charset="0"/>
                <a:sym typeface="Courier New Bold" charset="0"/>
              </a:rPr>
              <a:t>argv</a:t>
            </a:r>
            <a:r>
              <a:rPr lang="en-US" sz="1600" b="1" dirty="0">
                <a:solidFill>
                  <a:srgbClr val="0000FF"/>
                </a:solidFill>
                <a:latin typeface="Courier New Bold" charset="0"/>
                <a:cs typeface="Courier New Bold" charset="0"/>
                <a:sym typeface="Courier New Bold" charset="0"/>
              </a:rPr>
              <a:t>[1], S_IRWXU | S_IWGRP| S_IWOTH)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== -1) 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    &amp;&amp; (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errno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!= EEXIST))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{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perror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("Server failed to create a FIFO");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  return 1; 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}                  </a:t>
            </a:r>
          </a:p>
          <a:p>
            <a:pPr>
              <a:buFont typeface="Wingdings" charset="0"/>
              <a:buNone/>
            </a:pPr>
            <a:endParaRPr lang="en-US" sz="1600" b="1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>
              <a:buFont typeface="Wingdings" charset="0"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  /* open a read/write communication endpoint to the pipe */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if ((</a:t>
            </a:r>
            <a:r>
              <a:rPr lang="en-US" sz="1600" b="1" dirty="0" err="1">
                <a:solidFill>
                  <a:srgbClr val="0000FF"/>
                </a:solidFill>
                <a:latin typeface="Courier New Bold" charset="0"/>
                <a:cs typeface="Courier New Bold" charset="0"/>
                <a:sym typeface="Courier New Bold" charset="0"/>
              </a:rPr>
              <a:t>requestfd</a:t>
            </a:r>
            <a:r>
              <a:rPr lang="en-US" sz="1600" b="1" dirty="0">
                <a:solidFill>
                  <a:srgbClr val="0000FF"/>
                </a:solidFill>
                <a:latin typeface="Courier New Bold" charset="0"/>
                <a:cs typeface="Courier New Bold" charset="0"/>
                <a:sym typeface="Courier New Bold" charset="0"/>
              </a:rPr>
              <a:t> = open(</a:t>
            </a:r>
            <a:r>
              <a:rPr lang="en-US" sz="1600" b="1" dirty="0" err="1">
                <a:solidFill>
                  <a:srgbClr val="0000FF"/>
                </a:solidFill>
                <a:latin typeface="Courier New Bold" charset="0"/>
                <a:cs typeface="Courier New Bold" charset="0"/>
                <a:sym typeface="Courier New Bold" charset="0"/>
              </a:rPr>
              <a:t>argv</a:t>
            </a:r>
            <a:r>
              <a:rPr lang="en-US" sz="1600" b="1" dirty="0">
                <a:solidFill>
                  <a:srgbClr val="0000FF"/>
                </a:solidFill>
                <a:latin typeface="Courier New Bold" charset="0"/>
                <a:cs typeface="Courier New Bold" charset="0"/>
                <a:sym typeface="Courier New Bold" charset="0"/>
              </a:rPr>
              <a:t>[1], O_RDWR)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) == -1) {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600" b="1" dirty="0" err="1">
                <a:latin typeface="Courier New Bold" charset="0"/>
                <a:cs typeface="Courier New Bold" charset="0"/>
                <a:sym typeface="Courier New Bold" charset="0"/>
              </a:rPr>
              <a:t>perror</a:t>
            </a: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("Server failed to open its FIFO");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  return 1;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}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  /* Write to pipe like you would to a file */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  ...</a:t>
            </a: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 Bold" charset="0"/>
                <a:cs typeface="Courier New Bold" charset="0"/>
                <a:sym typeface="Courier New Bold" charset="0"/>
              </a:rPr>
              <a:t>}</a:t>
            </a:r>
            <a:endParaRPr lang="en-US" sz="1600" b="0" dirty="0" smtClean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15865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there are multiple producers?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Multiple children to compute in parallel; wait for output from any</a:t>
            </a:r>
          </a:p>
          <a:p>
            <a:pPr lvl="1"/>
            <a:r>
              <a:rPr lang="en-US" dirty="0" smtClean="0"/>
              <a:t>Network server connected to many clients; take action as soon as any one of them sends data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Can use read / write </a:t>
            </a:r>
            <a:r>
              <a:rPr lang="en-US" dirty="0" err="1" smtClean="0"/>
              <a:t>scanf</a:t>
            </a:r>
            <a:r>
              <a:rPr lang="en-US" dirty="0" smtClean="0"/>
              <a:t>, but ..... problem?</a:t>
            </a:r>
          </a:p>
          <a:p>
            <a:pPr lvl="1"/>
            <a:r>
              <a:rPr lang="en-US" dirty="0" smtClean="0"/>
              <a:t>Blocks waiting for that one file, even if another has data ready &amp; waiting!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Need a way to </a:t>
            </a:r>
            <a:r>
              <a:rPr lang="en-US" dirty="0" smtClean="0">
                <a:solidFill>
                  <a:srgbClr val="EF5B00"/>
                </a:solidFill>
              </a:rPr>
              <a:t>wait for any one of a set of events</a:t>
            </a:r>
            <a:r>
              <a:rPr lang="en-US" dirty="0" smtClean="0"/>
              <a:t> to happen</a:t>
            </a:r>
          </a:p>
          <a:p>
            <a:pPr lvl="1"/>
            <a:r>
              <a:rPr lang="en-US" dirty="0" smtClean="0"/>
              <a:t>Something similar to wait() to wait for any child to finish, but for events on file descriptors</a:t>
            </a:r>
          </a:p>
        </p:txBody>
      </p:sp>
    </p:spTree>
    <p:extLst>
      <p:ext uri="{BB962C8B-B14F-4D97-AF65-F5344CB8AC3E}">
        <p14:creationId xmlns:p14="http://schemas.microsoft.com/office/powerpoint/2010/main" val="58978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&amp; Poll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46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Select and </a:t>
            </a:r>
            <a:r>
              <a:rPr lang="en-US" dirty="0" smtClean="0"/>
              <a:t>Poll: Waiting for input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parameters</a:t>
            </a:r>
            <a:endParaRPr lang="en-US" dirty="0"/>
          </a:p>
          <a:p>
            <a:pPr lvl="1"/>
            <a:r>
              <a:rPr lang="en-US" dirty="0"/>
              <a:t>Set of file descriptors</a:t>
            </a:r>
          </a:p>
          <a:p>
            <a:pPr lvl="1"/>
            <a:r>
              <a:rPr lang="en-US" dirty="0"/>
              <a:t>Set of events for each descriptor</a:t>
            </a:r>
          </a:p>
          <a:p>
            <a:pPr lvl="1"/>
            <a:r>
              <a:rPr lang="en-US" dirty="0"/>
              <a:t>Timeout length</a:t>
            </a:r>
          </a:p>
          <a:p>
            <a:r>
              <a:rPr lang="en-US" dirty="0" smtClean="0"/>
              <a:t>Similar return </a:t>
            </a:r>
            <a:r>
              <a:rPr lang="en-US" dirty="0"/>
              <a:t>value</a:t>
            </a:r>
          </a:p>
          <a:p>
            <a:pPr lvl="1"/>
            <a:r>
              <a:rPr lang="en-US" dirty="0"/>
              <a:t>Set of file descriptors</a:t>
            </a:r>
          </a:p>
          <a:p>
            <a:pPr lvl="1"/>
            <a:r>
              <a:rPr lang="en-US" dirty="0"/>
              <a:t>Events for each descriptor</a:t>
            </a:r>
          </a:p>
          <a:p>
            <a:r>
              <a:rPr lang="en-US" dirty="0" smtClean="0"/>
              <a:t>Notes</a:t>
            </a:r>
            <a:endParaRPr lang="en-US" dirty="0"/>
          </a:p>
          <a:p>
            <a:pPr lvl="1"/>
            <a:r>
              <a:rPr lang="en-US" dirty="0"/>
              <a:t>Select is </a:t>
            </a:r>
            <a:r>
              <a:rPr lang="en-US" dirty="0" smtClean="0"/>
              <a:t>slightly simpler</a:t>
            </a:r>
            <a:endParaRPr lang="en-US" dirty="0"/>
          </a:p>
          <a:p>
            <a:pPr lvl="1"/>
            <a:r>
              <a:rPr lang="en-US" dirty="0"/>
              <a:t>Poll supports </a:t>
            </a:r>
            <a:r>
              <a:rPr lang="en-US" dirty="0" smtClean="0"/>
              <a:t>waiting for more event types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ewer variant available on some systems: </a:t>
            </a:r>
            <a:r>
              <a:rPr lang="en-US" dirty="0" err="1" smtClean="0"/>
              <a:t>epoll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1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Select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091" y="1752600"/>
            <a:ext cx="7661275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select (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num_fds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fd_set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*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read_set</a:t>
            </a:r>
            <a:r>
              <a:rPr lang="en-US" sz="1800" b="1" dirty="0" smtClean="0">
                <a:solidFill>
                  <a:srgbClr val="FF0000"/>
                </a:solidFill>
                <a:latin typeface="Courier New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urier New" charset="0"/>
              </a:rPr>
              <a:t>         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charset="0"/>
              </a:rPr>
              <a:t>fd_set</a:t>
            </a:r>
            <a:r>
              <a:rPr lang="en-US" sz="1800" b="1" dirty="0" smtClean="0">
                <a:solidFill>
                  <a:srgbClr val="FF0000"/>
                </a:solidFill>
                <a:latin typeface="Courier New" charset="0"/>
              </a:rPr>
              <a:t>*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charset="0"/>
              </a:rPr>
              <a:t>write_set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fd_set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*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except_set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, </a:t>
            </a:r>
            <a:endParaRPr lang="en-US" sz="1800" b="1" dirty="0" smtClean="0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urier New" charset="0"/>
              </a:rPr>
              <a:t>         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charset="0"/>
              </a:rPr>
              <a:t>struct</a:t>
            </a:r>
            <a:r>
              <a:rPr lang="en-US" sz="1800" b="1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timeval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* timeout);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Wait for readable/writable file descriptors. 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Return: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</a:rPr>
              <a:t>Number of descriptors ready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</a:rPr>
              <a:t>-1 on error, sets </a:t>
            </a:r>
            <a:r>
              <a:rPr lang="en-US" sz="1600" b="1" dirty="0" err="1">
                <a:latin typeface="Courier New" charset="0"/>
              </a:rPr>
              <a:t>errno</a:t>
            </a:r>
            <a:endParaRPr lang="en-US" sz="1600" b="1" dirty="0">
              <a:latin typeface="Courier Ne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Parameters: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dirty="0" err="1">
                <a:solidFill>
                  <a:srgbClr val="0000CC"/>
                </a:solidFill>
                <a:latin typeface="Courier New" charset="0"/>
              </a:rPr>
              <a:t>num_fds</a:t>
            </a:r>
            <a:r>
              <a:rPr lang="en-US" sz="1600" dirty="0">
                <a:latin typeface="Arial" charset="0"/>
              </a:rPr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number of file descriptors to check, numbered from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dirty="0" err="1">
                <a:solidFill>
                  <a:srgbClr val="0000CC"/>
                </a:solidFill>
                <a:latin typeface="Courier New" charset="0"/>
              </a:rPr>
              <a:t>read_set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solidFill>
                  <a:srgbClr val="0000CC"/>
                </a:solidFill>
                <a:latin typeface="Courier New" charset="0"/>
              </a:rPr>
              <a:t>write_set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solidFill>
                  <a:srgbClr val="0000CC"/>
                </a:solidFill>
                <a:latin typeface="Courier New" charset="0"/>
              </a:rPr>
              <a:t>except_set</a:t>
            </a:r>
            <a:r>
              <a:rPr lang="en-US" sz="1600" dirty="0">
                <a:latin typeface="Arial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Sets (bit vectors) of file descriptors to check for the specific condition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0000CC"/>
                </a:solidFill>
                <a:latin typeface="Courier New" charset="0"/>
              </a:rPr>
              <a:t>timeout</a:t>
            </a:r>
            <a:r>
              <a:rPr lang="en-US" sz="1600" dirty="0">
                <a:latin typeface="Arial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Time to wait for a descriptor to become ready</a:t>
            </a:r>
          </a:p>
        </p:txBody>
      </p:sp>
    </p:spTree>
    <p:extLst>
      <p:ext uri="{BB962C8B-B14F-4D97-AF65-F5344CB8AC3E}">
        <p14:creationId xmlns:p14="http://schemas.microsoft.com/office/powerpoint/2010/main" val="228295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 bwMode="auto">
          <a:xfrm>
            <a:off x="5543826" y="2330174"/>
            <a:ext cx="2374348" cy="14135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IPC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70" y="1689100"/>
            <a:ext cx="2794000" cy="346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0" y="1212046"/>
            <a:ext cx="18261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“Mind meld”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2174" y="1212046"/>
            <a:ext cx="21342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“Intermediary”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280" y="2928731"/>
            <a:ext cx="1155700" cy="66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3304" y="3589131"/>
            <a:ext cx="984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 MT"/>
                <a:cs typeface="Gill Sans MT"/>
              </a:rPr>
              <a:t>Process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4175" y="2330174"/>
            <a:ext cx="5954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solidFill>
                  <a:schemeClr val="bg1"/>
                </a:solidFill>
                <a:latin typeface="Gill Sans MT"/>
                <a:cs typeface="Gill Sans MT"/>
              </a:rPr>
              <a:t>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8836" y="3589132"/>
            <a:ext cx="984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 MT"/>
                <a:cs typeface="Gill Sans MT"/>
              </a:rPr>
              <a:t>Process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10" y="5201486"/>
            <a:ext cx="322395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Shared address space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Gill Sans MT"/>
                <a:cs typeface="Gill Sans MT"/>
              </a:rPr>
              <a:t>Shared memory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0" dirty="0" smtClean="0">
                <a:latin typeface="Gill Sans MT"/>
                <a:cs typeface="Gill Sans MT"/>
              </a:rPr>
              <a:t>Memory mapped files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70773" y="4549900"/>
            <a:ext cx="421308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0" dirty="0" smtClean="0">
                <a:latin typeface="Gill Sans MT"/>
                <a:cs typeface="Gill Sans MT"/>
              </a:rPr>
              <a:t>Message transported by OS from one address space to another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Gill Sans MT"/>
                <a:cs typeface="Gill Sans MT"/>
              </a:rPr>
              <a:t>Files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Gill Sans MT"/>
                <a:cs typeface="Gill Sans MT"/>
              </a:rPr>
              <a:t>Pipes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Gill Sans MT"/>
                <a:cs typeface="Gill Sans MT"/>
              </a:rPr>
              <a:t>FIFOs</a:t>
            </a:r>
            <a:endParaRPr lang="en-US" sz="2000" b="0" dirty="0" smtClean="0">
              <a:latin typeface="Gill Sans MT"/>
              <a:cs typeface="Gill Sans MT"/>
            </a:endParaRPr>
          </a:p>
        </p:txBody>
      </p:sp>
      <p:cxnSp>
        <p:nvCxnSpPr>
          <p:cNvPr id="18" name="Straight Arrow Connector 17"/>
          <p:cNvCxnSpPr>
            <a:stCxn id="11" idx="0"/>
            <a:endCxn id="8" idx="1"/>
          </p:cNvCxnSpPr>
          <p:nvPr/>
        </p:nvCxnSpPr>
        <p:spPr bwMode="auto">
          <a:xfrm flipV="1">
            <a:off x="5395637" y="3258931"/>
            <a:ext cx="745643" cy="330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3"/>
            <a:endCxn id="13" idx="0"/>
          </p:cNvCxnSpPr>
          <p:nvPr/>
        </p:nvCxnSpPr>
        <p:spPr bwMode="auto">
          <a:xfrm>
            <a:off x="7296980" y="3258931"/>
            <a:ext cx="824189" cy="33020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134125" y="6057899"/>
            <a:ext cx="1380976" cy="66182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6531668" y="6141152"/>
            <a:ext cx="9412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dirty="0" smtClean="0">
                <a:solidFill>
                  <a:srgbClr val="FF0000"/>
                </a:solidFill>
                <a:latin typeface="Gill Sans MT"/>
                <a:cs typeface="Gill Sans MT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8939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1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File Descriptor Sets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091" y="1663700"/>
            <a:ext cx="8388909" cy="46355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Bit vectors 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Often 1024 bits, only first </a:t>
            </a:r>
            <a:r>
              <a:rPr lang="en-US" sz="2400" b="1" dirty="0" err="1">
                <a:solidFill>
                  <a:srgbClr val="0000CC"/>
                </a:solidFill>
                <a:latin typeface="Courier New" charset="0"/>
              </a:rPr>
              <a:t>num_fds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checked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Macros to create and check sets</a:t>
            </a:r>
          </a:p>
          <a:p>
            <a:pPr lvl="1" eaLnBrk="1" hangingPunct="1"/>
            <a:endParaRPr lang="en-US" sz="2400" dirty="0">
              <a:latin typeface="Arial" charset="0"/>
            </a:endParaRPr>
          </a:p>
          <a:p>
            <a:pPr lvl="2" eaLnBrk="1" hangingPunct="1">
              <a:buFont typeface="Wingdings" charset="0"/>
              <a:buNone/>
            </a:pPr>
            <a:r>
              <a:rPr lang="en-US" sz="1800" b="1" dirty="0" err="1">
                <a:latin typeface="Courier New" charset="0"/>
              </a:rPr>
              <a:t>fds_set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myset</a:t>
            </a:r>
            <a:r>
              <a:rPr lang="en-US" sz="1800" b="1" dirty="0">
                <a:latin typeface="Courier New" charset="0"/>
              </a:rPr>
              <a:t>;</a:t>
            </a:r>
          </a:p>
          <a:p>
            <a:pPr lvl="2" eaLnBrk="1" hangingPunct="1">
              <a:buFont typeface="Wingdings" charset="0"/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void FD_ZERO (&amp;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myset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);</a:t>
            </a:r>
            <a:r>
              <a:rPr lang="en-US" sz="1800" b="1" dirty="0">
                <a:latin typeface="Courier New" charset="0"/>
              </a:rPr>
              <a:t>     /* clear all bits */</a:t>
            </a:r>
          </a:p>
          <a:p>
            <a:pPr lvl="2" eaLnBrk="1" hangingPunct="1">
              <a:buFont typeface="Wingdings" charset="0"/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void FD_SET (n, &amp;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myset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);</a:t>
            </a:r>
            <a:r>
              <a:rPr lang="en-US" sz="1800" b="1" dirty="0">
                <a:latin typeface="Courier New" charset="0"/>
              </a:rPr>
              <a:t>   /* set bits n to 1 */</a:t>
            </a:r>
          </a:p>
          <a:p>
            <a:pPr lvl="2" eaLnBrk="1" hangingPunct="1">
              <a:buFont typeface="Wingdings" charset="0"/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void FD_CLEAR (n, &amp;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myset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);</a:t>
            </a:r>
            <a:r>
              <a:rPr lang="en-US" sz="1800" b="1" dirty="0">
                <a:latin typeface="Courier New" charset="0"/>
              </a:rPr>
              <a:t> /* clear bit n */</a:t>
            </a:r>
          </a:p>
          <a:p>
            <a:pPr lvl="2" eaLnBrk="1" hangingPunct="1">
              <a:buFont typeface="Wingdings" charset="0"/>
              <a:buNone/>
            </a:pP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FD_ISSET (n, &amp;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myset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);</a:t>
            </a:r>
            <a:r>
              <a:rPr lang="en-US" sz="1800" b="1" dirty="0">
                <a:latin typeface="Courier New" charset="0"/>
              </a:rPr>
              <a:t>  /* is bit n set? */</a:t>
            </a:r>
          </a:p>
        </p:txBody>
      </p:sp>
    </p:spTree>
    <p:extLst>
      <p:ext uri="{BB962C8B-B14F-4D97-AF65-F5344CB8AC3E}">
        <p14:creationId xmlns:p14="http://schemas.microsoft.com/office/powerpoint/2010/main" val="5837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File Descriptor </a:t>
            </a:r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5427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Three conditions to check for</a:t>
            </a:r>
          </a:p>
          <a:p>
            <a:pPr lvl="1" eaLnBrk="1" hangingPunct="1"/>
            <a:r>
              <a:rPr lang="en-US">
                <a:latin typeface="Arial" charset="0"/>
              </a:rPr>
              <a:t>Readable</a:t>
            </a:r>
          </a:p>
          <a:p>
            <a:pPr lvl="2" eaLnBrk="1" hangingPunct="1"/>
            <a:r>
              <a:rPr lang="en-US">
                <a:latin typeface="Arial" charset="0"/>
              </a:rPr>
              <a:t>Data available for reading</a:t>
            </a:r>
          </a:p>
          <a:p>
            <a:pPr lvl="1" eaLnBrk="1" hangingPunct="1"/>
            <a:r>
              <a:rPr lang="en-US">
                <a:latin typeface="Arial" charset="0"/>
              </a:rPr>
              <a:t>Writable</a:t>
            </a:r>
          </a:p>
          <a:p>
            <a:pPr lvl="2" eaLnBrk="1" hangingPunct="1"/>
            <a:r>
              <a:rPr lang="en-US">
                <a:latin typeface="Arial" charset="0"/>
              </a:rPr>
              <a:t>Buffer space available for writing</a:t>
            </a:r>
          </a:p>
          <a:p>
            <a:pPr lvl="1" eaLnBrk="1" hangingPunct="1"/>
            <a:r>
              <a:rPr lang="en-US">
                <a:latin typeface="Arial" charset="0"/>
              </a:rPr>
              <a:t>Exception</a:t>
            </a:r>
          </a:p>
          <a:p>
            <a:pPr lvl="2" eaLnBrk="1" hangingPunct="1"/>
            <a:r>
              <a:rPr lang="en-US">
                <a:latin typeface="Arial" charset="0"/>
              </a:rPr>
              <a:t>Out-of-band data available (TCP)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4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Select: Example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000" b="1">
                <a:latin typeface="Courier New" charset="0"/>
              </a:rPr>
              <a:t>fd_set my_read;</a:t>
            </a:r>
          </a:p>
          <a:p>
            <a:pPr eaLnBrk="1" hangingPunct="1">
              <a:buFont typeface="Wingdings" charset="0"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FD_ZERO(&amp;my_read);</a:t>
            </a:r>
          </a:p>
          <a:p>
            <a:pPr eaLnBrk="1" hangingPunct="1">
              <a:buFont typeface="Wingdings" charset="0"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FD_SET(0, &amp;my_read);</a:t>
            </a:r>
          </a:p>
          <a:p>
            <a:pPr eaLnBrk="1" hangingPunct="1">
              <a:buFont typeface="Wingdings" charset="0"/>
              <a:buNone/>
            </a:pPr>
            <a:endParaRPr lang="en-US" sz="2000" b="1">
              <a:latin typeface="Courier New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b="1">
                <a:latin typeface="Courier New" charset="0"/>
              </a:rPr>
              <a:t>if (</a:t>
            </a: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select(1, &amp;my_read, NULL, NULL) == 1) {</a:t>
            </a:r>
          </a:p>
          <a:p>
            <a:pPr eaLnBrk="1" hangingPunct="1">
              <a:buFont typeface="Wingdings" charset="0"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	ASSERT(FD_ISSET(0, &amp;my_read);</a:t>
            </a:r>
          </a:p>
          <a:p>
            <a:pPr eaLnBrk="1" hangingPunct="1">
              <a:buFont typeface="Wingdings" charset="0"/>
              <a:buNone/>
            </a:pPr>
            <a:r>
              <a:rPr lang="en-US" sz="2000" b="1">
                <a:latin typeface="Courier New" charset="0"/>
              </a:rPr>
              <a:t>	/* data ready on stdin */</a:t>
            </a:r>
          </a:p>
        </p:txBody>
      </p:sp>
    </p:spTree>
    <p:extLst>
      <p:ext uri="{BB962C8B-B14F-4D97-AF65-F5344CB8AC3E}">
        <p14:creationId xmlns:p14="http://schemas.microsoft.com/office/powerpoint/2010/main" val="99644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Poll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091" y="1574800"/>
            <a:ext cx="8147609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#include &lt;</a:t>
            </a:r>
            <a:r>
              <a:rPr lang="en-US" sz="1800" b="1" dirty="0" err="1">
                <a:latin typeface="Courier New" charset="0"/>
              </a:rPr>
              <a:t>poll.h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poll (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struct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pollfd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*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pfds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nfds_t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nfds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timeout);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Poll file descriptors for events.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Return: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</a:rPr>
              <a:t>Number of descriptors with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</a:rPr>
              <a:t>-1 on error, sets </a:t>
            </a:r>
            <a:r>
              <a:rPr lang="en-US" sz="1600" b="1" dirty="0" err="1">
                <a:latin typeface="Courier New" charset="0"/>
              </a:rPr>
              <a:t>errno</a:t>
            </a:r>
            <a:endParaRPr lang="en-US" sz="1600" b="1" dirty="0">
              <a:latin typeface="Courier Ne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Parameters: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dirty="0" err="1">
                <a:solidFill>
                  <a:srgbClr val="0000CC"/>
                </a:solidFill>
                <a:latin typeface="Courier New" charset="0"/>
              </a:rPr>
              <a:t>pfds</a:t>
            </a:r>
            <a:r>
              <a:rPr lang="en-US" sz="1600" dirty="0">
                <a:latin typeface="Arial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An array of descriptor structures.  File descriptors, desired events and returned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dirty="0" err="1">
                <a:solidFill>
                  <a:srgbClr val="0000CC"/>
                </a:solidFill>
                <a:latin typeface="Courier New" charset="0"/>
              </a:rPr>
              <a:t>nfds</a:t>
            </a:r>
            <a:r>
              <a:rPr lang="en-US" sz="1600" dirty="0">
                <a:latin typeface="Arial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Length of the </a:t>
            </a:r>
            <a:r>
              <a:rPr lang="en-US" sz="1400" b="1" dirty="0" err="1">
                <a:latin typeface="Courier New" charset="0"/>
              </a:rPr>
              <a:t>pfds</a:t>
            </a:r>
            <a:r>
              <a:rPr lang="en-US" sz="1400" dirty="0">
                <a:latin typeface="Arial" charset="0"/>
              </a:rPr>
              <a:t>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0000CC"/>
                </a:solidFill>
                <a:latin typeface="Courier New" charset="0"/>
              </a:rPr>
              <a:t>timeout</a:t>
            </a:r>
            <a:r>
              <a:rPr lang="en-US" sz="1600" dirty="0">
                <a:latin typeface="Arial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Timeout value in milliseconds</a:t>
            </a:r>
          </a:p>
        </p:txBody>
      </p:sp>
    </p:spTree>
    <p:extLst>
      <p:ext uri="{BB962C8B-B14F-4D97-AF65-F5344CB8AC3E}">
        <p14:creationId xmlns:p14="http://schemas.microsoft.com/office/powerpoint/2010/main" val="352232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Descriptors</a:t>
            </a:r>
            <a:endParaRPr lang="en-US" dirty="0"/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091" y="1701800"/>
            <a:ext cx="7661275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Structure</a:t>
            </a:r>
          </a:p>
          <a:p>
            <a:pPr lvl="1" eaLnBrk="1" hangingPunct="1">
              <a:buFont typeface="Wingdings" charset="0"/>
              <a:buNone/>
            </a:pPr>
            <a:r>
              <a:rPr lang="en-US" sz="1600" b="1" dirty="0" err="1">
                <a:latin typeface="Courier New" charset="0"/>
              </a:rPr>
              <a:t>struct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pollfd</a:t>
            </a:r>
            <a:r>
              <a:rPr lang="en-US" sz="1600" b="1" dirty="0">
                <a:latin typeface="Courier New" charset="0"/>
              </a:rPr>
              <a:t> {</a:t>
            </a:r>
          </a:p>
          <a:p>
            <a:pPr lvl="1" eaLnBrk="1" hangingPunct="1"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	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Courier New" charset="0"/>
              </a:rPr>
              <a:t>fd</a:t>
            </a:r>
            <a:r>
              <a:rPr lang="en-US" sz="1600" b="1" dirty="0">
                <a:latin typeface="Courier New" charset="0"/>
              </a:rPr>
              <a:t>;			/* file descriptor */</a:t>
            </a:r>
          </a:p>
          <a:p>
            <a:pPr lvl="1" eaLnBrk="1" hangingPunct="1"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	short </a:t>
            </a:r>
            <a:r>
              <a:rPr lang="en-US" sz="1600" b="1" dirty="0">
                <a:solidFill>
                  <a:srgbClr val="0000CC"/>
                </a:solidFill>
                <a:latin typeface="Courier New" charset="0"/>
              </a:rPr>
              <a:t>events</a:t>
            </a:r>
            <a:r>
              <a:rPr lang="en-US" sz="1600" b="1" dirty="0">
                <a:latin typeface="Courier New" charset="0"/>
              </a:rPr>
              <a:t>;		/* queried event bit mask */</a:t>
            </a:r>
          </a:p>
          <a:p>
            <a:pPr lvl="1" eaLnBrk="1" hangingPunct="1"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	short </a:t>
            </a:r>
            <a:r>
              <a:rPr lang="en-US" sz="1600" b="1" dirty="0" err="1">
                <a:solidFill>
                  <a:srgbClr val="0000CC"/>
                </a:solidFill>
                <a:latin typeface="Courier New" charset="0"/>
              </a:rPr>
              <a:t>revents</a:t>
            </a:r>
            <a:r>
              <a:rPr lang="en-US" sz="1600" b="1" dirty="0">
                <a:latin typeface="Courier New" charset="0"/>
              </a:rPr>
              <a:t>;		/* returned event mask */</a:t>
            </a:r>
          </a:p>
          <a:p>
            <a:pPr eaLnBrk="1" hangingPunct="1"/>
            <a:r>
              <a:rPr lang="en-US" dirty="0">
                <a:latin typeface="Arial" charset="0"/>
              </a:rPr>
              <a:t>Note:</a:t>
            </a:r>
          </a:p>
          <a:p>
            <a:pPr lvl="1" eaLnBrk="1" hangingPunct="1"/>
            <a:r>
              <a:rPr lang="en-US" dirty="0">
                <a:latin typeface="Arial" charset="0"/>
              </a:rPr>
              <a:t>Any structure with </a:t>
            </a:r>
            <a:r>
              <a:rPr lang="en-US" b="1" dirty="0" err="1">
                <a:solidFill>
                  <a:srgbClr val="0000CC"/>
                </a:solidFill>
                <a:latin typeface="Courier New" charset="0"/>
              </a:rPr>
              <a:t>fd</a:t>
            </a:r>
            <a:r>
              <a:rPr lang="en-US" dirty="0">
                <a:latin typeface="Arial" charset="0"/>
              </a:rPr>
              <a:t> &lt; 0 is skipped</a:t>
            </a:r>
          </a:p>
        </p:txBody>
      </p:sp>
    </p:spTree>
    <p:extLst>
      <p:ext uri="{BB962C8B-B14F-4D97-AF65-F5344CB8AC3E}">
        <p14:creationId xmlns:p14="http://schemas.microsoft.com/office/powerpoint/2010/main" val="122078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Event Flags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091" y="1600200"/>
            <a:ext cx="7661275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ourier New" charset="0"/>
              </a:rPr>
              <a:t>POLLIN</a:t>
            </a:r>
            <a:r>
              <a:rPr lang="en-US" sz="2400" dirty="0">
                <a:latin typeface="Arial" charset="0"/>
              </a:rPr>
              <a:t>:</a:t>
            </a:r>
          </a:p>
          <a:p>
            <a:pPr lvl="1" eaLnBrk="1" hangingPunct="1"/>
            <a:r>
              <a:rPr lang="en-US" sz="2000" dirty="0">
                <a:latin typeface="Arial" charset="0"/>
              </a:rPr>
              <a:t>data available for reading</a:t>
            </a:r>
          </a:p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ourier New" charset="0"/>
              </a:rPr>
              <a:t>POLLOUT</a:t>
            </a:r>
            <a:r>
              <a:rPr lang="en-US" sz="2400" dirty="0">
                <a:latin typeface="Arial" charset="0"/>
              </a:rPr>
              <a:t>:</a:t>
            </a:r>
          </a:p>
          <a:p>
            <a:pPr lvl="1" eaLnBrk="1" hangingPunct="1"/>
            <a:r>
              <a:rPr lang="en-US" sz="2000" dirty="0">
                <a:latin typeface="Arial" charset="0"/>
              </a:rPr>
              <a:t>Buffer space available for writing</a:t>
            </a:r>
          </a:p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ourier New" charset="0"/>
              </a:rPr>
              <a:t>POLLERR</a:t>
            </a:r>
            <a:r>
              <a:rPr lang="en-US" sz="2400" dirty="0">
                <a:latin typeface="Arial" charset="0"/>
              </a:rPr>
              <a:t>:</a:t>
            </a:r>
          </a:p>
          <a:p>
            <a:pPr lvl="1" eaLnBrk="1" hangingPunct="1"/>
            <a:r>
              <a:rPr lang="en-US" sz="2000" dirty="0">
                <a:latin typeface="Arial" charset="0"/>
              </a:rPr>
              <a:t>Descriptor has error to report</a:t>
            </a:r>
          </a:p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ourier New" charset="0"/>
              </a:rPr>
              <a:t>POLLHUP</a:t>
            </a:r>
            <a:r>
              <a:rPr lang="en-US" sz="2400" dirty="0">
                <a:latin typeface="Arial" charset="0"/>
              </a:rPr>
              <a:t>:</a:t>
            </a:r>
          </a:p>
          <a:p>
            <a:pPr lvl="1" eaLnBrk="1" hangingPunct="1"/>
            <a:r>
              <a:rPr lang="en-US" sz="2000" dirty="0">
                <a:latin typeface="Arial" charset="0"/>
              </a:rPr>
              <a:t>Descriptor hung up (connection closed)</a:t>
            </a:r>
          </a:p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ourier New" charset="0"/>
              </a:rPr>
              <a:t>POLLVAL</a:t>
            </a:r>
            <a:r>
              <a:rPr lang="en-US" sz="2400" dirty="0">
                <a:latin typeface="Arial" charset="0"/>
              </a:rPr>
              <a:t>:</a:t>
            </a:r>
          </a:p>
          <a:p>
            <a:pPr lvl="1" eaLnBrk="1" hangingPunct="1"/>
            <a:r>
              <a:rPr lang="en-US" sz="2000" dirty="0">
                <a:latin typeface="Arial" charset="0"/>
              </a:rPr>
              <a:t>Descriptor invalid</a:t>
            </a:r>
          </a:p>
        </p:txBody>
      </p:sp>
    </p:spTree>
    <p:extLst>
      <p:ext uri="{BB962C8B-B14F-4D97-AF65-F5344CB8AC3E}">
        <p14:creationId xmlns:p14="http://schemas.microsoft.com/office/powerpoint/2010/main" val="13103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Poll: Example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struct pollfd my_pfds[1];</a:t>
            </a:r>
          </a:p>
          <a:p>
            <a:pPr eaLnBrk="1" hangingPunct="1">
              <a:buFont typeface="Wingdings" charset="0"/>
              <a:buNone/>
            </a:pPr>
            <a:endParaRPr lang="en-US" sz="1800" b="1">
              <a:latin typeface="Courier New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my_pfds[0].fd = 0;</a:t>
            </a:r>
          </a:p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my_pfds[0].events = POLLIN;</a:t>
            </a:r>
          </a:p>
          <a:p>
            <a:pPr eaLnBrk="1" hangingPunct="1">
              <a:buFont typeface="Wingdings" charset="0"/>
              <a:buNone/>
            </a:pPr>
            <a:endParaRPr lang="en-US" sz="1800" b="1">
              <a:latin typeface="Courier New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if (</a:t>
            </a:r>
            <a:r>
              <a:rPr lang="en-US" sz="1800" b="1">
                <a:solidFill>
                  <a:srgbClr val="FF0000"/>
                </a:solidFill>
                <a:latin typeface="Courier New" charset="0"/>
              </a:rPr>
              <a:t>poll(&amp;my_pfds, 1, INFTIM)</a:t>
            </a:r>
            <a:r>
              <a:rPr lang="en-US" sz="1800" b="1">
                <a:latin typeface="Courier New" charset="0"/>
              </a:rPr>
              <a:t> == 1) {</a:t>
            </a:r>
          </a:p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	ASSERT (my_pfds[0].revents &amp; POLLIN);</a:t>
            </a:r>
          </a:p>
          <a:p>
            <a:pPr eaLnBrk="1" hangingPunct="1"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	/* data ready on stdin */</a:t>
            </a:r>
          </a:p>
        </p:txBody>
      </p:sp>
    </p:spTree>
    <p:extLst>
      <p:ext uri="{BB962C8B-B14F-4D97-AF65-F5344CB8AC3E}">
        <p14:creationId xmlns:p14="http://schemas.microsoft.com/office/powerpoint/2010/main" val="101596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IPC Solutions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charset="0"/>
              </a:rPr>
              <a:t>Two options</a:t>
            </a:r>
          </a:p>
          <a:p>
            <a:pPr lvl="1"/>
            <a:r>
              <a:rPr lang="en-US" dirty="0">
                <a:latin typeface="Arial" charset="0"/>
              </a:rPr>
              <a:t>Support some form of shared address space</a:t>
            </a:r>
          </a:p>
          <a:p>
            <a:pPr lvl="2"/>
            <a:r>
              <a:rPr lang="en-US" dirty="0">
                <a:latin typeface="Arial" charset="0"/>
              </a:rPr>
              <a:t>Shared memory, memory mapped files</a:t>
            </a:r>
          </a:p>
          <a:p>
            <a:pPr lvl="1"/>
            <a:r>
              <a:rPr lang="en-US" dirty="0">
                <a:latin typeface="Arial" charset="0"/>
              </a:rPr>
              <a:t>Use OS mechanisms to transport data from one address space to another</a:t>
            </a:r>
          </a:p>
          <a:p>
            <a:pPr lvl="2"/>
            <a:r>
              <a:rPr lang="en-US" dirty="0">
                <a:latin typeface="Arial" charset="0"/>
              </a:rPr>
              <a:t>Pipes, FIFOs</a:t>
            </a:r>
          </a:p>
          <a:p>
            <a:pPr lvl="2"/>
            <a:r>
              <a:rPr lang="en-US" dirty="0">
                <a:latin typeface="Arial" charset="0"/>
              </a:rPr>
              <a:t>Messages, signals</a:t>
            </a:r>
          </a:p>
        </p:txBody>
      </p:sp>
      <p:sp>
        <p:nvSpPr>
          <p:cNvPr id="60421" name="Right Arrow 4"/>
          <p:cNvSpPr>
            <a:spLocks noChangeArrowheads="1"/>
          </p:cNvSpPr>
          <p:nvPr/>
        </p:nvSpPr>
        <p:spPr bwMode="auto">
          <a:xfrm>
            <a:off x="492125" y="4152900"/>
            <a:ext cx="9144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0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Message-based IPC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Message system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Enables communication without resorting to shared variables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To communicate, processes P and Q must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Establish a communication link between them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Exchange messages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Two operations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send(message)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receive(message)</a:t>
            </a:r>
          </a:p>
        </p:txBody>
      </p:sp>
    </p:spTree>
    <p:extLst>
      <p:ext uri="{BB962C8B-B14F-4D97-AF65-F5344CB8AC3E}">
        <p14:creationId xmlns:p14="http://schemas.microsoft.com/office/powerpoint/2010/main" val="28344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057400"/>
            <a:ext cx="3924300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Pipes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Message Passing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90800" y="1752600"/>
            <a:ext cx="1752600" cy="1219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>
                <a:ea typeface="ＭＳ Ｐゴシック" pitchFamily="-112" charset="-128"/>
                <a:cs typeface="+mn-cs"/>
              </a:rPr>
              <a:t>Process A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638800" y="1752600"/>
            <a:ext cx="1752600" cy="1219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>
                <a:ea typeface="ＭＳ Ｐゴシック" pitchFamily="-112" charset="-128"/>
                <a:cs typeface="+mn-cs"/>
              </a:rPr>
              <a:t>Process B</a:t>
            </a:r>
          </a:p>
        </p:txBody>
      </p:sp>
      <p:cxnSp>
        <p:nvCxnSpPr>
          <p:cNvPr id="62470" name="Straight Arrow Connector 7"/>
          <p:cNvCxnSpPr>
            <a:cxnSpLocks noChangeShapeType="1"/>
            <a:stCxn id="16388" idx="3"/>
            <a:endCxn id="16389" idx="1"/>
          </p:cNvCxnSpPr>
          <p:nvPr/>
        </p:nvCxnSpPr>
        <p:spPr bwMode="auto">
          <a:xfrm>
            <a:off x="4343400" y="2362200"/>
            <a:ext cx="12954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762000" y="2514600"/>
            <a:ext cx="992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ea typeface="ＭＳ Ｐゴシック" pitchFamily="-112" charset="-128"/>
                <a:cs typeface="+mn-cs"/>
              </a:rPr>
              <a:t>Direct</a:t>
            </a:r>
          </a:p>
        </p:txBody>
      </p:sp>
      <p:pic>
        <p:nvPicPr>
          <p:cNvPr id="624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97500"/>
            <a:ext cx="12906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30700"/>
            <a:ext cx="12906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87700"/>
            <a:ext cx="12906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762000" y="5105400"/>
            <a:ext cx="1752600" cy="1219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>
                <a:ea typeface="ＭＳ Ｐゴシック" pitchFamily="-112" charset="-128"/>
                <a:cs typeface="+mn-cs"/>
              </a:rPr>
              <a:t>Process A</a:t>
            </a:r>
          </a:p>
        </p:txBody>
      </p:sp>
      <p:cxnSp>
        <p:nvCxnSpPr>
          <p:cNvPr id="62476" name="Straight Arrow Connector 14"/>
          <p:cNvCxnSpPr>
            <a:cxnSpLocks noChangeShapeType="1"/>
            <a:stCxn id="16395" idx="3"/>
          </p:cNvCxnSpPr>
          <p:nvPr/>
        </p:nvCxnSpPr>
        <p:spPr bwMode="auto">
          <a:xfrm>
            <a:off x="2514600" y="5715000"/>
            <a:ext cx="1219200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6477000" y="5105400"/>
            <a:ext cx="1752600" cy="1219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>
                <a:ea typeface="ＭＳ Ｐゴシック" pitchFamily="-112" charset="-128"/>
                <a:cs typeface="+mn-cs"/>
              </a:rPr>
              <a:t>Process C</a:t>
            </a:r>
          </a:p>
        </p:txBody>
      </p:sp>
      <p:cxnSp>
        <p:nvCxnSpPr>
          <p:cNvPr id="62478" name="Straight Arrow Connector 17"/>
          <p:cNvCxnSpPr>
            <a:cxnSpLocks noChangeShapeType="1"/>
            <a:stCxn id="16397" idx="1"/>
          </p:cNvCxnSpPr>
          <p:nvPr/>
        </p:nvCxnSpPr>
        <p:spPr bwMode="auto">
          <a:xfrm rot="10800000" flipV="1">
            <a:off x="5024438" y="5715000"/>
            <a:ext cx="1452562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9" name="TextBox 18"/>
          <p:cNvSpPr txBox="1">
            <a:spLocks noChangeArrowheads="1"/>
          </p:cNvSpPr>
          <p:nvPr/>
        </p:nvSpPr>
        <p:spPr bwMode="auto">
          <a:xfrm>
            <a:off x="609600" y="3276600"/>
            <a:ext cx="119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ea typeface="ＭＳ Ｐゴシック" pitchFamily="-112" charset="-128"/>
                <a:cs typeface="+mn-cs"/>
              </a:rPr>
              <a:t>Indirect</a:t>
            </a:r>
          </a:p>
        </p:txBody>
      </p:sp>
      <p:sp>
        <p:nvSpPr>
          <p:cNvPr id="16400" name="Rectangle 21"/>
          <p:cNvSpPr>
            <a:spLocks noChangeArrowheads="1"/>
          </p:cNvSpPr>
          <p:nvPr/>
        </p:nvSpPr>
        <p:spPr bwMode="auto">
          <a:xfrm>
            <a:off x="6477000" y="3733800"/>
            <a:ext cx="1752600" cy="1219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>
                <a:ea typeface="ＭＳ Ｐゴシック" pitchFamily="-112" charset="-128"/>
                <a:cs typeface="+mn-cs"/>
              </a:rPr>
              <a:t>Process B</a:t>
            </a:r>
          </a:p>
        </p:txBody>
      </p:sp>
      <p:cxnSp>
        <p:nvCxnSpPr>
          <p:cNvPr id="62481" name="Straight Arrow Connector 23"/>
          <p:cNvCxnSpPr>
            <a:cxnSpLocks noChangeShapeType="1"/>
            <a:stCxn id="16400" idx="1"/>
          </p:cNvCxnSpPr>
          <p:nvPr/>
        </p:nvCxnSpPr>
        <p:spPr bwMode="auto">
          <a:xfrm rot="10800000" flipV="1">
            <a:off x="5024438" y="4343400"/>
            <a:ext cx="1452562" cy="1593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1501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Direct Message Passing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ＭＳ Ｐゴシック" pitchFamily="-112" charset="-128"/>
              </a:rPr>
              <a:t>Processes must name each other explicitly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send (P, message)</a:t>
            </a:r>
            <a:endParaRPr lang="en-US" dirty="0" smtClean="0">
              <a:solidFill>
                <a:srgbClr val="0000FF"/>
              </a:solidFill>
              <a:ea typeface="ＭＳ Ｐゴシック" pitchFamily="-112" charset="-128"/>
            </a:endParaRP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>
                <a:ea typeface="ＭＳ Ｐゴシック" pitchFamily="-112" charset="-128"/>
              </a:rPr>
              <a:t>Send a message to process </a:t>
            </a:r>
            <a:r>
              <a:rPr lang="en-US" b="1" dirty="0" smtClean="0"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P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receive(Q, message)</a:t>
            </a:r>
            <a:endParaRPr lang="en-US" dirty="0" smtClean="0">
              <a:solidFill>
                <a:srgbClr val="0000FF"/>
              </a:solidFill>
              <a:ea typeface="ＭＳ Ｐゴシック" pitchFamily="-112" charset="-128"/>
            </a:endParaRP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>
                <a:ea typeface="ＭＳ Ｐゴシック" pitchFamily="-112" charset="-128"/>
              </a:rPr>
              <a:t>Receive a message from process </a:t>
            </a:r>
            <a:r>
              <a:rPr lang="en-US" b="1" dirty="0" smtClean="0"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Q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receive(&amp;id, message)</a:t>
            </a:r>
            <a:endParaRPr lang="en-US" dirty="0" smtClean="0">
              <a:solidFill>
                <a:srgbClr val="0000FF"/>
              </a:solidFill>
              <a:ea typeface="ＭＳ Ｐゴシック" pitchFamily="-112" charset="-128"/>
            </a:endParaRP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>
                <a:ea typeface="ＭＳ Ｐゴシック" pitchFamily="-112" charset="-128"/>
              </a:rPr>
              <a:t>Receive a message from any process </a:t>
            </a:r>
            <a:endParaRPr lang="en-US" b="1" dirty="0" smtClean="0">
              <a:latin typeface="Courier New" pitchFamily="49" charset="0"/>
              <a:ea typeface="ＭＳ Ｐゴシック" pitchFamily="-112" charset="-128"/>
              <a:cs typeface="Courier New" pitchFamily="49" charset="0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ＭＳ Ｐゴシック" pitchFamily="-112" charset="-128"/>
              </a:rPr>
              <a:t>Link properties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>
                <a:ea typeface="ＭＳ Ｐゴシック" pitchFamily="-112" charset="-128"/>
              </a:rPr>
              <a:t>Established automatically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>
                <a:ea typeface="ＭＳ Ｐゴシック" pitchFamily="-112" charset="-128"/>
              </a:rPr>
              <a:t>Associated with </a:t>
            </a:r>
            <a:r>
              <a:rPr lang="en-US" b="1" dirty="0" smtClean="0">
                <a:ea typeface="ＭＳ Ｐゴシック" pitchFamily="-112" charset="-128"/>
              </a:rPr>
              <a:t>exactly</a:t>
            </a:r>
            <a:r>
              <a:rPr lang="en-US" dirty="0" smtClean="0">
                <a:ea typeface="ＭＳ Ｐゴシック" pitchFamily="-112" charset="-128"/>
              </a:rPr>
              <a:t> one pair of processes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>
                <a:ea typeface="ＭＳ Ｐゴシック" pitchFamily="-112" charset="-128"/>
              </a:rPr>
              <a:t>There exists </a:t>
            </a:r>
            <a:r>
              <a:rPr lang="en-US" b="1" dirty="0" smtClean="0">
                <a:ea typeface="ＭＳ Ｐゴシック" pitchFamily="-112" charset="-128"/>
              </a:rPr>
              <a:t>exactly</a:t>
            </a:r>
            <a:r>
              <a:rPr lang="en-US" dirty="0" smtClean="0">
                <a:ea typeface="ＭＳ Ｐゴシック" pitchFamily="-112" charset="-128"/>
              </a:rPr>
              <a:t> one link between each pair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ＭＳ Ｐゴシック" pitchFamily="-112" charset="-128"/>
              </a:rPr>
              <a:t>Limitation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Must know the name or ID of the process(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85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Indirect Message Passing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Process names a mailbox (or port)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Each mailbox has a unique id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Processes can communicate only if they share a mailbox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Link properties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Established only if processes share a common mailbox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May be associated with </a:t>
            </a:r>
            <a:r>
              <a:rPr lang="en-US" b="1" dirty="0" smtClean="0"/>
              <a:t>many</a:t>
            </a:r>
            <a:r>
              <a:rPr lang="en-US" dirty="0" smtClean="0"/>
              <a:t> processes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Each pair of processes may share </a:t>
            </a:r>
            <a:r>
              <a:rPr lang="en-US" b="1" dirty="0" smtClean="0"/>
              <a:t>multiple</a:t>
            </a:r>
            <a:r>
              <a:rPr lang="en-US" dirty="0" smtClean="0"/>
              <a:t> links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Link may be unidirectional or bi-directional</a:t>
            </a:r>
          </a:p>
        </p:txBody>
      </p:sp>
    </p:spTree>
    <p:extLst>
      <p:ext uri="{BB962C8B-B14F-4D97-AF65-F5344CB8AC3E}">
        <p14:creationId xmlns:p14="http://schemas.microsoft.com/office/powerpoint/2010/main" val="234018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Mailbox Ownership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/>
          <a:lstStyle/>
          <a:p>
            <a:r>
              <a:rPr lang="en-US" sz="2800">
                <a:latin typeface="Arial" charset="0"/>
              </a:rPr>
              <a:t>Process</a:t>
            </a:r>
          </a:p>
          <a:p>
            <a:pPr lvl="1"/>
            <a:r>
              <a:rPr lang="en-US" sz="2400">
                <a:latin typeface="Arial" charset="0"/>
              </a:rPr>
              <a:t>Only the owner receives messages through mailbox</a:t>
            </a:r>
          </a:p>
          <a:p>
            <a:pPr lvl="1"/>
            <a:r>
              <a:rPr lang="en-US" sz="2400">
                <a:latin typeface="Arial" charset="0"/>
              </a:rPr>
              <a:t>Other processes only send. </a:t>
            </a:r>
          </a:p>
          <a:p>
            <a:pPr lvl="1"/>
            <a:r>
              <a:rPr lang="en-US" sz="2400">
                <a:latin typeface="Arial" charset="0"/>
              </a:rPr>
              <a:t>When process terminates, any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sz="2400">
                <a:latin typeface="Arial" charset="0"/>
              </a:rPr>
              <a:t>owned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sz="2400">
                <a:latin typeface="Arial" charset="0"/>
              </a:rPr>
              <a:t> mailboxes are destroyed</a:t>
            </a:r>
          </a:p>
          <a:p>
            <a:r>
              <a:rPr lang="en-US" sz="2800">
                <a:latin typeface="Arial" charset="0"/>
              </a:rPr>
              <a:t>System</a:t>
            </a:r>
          </a:p>
          <a:p>
            <a:pPr lvl="1"/>
            <a:r>
              <a:rPr lang="en-US" sz="2400">
                <a:latin typeface="Arial" charset="0"/>
              </a:rPr>
              <a:t>Process that creates mailbox owns it (and so may receive through it) but may transfer ownership to another process.</a:t>
            </a:r>
          </a:p>
        </p:txBody>
      </p:sp>
    </p:spTree>
    <p:extLst>
      <p:ext uri="{BB962C8B-B14F-4D97-AF65-F5344CB8AC3E}">
        <p14:creationId xmlns:p14="http://schemas.microsoft.com/office/powerpoint/2010/main" val="280105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Message Passing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/>
          <a:lstStyle/>
          <a:p>
            <a:r>
              <a:rPr lang="en-US" sz="2800">
                <a:latin typeface="Arial" charset="0"/>
              </a:rPr>
              <a:t>Mailboxes are a resource</a:t>
            </a:r>
          </a:p>
          <a:p>
            <a:pPr lvl="1"/>
            <a:r>
              <a:rPr lang="en-US" sz="2400">
                <a:latin typeface="Arial" charset="0"/>
              </a:rPr>
              <a:t>Create and Destroy</a:t>
            </a:r>
          </a:p>
          <a:p>
            <a:r>
              <a:rPr lang="en-US" sz="2800">
                <a:latin typeface="Arial" charset="0"/>
              </a:rPr>
              <a:t>Primitives</a:t>
            </a:r>
          </a:p>
          <a:p>
            <a:pPr lvl="1"/>
            <a:r>
              <a:rPr lang="en-US" sz="2400" b="1">
                <a:solidFill>
                  <a:srgbClr val="0000FF"/>
                </a:solidFill>
                <a:latin typeface="Courier New" charset="0"/>
                <a:cs typeface="Courier New" charset="0"/>
              </a:rPr>
              <a:t>send(A, message)</a:t>
            </a:r>
          </a:p>
          <a:p>
            <a:pPr lvl="2"/>
            <a:r>
              <a:rPr lang="en-US" sz="2000">
                <a:latin typeface="Arial" charset="0"/>
              </a:rPr>
              <a:t>Send a message to mailbox </a:t>
            </a:r>
            <a:r>
              <a:rPr lang="en-US" sz="2000" b="1">
                <a:latin typeface="Courier New" charset="0"/>
                <a:cs typeface="Courier New" charset="0"/>
              </a:rPr>
              <a:t>A</a:t>
            </a:r>
          </a:p>
          <a:p>
            <a:pPr lvl="1"/>
            <a:r>
              <a:rPr lang="en-US" sz="2400" b="1">
                <a:solidFill>
                  <a:srgbClr val="0000FF"/>
                </a:solidFill>
                <a:latin typeface="Courier New" charset="0"/>
                <a:cs typeface="Courier New" charset="0"/>
              </a:rPr>
              <a:t>receive(A, message)</a:t>
            </a:r>
          </a:p>
          <a:p>
            <a:pPr lvl="2"/>
            <a:r>
              <a:rPr lang="en-US" sz="2000">
                <a:latin typeface="Arial" charset="0"/>
              </a:rPr>
              <a:t>Receive a message from mailbox </a:t>
            </a:r>
            <a:r>
              <a:rPr lang="en-US" sz="2000" b="1">
                <a:latin typeface="Courier New" charset="0"/>
                <a:cs typeface="Courier New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3464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Message Passing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Mailbox sharing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P2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P3</a:t>
            </a:r>
            <a:r>
              <a:rPr lang="en-US" dirty="0" smtClean="0"/>
              <a:t> share mailbox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dirty="0" smtClean="0"/>
              <a:t>, sends;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P2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P3</a:t>
            </a:r>
            <a:r>
              <a:rPr lang="en-US" dirty="0" smtClean="0"/>
              <a:t> receive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Who gets the message?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Options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Allow a link to be associated with at most two processes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Allow only one process at a time to execute a receive operation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Allow the system to arbitrarily select the receiver and notify the sender</a:t>
            </a:r>
          </a:p>
        </p:txBody>
      </p:sp>
    </p:spTree>
    <p:extLst>
      <p:ext uri="{BB962C8B-B14F-4D97-AF65-F5344CB8AC3E}">
        <p14:creationId xmlns:p14="http://schemas.microsoft.com/office/powerpoint/2010/main" val="95095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and Synchronization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Blocking == synchronous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Blocking send 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/>
              <a:t>Sender blocks until the message is received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Blocking receive 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/>
              <a:t>Receiver blocks until a message is available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Non-blocking == asynchronous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Non-blocking send 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/>
              <a:t>Sender sends the message and continues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dirty="0" smtClean="0"/>
              <a:t>Non-blocking receive 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/>
              <a:t>Receiver receives a valid message or null</a:t>
            </a:r>
          </a:p>
        </p:txBody>
      </p:sp>
    </p:spTree>
    <p:extLst>
      <p:ext uri="{BB962C8B-B14F-4D97-AF65-F5344CB8AC3E}">
        <p14:creationId xmlns:p14="http://schemas.microsoft.com/office/powerpoint/2010/main" val="135848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IPC message queues</a:t>
            </a:r>
          </a:p>
          <a:p>
            <a:pPr marL="963612" lvl="1" indent="-514350">
              <a:buFont typeface="+mj-lt"/>
              <a:buAutoNum type="arabicPeriod"/>
              <a:defRPr/>
            </a:pPr>
            <a:r>
              <a:rPr lang="en-US" dirty="0" smtClean="0"/>
              <a:t>Zero capacity</a:t>
            </a:r>
          </a:p>
          <a:p>
            <a:pPr marL="1368425" lvl="2" indent="-514350">
              <a:buFont typeface="Wingdings" pitchFamily="2" charset="2"/>
              <a:buChar char="n"/>
              <a:defRPr/>
            </a:pPr>
            <a:r>
              <a:rPr lang="en-US" dirty="0" smtClean="0"/>
              <a:t>No messages may be queued</a:t>
            </a:r>
          </a:p>
          <a:p>
            <a:pPr marL="1368425" lvl="2" indent="-514350">
              <a:buFont typeface="Wingdings" pitchFamily="2" charset="2"/>
              <a:buChar char="n"/>
              <a:defRPr/>
            </a:pPr>
            <a:r>
              <a:rPr lang="en-US" dirty="0" smtClean="0"/>
              <a:t>Sender must wait for receiver</a:t>
            </a:r>
          </a:p>
          <a:p>
            <a:pPr marL="963612" lvl="1" indent="-514350">
              <a:buFont typeface="+mj-lt"/>
              <a:buAutoNum type="arabicPeriod"/>
              <a:defRPr/>
            </a:pPr>
            <a:r>
              <a:rPr lang="en-US" dirty="0" smtClean="0"/>
              <a:t>Bounded capacity</a:t>
            </a:r>
          </a:p>
          <a:p>
            <a:pPr marL="1368425" lvl="2" indent="-514350">
              <a:buFont typeface="Wingdings" pitchFamily="2" charset="2"/>
              <a:buChar char="n"/>
              <a:defRPr/>
            </a:pPr>
            <a:r>
              <a:rPr lang="en-US" dirty="0" smtClean="0"/>
              <a:t>Finite buffer of n messages</a:t>
            </a:r>
          </a:p>
          <a:p>
            <a:pPr marL="1368425" lvl="2" indent="-514350">
              <a:buFont typeface="Wingdings" pitchFamily="2" charset="2"/>
              <a:buChar char="n"/>
              <a:defRPr/>
            </a:pPr>
            <a:r>
              <a:rPr lang="en-US" dirty="0" smtClean="0"/>
              <a:t>Sender blocks if link is full</a:t>
            </a:r>
          </a:p>
          <a:p>
            <a:pPr marL="963612" lvl="1" indent="-514350">
              <a:buFont typeface="+mj-lt"/>
              <a:buAutoNum type="arabicPeriod"/>
              <a:defRPr/>
            </a:pPr>
            <a:r>
              <a:rPr lang="en-US" dirty="0" smtClean="0"/>
              <a:t>Unbounded capacity </a:t>
            </a:r>
          </a:p>
          <a:p>
            <a:pPr marL="1368425" lvl="2" indent="-514350">
              <a:buFont typeface="Wingdings" pitchFamily="2" charset="2"/>
              <a:buChar char="n"/>
              <a:defRPr/>
            </a:pPr>
            <a:r>
              <a:rPr lang="en-US" dirty="0" smtClean="0"/>
              <a:t>Infinite buffer space</a:t>
            </a:r>
          </a:p>
          <a:p>
            <a:pPr marL="1368425" lvl="2" indent="-514350">
              <a:buFont typeface="Wingdings" pitchFamily="2" charset="2"/>
              <a:buChar char="n"/>
              <a:defRPr/>
            </a:pPr>
            <a:r>
              <a:rPr lang="en-US" dirty="0" smtClean="0"/>
              <a:t>Sender never blocks</a:t>
            </a:r>
          </a:p>
        </p:txBody>
      </p:sp>
    </p:spTree>
    <p:extLst>
      <p:ext uri="{BB962C8B-B14F-4D97-AF65-F5344CB8AC3E}">
        <p14:creationId xmlns:p14="http://schemas.microsoft.com/office/powerpoint/2010/main" val="329156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74091" y="1333500"/>
            <a:ext cx="8566709" cy="4978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charset="0"/>
              </a:rPr>
              <a:t>Is a buffer needed?</a:t>
            </a:r>
          </a:p>
          <a:p>
            <a:pPr>
              <a:buFont typeface="Wingdings" charset="0"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P1:	send(P2, x)     P2:	receive(P1, x)</a:t>
            </a:r>
          </a:p>
          <a:p>
            <a:pPr>
              <a:buFont typeface="Wingdings" charset="0"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cs typeface="Courier New" charset="0"/>
              </a:rPr>
              <a:t>receive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(P2, y)		send(P1, y)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Is a buffer needed?</a:t>
            </a:r>
          </a:p>
          <a:p>
            <a:pPr>
              <a:buFont typeface="Wingdings" charset="0"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P1:	send(P2, x)     P2: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cs typeface="Courier New" charset="0"/>
              </a:rPr>
              <a:t>send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(P1, x)</a:t>
            </a:r>
          </a:p>
          <a:p>
            <a:pPr>
              <a:buFont typeface="Wingdings" charset="0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cs typeface="Courier New" charset="0"/>
              </a:rPr>
              <a:t>	receive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(P2, y)      receive(P1, y)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8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Message Passing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091" y="1574800"/>
            <a:ext cx="6879820" cy="4136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void Producer() {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	while (TRUE) {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	    /* produce item */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	    </a:t>
            </a:r>
            <a:r>
              <a:rPr lang="en-US" b="1" dirty="0" err="1">
                <a:solidFill>
                  <a:srgbClr val="292929"/>
                </a:solidFill>
                <a:latin typeface="Courier New" charset="0"/>
                <a:cs typeface="Courier New" charset="0"/>
              </a:rPr>
              <a:t>build_message</a:t>
            </a: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(&amp;m, item); 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	    send(consumer, &amp;m);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	    receive(consumer, &amp;m); /* wait for </a:t>
            </a:r>
            <a:r>
              <a:rPr lang="en-US" b="1" dirty="0" err="1">
                <a:solidFill>
                  <a:srgbClr val="292929"/>
                </a:solidFill>
                <a:latin typeface="Courier New" charset="0"/>
                <a:cs typeface="Courier New" charset="0"/>
              </a:rPr>
              <a:t>ack</a:t>
            </a: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 */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	}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}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endParaRPr lang="en-US" b="1" dirty="0">
              <a:solidFill>
                <a:srgbClr val="292929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void Consumer {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	while(TRUE) {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		receive(producer, &amp;m);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		</a:t>
            </a:r>
            <a:r>
              <a:rPr lang="en-US" b="1" dirty="0" err="1">
                <a:solidFill>
                  <a:srgbClr val="292929"/>
                </a:solidFill>
                <a:latin typeface="Courier New" charset="0"/>
                <a:cs typeface="Courier New" charset="0"/>
              </a:rPr>
              <a:t>extract_item</a:t>
            </a: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(&amp;m, &amp;item);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		send(producer, &amp;m); /* </a:t>
            </a:r>
            <a:r>
              <a:rPr lang="en-US" b="1" dirty="0" err="1">
                <a:solidFill>
                  <a:srgbClr val="292929"/>
                </a:solidFill>
                <a:latin typeface="Courier New" charset="0"/>
                <a:cs typeface="Courier New" charset="0"/>
              </a:rPr>
              <a:t>ack</a:t>
            </a: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 */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		/* consume item */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	}</a:t>
            </a:r>
          </a:p>
          <a:p>
            <a:pPr>
              <a:lnSpc>
                <a:spcPct val="80000"/>
              </a:lnSpc>
              <a:buClr>
                <a:srgbClr val="CC9900"/>
              </a:buClr>
              <a:buFont typeface="Wingdings" charset="0"/>
              <a:buNone/>
            </a:pPr>
            <a:r>
              <a:rPr lang="en-US" b="1" dirty="0">
                <a:solidFill>
                  <a:srgbClr val="292929"/>
                </a:solidFill>
                <a:latin typeface="Courier New" charset="0"/>
                <a:cs typeface="Courier New" charset="0"/>
              </a:rPr>
              <a:t>}</a:t>
            </a:r>
          </a:p>
          <a:p>
            <a:endParaRPr lang="en-US" b="0" dirty="0" err="1" smtClean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2083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Chrome architecture (figure borrowed from Google)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5181600" y="1981200"/>
            <a:ext cx="34290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Separate processes for browser tabs to protect the overall application from bugs and glitches in the rendering engine</a:t>
            </a:r>
          </a:p>
          <a:p>
            <a:r>
              <a:rPr lang="en-US" dirty="0"/>
              <a:t>Restricted access from each rendering engine process to others and to the rest of the system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5029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 rot="16200000">
            <a:off x="6333331" y="2993232"/>
            <a:ext cx="5113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>
                <a:latin typeface="Arial Narrow" charset="0"/>
                <a:ea typeface="ＭＳ Ｐゴシック" pitchFamily="-112" charset="-128"/>
                <a:cs typeface="+mn-cs"/>
              </a:rPr>
              <a:t>https://sites.google.com/a/chromium.org/dev/developers/design-documents/multi-process-architecture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1828800"/>
            <a:ext cx="4876800" cy="20574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3962400"/>
            <a:ext cx="3276600" cy="13716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5410200"/>
            <a:ext cx="3276600" cy="10668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6192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== Messages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4294967295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Arial" charset="0"/>
              </a:rPr>
              <a:t>Signals are a simple form of message passing</a:t>
            </a:r>
          </a:p>
          <a:p>
            <a:pPr lvl="1"/>
            <a:r>
              <a:rPr lang="en-US">
                <a:latin typeface="Arial" charset="0"/>
              </a:rPr>
              <a:t>Non-blocking</a:t>
            </a:r>
          </a:p>
          <a:p>
            <a:pPr lvl="1"/>
            <a:r>
              <a:rPr lang="en-US">
                <a:latin typeface="Arial" charset="0"/>
              </a:rPr>
              <a:t>No buffering</a:t>
            </a:r>
          </a:p>
        </p:txBody>
      </p:sp>
    </p:spTree>
    <p:extLst>
      <p:ext uri="{BB962C8B-B14F-4D97-AF65-F5344CB8AC3E}">
        <p14:creationId xmlns:p14="http://schemas.microsoft.com/office/powerpoint/2010/main" val="17706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Over a Pipe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066800" y="1676400"/>
            <a:ext cx="7467600" cy="2895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500">
                <a:latin typeface="Gill Sans MT"/>
                <a:ea typeface="ＭＳ Ｐゴシック" pitchFamily="-112" charset="-128"/>
                <a:cs typeface="Gill Sans MT"/>
              </a:rPr>
              <a:t>OS address </a:t>
            </a:r>
            <a:br>
              <a:rPr lang="en-US" sz="2500">
                <a:latin typeface="Gill Sans MT"/>
                <a:ea typeface="ＭＳ Ｐゴシック" pitchFamily="-112" charset="-128"/>
                <a:cs typeface="Gill Sans MT"/>
              </a:rPr>
            </a:br>
            <a:r>
              <a:rPr lang="en-US" sz="2500">
                <a:latin typeface="Gill Sans MT"/>
                <a:ea typeface="ＭＳ Ｐゴシック" pitchFamily="-112" charset="-128"/>
                <a:cs typeface="Gill Sans MT"/>
              </a:rPr>
              <a:t>space</a:t>
            </a: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524000" y="2044700"/>
            <a:ext cx="2057400" cy="19478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ＭＳ Ｐゴシック" pitchFamily="-112" charset="-128"/>
              <a:cs typeface="+mn-cs"/>
            </a:endParaRP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5943600" y="2044700"/>
            <a:ext cx="2057400" cy="19478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112" charset="-128"/>
              <a:cs typeface="+mn-cs"/>
            </a:endParaRP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1783683" y="4017963"/>
            <a:ext cx="145548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500">
                <a:latin typeface="Gill Sans MT"/>
                <a:ea typeface="ＭＳ Ｐゴシック" pitchFamily="-112" charset="-128"/>
                <a:cs typeface="Gill Sans MT"/>
              </a:rPr>
              <a:t>Process A</a:t>
            </a: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6286459" y="3992563"/>
            <a:ext cx="145423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500">
                <a:latin typeface="Gill Sans MT"/>
                <a:ea typeface="ＭＳ Ｐゴシック" pitchFamily="-112" charset="-128"/>
                <a:cs typeface="Gill Sans MT"/>
              </a:rPr>
              <a:t>Process B</a:t>
            </a:r>
          </a:p>
        </p:txBody>
      </p:sp>
      <p:sp>
        <p:nvSpPr>
          <p:cNvPr id="27657" name="Text Box 14"/>
          <p:cNvSpPr txBox="1">
            <a:spLocks noChangeArrowheads="1"/>
          </p:cNvSpPr>
          <p:nvPr/>
        </p:nvSpPr>
        <p:spPr bwMode="auto">
          <a:xfrm>
            <a:off x="1905000" y="2209800"/>
            <a:ext cx="12954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500" dirty="0">
                <a:latin typeface="Gill Sans MT"/>
                <a:ea typeface="ＭＳ Ｐゴシック" pitchFamily="-112" charset="-128"/>
                <a:cs typeface="Gill Sans MT"/>
              </a:rPr>
              <a:t>Private address space</a:t>
            </a:r>
          </a:p>
        </p:txBody>
      </p:sp>
      <p:sp>
        <p:nvSpPr>
          <p:cNvPr id="27658" name="Text Box 15"/>
          <p:cNvSpPr txBox="1">
            <a:spLocks noChangeArrowheads="1"/>
          </p:cNvSpPr>
          <p:nvPr/>
        </p:nvSpPr>
        <p:spPr bwMode="auto">
          <a:xfrm>
            <a:off x="6324600" y="2286000"/>
            <a:ext cx="12954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500">
                <a:latin typeface="Gill Sans MT"/>
                <a:ea typeface="ＭＳ Ｐゴシック" pitchFamily="-112" charset="-128"/>
                <a:cs typeface="Gill Sans MT"/>
              </a:rPr>
              <a:t>Private address space</a:t>
            </a:r>
          </a:p>
        </p:txBody>
      </p:sp>
      <p:sp>
        <p:nvSpPr>
          <p:cNvPr id="27659" name="Can 16"/>
          <p:cNvSpPr>
            <a:spLocks/>
          </p:cNvSpPr>
          <p:nvPr/>
        </p:nvSpPr>
        <p:spPr bwMode="auto">
          <a:xfrm rot="-5400000">
            <a:off x="4606925" y="2514600"/>
            <a:ext cx="304800" cy="2438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1800">
              <a:ea typeface="ＭＳ Ｐゴシック" pitchFamily="-112" charset="-128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3657600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3657600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657600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3657600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3657600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3429000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3648075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8400" y="3429000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7000" y="3648075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1800" y="3429000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24600" y="3429000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9400" y="3648075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00" y="3429000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86600" y="3648075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91400" y="3429000"/>
            <a:ext cx="304800" cy="161925"/>
          </a:xfrm>
          <a:prstGeom prst="rect">
            <a:avLst/>
          </a:prstGeom>
          <a:solidFill>
            <a:srgbClr val="FFCC99"/>
          </a:solidFill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dirty="0">
                <a:ea typeface="ＭＳ Ｐゴシック" pitchFamily="-112" charset="-128"/>
                <a:cs typeface="+mn-cs"/>
              </a:rPr>
              <a:t>msg</a:t>
            </a:r>
          </a:p>
        </p:txBody>
      </p:sp>
    </p:spTree>
    <p:extLst>
      <p:ext uri="{BB962C8B-B14F-4D97-AF65-F5344CB8AC3E}">
        <p14:creationId xmlns:p14="http://schemas.microsoft.com/office/powerpoint/2010/main" val="308884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Select and Poll: Prototypes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091" y="1701800"/>
            <a:ext cx="7661275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Arial" charset="0"/>
              </a:rPr>
              <a:t>Select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Wait for readable/writable file descriptors</a:t>
            </a:r>
          </a:p>
          <a:p>
            <a:pPr lvl="1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#include &lt;sys/</a:t>
            </a:r>
            <a:r>
              <a:rPr lang="en-US" sz="1800" b="1" dirty="0" err="1">
                <a:latin typeface="Courier New" charset="0"/>
              </a:rPr>
              <a:t>time.h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pPr lvl="1" eaLnBrk="1" hangingPunct="1">
              <a:buFont typeface="Wingdings" charset="0"/>
              <a:buNone/>
            </a:pP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select (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num_fds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fd_set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*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read_set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fd_set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*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write_set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fd_set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*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except_set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struct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timeval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* timeout);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Poll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Poll file descriptors for events</a:t>
            </a:r>
          </a:p>
          <a:p>
            <a:pPr lvl="1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#include &lt;</a:t>
            </a:r>
            <a:r>
              <a:rPr lang="en-US" sz="1800" b="1" dirty="0" err="1">
                <a:latin typeface="Courier New" charset="0"/>
              </a:rPr>
              <a:t>poll.h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pPr lvl="1" eaLnBrk="1" hangingPunct="1">
              <a:buFont typeface="Wingdings" charset="0"/>
              <a:buNone/>
            </a:pP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poll (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struct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pollfd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*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pfds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nfds_t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nfds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timeout);</a:t>
            </a:r>
          </a:p>
        </p:txBody>
      </p:sp>
    </p:spTree>
    <p:extLst>
      <p:ext uri="{BB962C8B-B14F-4D97-AF65-F5344CB8AC3E}">
        <p14:creationId xmlns:p14="http://schemas.microsoft.com/office/powerpoint/2010/main" val="370897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Chrome architecture (figure borrowed from Google)  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5181600" y="1981199"/>
            <a:ext cx="3429000" cy="4495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 named pipe is allocated for each renderer process for communication with the browser process</a:t>
            </a:r>
          </a:p>
          <a:p>
            <a:r>
              <a:rPr lang="en-US" dirty="0"/>
              <a:t>Pipes are used in asynchronous mode to ensure that neither end is blocked waiting for the </a:t>
            </a:r>
            <a:r>
              <a:rPr lang="en-US" dirty="0" smtClean="0"/>
              <a:t>other</a:t>
            </a:r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5029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 rot="16200000">
            <a:off x="6333331" y="2993232"/>
            <a:ext cx="5113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>
                <a:latin typeface="Arial Narrow" charset="0"/>
                <a:ea typeface="ＭＳ Ｐゴシック" pitchFamily="-112" charset="-128"/>
                <a:cs typeface="+mn-cs"/>
              </a:rPr>
              <a:t>https://sites.google.com/a/chromium.org/dev/developers/design-documents/multi-process-architecture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76200" y="1828800"/>
            <a:ext cx="4876800" cy="20574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800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676400" y="3962400"/>
            <a:ext cx="3276600" cy="13716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800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1676400" y="5410200"/>
            <a:ext cx="3276600" cy="10668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49275" y="2874963"/>
            <a:ext cx="1289050" cy="2900362"/>
          </a:xfrm>
          <a:custGeom>
            <a:avLst/>
            <a:gdLst>
              <a:gd name="T0" fmla="*/ 16496 w 1289116"/>
              <a:gd name="T1" fmla="*/ 0 h 2899528"/>
              <a:gd name="T2" fmla="*/ 60486 w 1289116"/>
              <a:gd name="T3" fmla="*/ 2840641 h 2899528"/>
              <a:gd name="T4" fmla="*/ 1279623 w 1289116"/>
              <a:gd name="T5" fmla="*/ 2885432 h 2899528"/>
              <a:gd name="T6" fmla="*/ 1289050 w 1289116"/>
              <a:gd name="T7" fmla="*/ 2885432 h 2899528"/>
              <a:gd name="T8" fmla="*/ 0 60000 65536"/>
              <a:gd name="T9" fmla="*/ 0 60000 65536"/>
              <a:gd name="T10" fmla="*/ 0 60000 65536"/>
              <a:gd name="T11" fmla="*/ 0 60000 65536"/>
              <a:gd name="T12" fmla="*/ 0 w 1289116"/>
              <a:gd name="T13" fmla="*/ 0 h 2899528"/>
              <a:gd name="T14" fmla="*/ 1289116 w 1289116"/>
              <a:gd name="T15" fmla="*/ 2899528 h 2899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9116" h="2899528">
                <a:moveTo>
                  <a:pt x="16497" y="0"/>
                </a:moveTo>
                <a:cubicBezTo>
                  <a:pt x="5761" y="972008"/>
                  <a:pt x="0" y="2205087"/>
                  <a:pt x="60489" y="2839825"/>
                </a:cubicBezTo>
                <a:cubicBezTo>
                  <a:pt x="503811" y="2899528"/>
                  <a:pt x="873289" y="2869676"/>
                  <a:pt x="1279689" y="2884602"/>
                </a:cubicBezTo>
                <a:lnTo>
                  <a:pt x="1289116" y="2884602"/>
                </a:lnTo>
              </a:path>
            </a:pathLst>
          </a:custGeom>
          <a:noFill/>
          <a:ln w="111125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990600" y="3578225"/>
            <a:ext cx="838200" cy="917575"/>
          </a:xfrm>
          <a:custGeom>
            <a:avLst/>
            <a:gdLst>
              <a:gd name="T0" fmla="*/ 6975 w 1289116"/>
              <a:gd name="T1" fmla="*/ 0 h 2899528"/>
              <a:gd name="T2" fmla="*/ 25574 w 1289116"/>
              <a:gd name="T3" fmla="*/ 284627 h 2899528"/>
              <a:gd name="T4" fmla="*/ 541023 w 1289116"/>
              <a:gd name="T5" fmla="*/ 289115 h 2899528"/>
              <a:gd name="T6" fmla="*/ 545008 w 1289116"/>
              <a:gd name="T7" fmla="*/ 289115 h 2899528"/>
              <a:gd name="T8" fmla="*/ 0 60000 65536"/>
              <a:gd name="T9" fmla="*/ 0 60000 65536"/>
              <a:gd name="T10" fmla="*/ 0 60000 65536"/>
              <a:gd name="T11" fmla="*/ 0 60000 65536"/>
              <a:gd name="T12" fmla="*/ 0 w 1289116"/>
              <a:gd name="T13" fmla="*/ 0 h 2899528"/>
              <a:gd name="T14" fmla="*/ 1289116 w 1289116"/>
              <a:gd name="T15" fmla="*/ 2899528 h 2899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9116" h="2899528">
                <a:moveTo>
                  <a:pt x="16497" y="0"/>
                </a:moveTo>
                <a:cubicBezTo>
                  <a:pt x="5761" y="972008"/>
                  <a:pt x="0" y="2205087"/>
                  <a:pt x="60489" y="2839825"/>
                </a:cubicBezTo>
                <a:cubicBezTo>
                  <a:pt x="503811" y="2899528"/>
                  <a:pt x="873289" y="2869676"/>
                  <a:pt x="1279689" y="2884602"/>
                </a:cubicBezTo>
                <a:lnTo>
                  <a:pt x="1289116" y="2884602"/>
                </a:lnTo>
              </a:path>
            </a:pathLst>
          </a:custGeom>
          <a:noFill/>
          <a:ln w="111125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72188"/>
          </a:xfrm>
          <a:prstGeom prst="rect">
            <a:avLst/>
          </a:prstGeom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28600" y="894655"/>
            <a:ext cx="22479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500" dirty="0" smtClean="0">
                <a:solidFill>
                  <a:schemeClr val="bg1"/>
                </a:solidFill>
                <a:latin typeface="Gill Sans MT"/>
                <a:ea typeface="ＭＳ Ｐゴシック" pitchFamily="-112" charset="-128"/>
                <a:cs typeface="Gill Sans MT"/>
              </a:rPr>
              <a:t>Process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2463800"/>
            <a:ext cx="6477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2463800"/>
            <a:ext cx="6477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463800"/>
            <a:ext cx="6477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2463800"/>
            <a:ext cx="6477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2463800"/>
            <a:ext cx="6477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800" y="2374900"/>
            <a:ext cx="6985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600" y="2593975"/>
            <a:ext cx="6985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5200" y="2374900"/>
            <a:ext cx="6985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3800" y="2593975"/>
            <a:ext cx="6985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8600" y="2374900"/>
            <a:ext cx="6985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1600" y="2387600"/>
            <a:ext cx="6477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6400" y="2606675"/>
            <a:ext cx="6477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85000" y="2387600"/>
            <a:ext cx="6477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13600" y="2606675"/>
            <a:ext cx="6477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18400" y="2387600"/>
            <a:ext cx="647700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Gill Sans MT"/>
                <a:ea typeface="ＭＳ Ｐゴシック" pitchFamily="-112" charset="-128"/>
                <a:cs typeface="Gill Sans MT"/>
              </a:rPr>
              <a:t>msg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200816" y="894764"/>
            <a:ext cx="22479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500" dirty="0" smtClean="0">
                <a:solidFill>
                  <a:schemeClr val="bg1"/>
                </a:solidFill>
                <a:latin typeface="Gill Sans MT"/>
                <a:ea typeface="ＭＳ Ｐゴシック" pitchFamily="-112" charset="-128"/>
                <a:cs typeface="Gill Sans MT"/>
              </a:rPr>
              <a:t>Process B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239167" y="1133182"/>
            <a:ext cx="22479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500" dirty="0" smtClean="0">
                <a:solidFill>
                  <a:schemeClr val="bg1"/>
                </a:solidFill>
                <a:latin typeface="Gill Sans MT"/>
                <a:ea typeface="ＭＳ Ｐゴシック" pitchFamily="-112" charset="-128"/>
                <a:cs typeface="Gill Sans MT"/>
              </a:rPr>
              <a:t>Operating System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28600" y="3215982"/>
            <a:ext cx="2247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chemeClr val="bg1"/>
                </a:solidFill>
                <a:latin typeface="Gill Sans MT"/>
                <a:ea typeface="ＭＳ Ｐゴシック" pitchFamily="-112" charset="-128"/>
                <a:cs typeface="Gill Sans MT"/>
              </a:rPr>
              <a:t>private address space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200816" y="3215982"/>
            <a:ext cx="2247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chemeClr val="bg1"/>
                </a:solidFill>
                <a:latin typeface="Gill Sans MT"/>
                <a:ea typeface="ＭＳ Ｐゴシック" pitchFamily="-112" charset="-128"/>
                <a:cs typeface="Gill Sans MT"/>
              </a:rPr>
              <a:t>private address space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50076" y="6453188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rPr>
              <a:t>photo: </a:t>
            </a:r>
            <a:r>
              <a:rPr lang="en-US" sz="1000" dirty="0" err="1" smtClean="0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rPr>
              <a:t>theilr</a:t>
            </a:r>
            <a:endParaRPr lang="en-US" sz="1000" dirty="0" smtClean="0">
              <a:solidFill>
                <a:schemeClr val="bg1">
                  <a:lumMod val="75000"/>
                </a:schemeClr>
              </a:solidFill>
              <a:latin typeface="Gill Sans MT"/>
              <a:cs typeface="Gill Sans MT"/>
            </a:endParaRPr>
          </a:p>
          <a:p>
            <a:pPr algn="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rPr>
              <a:t>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rPr>
              <a:t>www.flickr.com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rPr>
              <a:t>/photos/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rPr>
              <a:t>theilr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rPr>
              <a:t>/4283377543/</a:t>
            </a:r>
            <a:endParaRPr lang="en-US" sz="1000" b="0" dirty="0" smtClean="0">
              <a:solidFill>
                <a:schemeClr val="bg1">
                  <a:lumMod val="75000"/>
                </a:schemeClr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4630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Pipes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74091" y="1498600"/>
            <a:ext cx="7661275" cy="41148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#include &lt;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unistd.h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&gt;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0000FF"/>
                </a:solidFill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 pipe(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fildes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[2]);</a:t>
            </a:r>
          </a:p>
          <a:p>
            <a:pPr>
              <a:buFont typeface="Wingdings" pitchFamily="2" charset="2"/>
              <a:buChar char="n"/>
              <a:defRPr/>
            </a:pPr>
            <a:endParaRPr lang="en-US" sz="2000" dirty="0" smtClean="0">
              <a:ea typeface="ＭＳ Ｐゴシック" pitchFamily="-112" charset="-128"/>
              <a:cs typeface="Courier New" pitchFamily="49" charset="0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000" dirty="0" smtClean="0">
                <a:ea typeface="+mn-ea"/>
              </a:rPr>
              <a:t>Create a message pipe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sz="1800" dirty="0" smtClean="0">
                <a:ea typeface="ＭＳ Ｐゴシック" pitchFamily="-112" charset="-128"/>
              </a:rPr>
              <a:t>Anything can be written to the pipe, and read from the other end 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sz="1800" dirty="0" smtClean="0">
                <a:ea typeface="ＭＳ Ｐゴシック" pitchFamily="-112" charset="-128"/>
              </a:rPr>
              <a:t>Data is received in the order it was sent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sz="1800" dirty="0" smtClean="0">
                <a:ea typeface="ＭＳ Ｐゴシック" pitchFamily="-112" charset="-128"/>
              </a:rPr>
              <a:t>OS enforces mutual exclusion: only one process at a time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sz="1800" dirty="0" smtClean="0">
                <a:ea typeface="ＭＳ Ｐゴシック" pitchFamily="-112" charset="-128"/>
              </a:rPr>
              <a:t>Accessed by a file descriptor, like an ordinary file 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sz="1800" dirty="0" smtClean="0">
                <a:ea typeface="ＭＳ Ｐゴシック" pitchFamily="-112" charset="-128"/>
              </a:rPr>
              <a:t>Processes sharing the pipe must have same parent </a:t>
            </a:r>
            <a:r>
              <a:rPr lang="en-US" sz="1800" dirty="0" smtClean="0">
                <a:ea typeface="ＭＳ Ｐゴシック" pitchFamily="-112" charset="-128"/>
              </a:rPr>
              <a:t>process</a:t>
            </a:r>
            <a:endParaRPr lang="en-US" sz="1800" dirty="0" smtClean="0">
              <a:ea typeface="ＭＳ Ｐゴシック" pitchFamily="-112" charset="-128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000" dirty="0" smtClean="0">
                <a:ea typeface="+mn-ea"/>
              </a:rPr>
              <a:t>Returns a pair of file descriptors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fildes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[0]</a:t>
            </a:r>
            <a:r>
              <a:rPr lang="en-US" sz="1800" dirty="0" smtClean="0">
                <a:solidFill>
                  <a:srgbClr val="0000FF"/>
                </a:solidFill>
                <a:latin typeface="+mj-lt"/>
                <a:cs typeface="Courier New" pitchFamily="49" charset="0"/>
              </a:rPr>
              <a:t> </a:t>
            </a:r>
            <a:r>
              <a:rPr lang="en-US" sz="1800" dirty="0" smtClean="0">
                <a:cs typeface="Courier New" pitchFamily="49" charset="0"/>
              </a:rPr>
              <a:t>is</a:t>
            </a:r>
            <a:r>
              <a:rPr lang="en-US" sz="1800" dirty="0" smtClean="0"/>
              <a:t> </a:t>
            </a:r>
            <a:r>
              <a:rPr lang="en-US" sz="1800" dirty="0" smtClean="0"/>
              <a:t>the read end of the pipe</a:t>
            </a:r>
          </a:p>
          <a:p>
            <a:pPr lvl="1">
              <a:buFont typeface="Wingdings" pitchFamily="2" charset="2"/>
              <a:buChar char="¡"/>
              <a:defRPr/>
            </a:pPr>
            <a:r>
              <a:rPr lang="en-US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fildes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[1]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is </a:t>
            </a:r>
            <a:r>
              <a:rPr lang="en-US" sz="1800" dirty="0" smtClean="0"/>
              <a:t>the write end of the pipe</a:t>
            </a:r>
          </a:p>
        </p:txBody>
      </p:sp>
    </p:spTree>
    <p:extLst>
      <p:ext uri="{BB962C8B-B14F-4D97-AF65-F5344CB8AC3E}">
        <p14:creationId xmlns:p14="http://schemas.microsoft.com/office/powerpoint/2010/main" val="397974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091" y="1498600"/>
            <a:ext cx="2916183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A921C"/>
                </a:solidFill>
                <a:latin typeface="Monaco"/>
              </a:rPr>
              <a:t>#</a:t>
            </a:r>
            <a:r>
              <a:rPr lang="en-US" sz="1600" b="1" dirty="0">
                <a:solidFill>
                  <a:srgbClr val="0C450D"/>
                </a:solidFill>
                <a:latin typeface="Monaco"/>
              </a:rPr>
              <a:t>include 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&lt;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stdio.h</a:t>
            </a:r>
            <a:r>
              <a:rPr lang="en-US" sz="1600" b="1" dirty="0" smtClean="0">
                <a:solidFill>
                  <a:srgbClr val="036A07"/>
                </a:solidFill>
                <a:latin typeface="Monaco"/>
              </a:rPr>
              <a:t>&gt;</a:t>
            </a:r>
            <a:endParaRPr lang="en-US" sz="1600" b="1" dirty="0" smtClean="0">
              <a:solidFill>
                <a:prstClr val="black"/>
              </a:solidFill>
              <a:latin typeface="Monaco"/>
            </a:endParaRPr>
          </a:p>
          <a:p>
            <a:r>
              <a:rPr lang="en-US" sz="1600" b="1" dirty="0" smtClean="0">
                <a:solidFill>
                  <a:srgbClr val="1A921C"/>
                </a:solidFill>
                <a:latin typeface="Monaco"/>
              </a:rPr>
              <a:t>#</a:t>
            </a:r>
            <a:r>
              <a:rPr lang="en-US" sz="1600" b="1" dirty="0">
                <a:solidFill>
                  <a:srgbClr val="0C450D"/>
                </a:solidFill>
                <a:latin typeface="Monaco"/>
              </a:rPr>
              <a:t>include 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&lt;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stdlib.h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&gt;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srgbClr val="1A921C"/>
                </a:solidFill>
                <a:latin typeface="Monaco"/>
              </a:rPr>
              <a:t>#</a:t>
            </a:r>
            <a:r>
              <a:rPr lang="en-US" sz="1600" b="1" dirty="0">
                <a:solidFill>
                  <a:srgbClr val="0C450D"/>
                </a:solidFill>
                <a:latin typeface="Monaco"/>
              </a:rPr>
              <a:t>include 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&lt;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errno.h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&gt;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srgbClr val="1A921C"/>
                </a:solidFill>
                <a:latin typeface="Monaco"/>
              </a:rPr>
              <a:t>#</a:t>
            </a:r>
            <a:r>
              <a:rPr lang="en-US" sz="1600" b="1" dirty="0">
                <a:solidFill>
                  <a:srgbClr val="0C450D"/>
                </a:solidFill>
                <a:latin typeface="Monaco"/>
              </a:rPr>
              <a:t>include 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&lt;sys/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types.h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&gt;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srgbClr val="1A921C"/>
                </a:solidFill>
                <a:latin typeface="Monaco"/>
              </a:rPr>
              <a:t>#</a:t>
            </a:r>
            <a:r>
              <a:rPr lang="en-US" sz="1600" b="1" dirty="0">
                <a:solidFill>
                  <a:srgbClr val="0C450D"/>
                </a:solidFill>
                <a:latin typeface="Monaco"/>
              </a:rPr>
              <a:t>include 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&lt;</a:t>
            </a:r>
            <a:r>
              <a:rPr lang="en-US" sz="1600" b="1" dirty="0" err="1">
                <a:solidFill>
                  <a:srgbClr val="036A07"/>
                </a:solidFill>
                <a:latin typeface="Monaco"/>
              </a:rPr>
              <a:t>unistd.h</a:t>
            </a:r>
            <a:r>
              <a:rPr lang="en-US" sz="1600" b="1" dirty="0">
                <a:solidFill>
                  <a:srgbClr val="036A07"/>
                </a:solidFill>
                <a:latin typeface="Monaco"/>
              </a:rPr>
              <a:t>&gt;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err="1">
                <a:solidFill>
                  <a:srgbClr val="0000FF"/>
                </a:solidFill>
                <a:latin typeface="Monaco"/>
              </a:rPr>
              <a:t>int</a:t>
            </a:r>
            <a:r>
              <a:rPr lang="en-US" sz="1600" b="1" dirty="0">
                <a:solidFill>
                  <a:srgbClr val="0000FF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0000A2"/>
                </a:solidFill>
                <a:latin typeface="Monaco"/>
              </a:rPr>
              <a:t>main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0000FF"/>
                </a:solidFill>
                <a:latin typeface="Monaco"/>
              </a:rPr>
              <a:t>void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>) {</a:t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    ...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Monaco"/>
              </a:rPr>
              <a:t>}</a:t>
            </a: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r>
              <a:rPr lang="en-US" sz="1600" b="1" dirty="0">
                <a:solidFill>
                  <a:prstClr val="black"/>
                </a:solidFill>
                <a:latin typeface="Monaco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Monaco"/>
              </a:rPr>
            </a:br>
            <a:endParaRPr lang="en-US" sz="1600" b="0" dirty="0" smtClean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96238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ange lectur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500" b="0" dirty="0" err="1" smtClean="0">
            <a:latin typeface="Gill Sans MT"/>
            <a:cs typeface="Gill Sans MT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 lecture.thmx</Template>
  <TotalTime>5290</TotalTime>
  <Words>2495</Words>
  <Application>Microsoft Macintosh PowerPoint</Application>
  <PresentationFormat>On-screen Show (4:3)</PresentationFormat>
  <Paragraphs>564</Paragraphs>
  <Slides>52</Slides>
  <Notes>19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Orange lecture</vt:lpstr>
      <vt:lpstr>Interprocess Communication</vt:lpstr>
      <vt:lpstr>Interprocess Communciation</vt:lpstr>
      <vt:lpstr>Two kinds of IPC</vt:lpstr>
      <vt:lpstr>Pipes</vt:lpstr>
      <vt:lpstr>Google Chrome architecture (figure borrowed from Google)</vt:lpstr>
      <vt:lpstr>Google Chrome architecture (figure borrowed from Google)   </vt:lpstr>
      <vt:lpstr>PowerPoint Presentation</vt:lpstr>
      <vt:lpstr>UNIX Pipes</vt:lpstr>
      <vt:lpstr>Pipe example</vt:lpstr>
      <vt:lpstr>Pipe example</vt:lpstr>
      <vt:lpstr>A pipe dream</vt:lpstr>
      <vt:lpstr>Duplicating a file descriptor</vt:lpstr>
      <vt:lpstr>Duplicating a file descriptor</vt:lpstr>
      <vt:lpstr>Pipe dream come true: ls | wc –l</vt:lpstr>
      <vt:lpstr>Pipe dream come true: ls | wc –l</vt:lpstr>
      <vt:lpstr>Pipe dream come true: ls | wc –l</vt:lpstr>
      <vt:lpstr>Pipe dream come true: ls | wc –l</vt:lpstr>
      <vt:lpstr>Pipe dream come true: ls | wc –l</vt:lpstr>
      <vt:lpstr>Pipe dream come true: ls | wc –l</vt:lpstr>
      <vt:lpstr>FIFOs</vt:lpstr>
      <vt:lpstr>FIFOs</vt:lpstr>
      <vt:lpstr>Communication Over a FIFO</vt:lpstr>
      <vt:lpstr>FIFO Example: Producer-Consumer</vt:lpstr>
      <vt:lpstr>FIFO Example</vt:lpstr>
      <vt:lpstr>FIFO Example</vt:lpstr>
      <vt:lpstr>What if there are multiple producers?</vt:lpstr>
      <vt:lpstr>Select &amp; Poll</vt:lpstr>
      <vt:lpstr>Select and Poll: Waiting for input</vt:lpstr>
      <vt:lpstr>Select</vt:lpstr>
      <vt:lpstr>File Descriptor Sets</vt:lpstr>
      <vt:lpstr>File Descriptor Sets</vt:lpstr>
      <vt:lpstr>Select: Example</vt:lpstr>
      <vt:lpstr>Poll</vt:lpstr>
      <vt:lpstr>Descriptors</vt:lpstr>
      <vt:lpstr>Event Flags</vt:lpstr>
      <vt:lpstr>Poll: Example</vt:lpstr>
      <vt:lpstr>Bonus Slides!</vt:lpstr>
      <vt:lpstr>IPC Solutions</vt:lpstr>
      <vt:lpstr>Message-based IPC</vt:lpstr>
      <vt:lpstr>Message Passing</vt:lpstr>
      <vt:lpstr>Direct Message Passing</vt:lpstr>
      <vt:lpstr>Indirect Message Passing</vt:lpstr>
      <vt:lpstr>Mailbox Ownership</vt:lpstr>
      <vt:lpstr>Indirect Message Passing</vt:lpstr>
      <vt:lpstr>Indirect Message Passing</vt:lpstr>
      <vt:lpstr>IPC and Synchronization</vt:lpstr>
      <vt:lpstr>Buffering</vt:lpstr>
      <vt:lpstr>Buffering</vt:lpstr>
      <vt:lpstr>Example: Message Passing</vt:lpstr>
      <vt:lpstr>Signals == Messages</vt:lpstr>
      <vt:lpstr>Communication Over a Pipe</vt:lpstr>
      <vt:lpstr>Select and Poll: Prototypes</vt:lpstr>
    </vt:vector>
  </TitlesOfParts>
  <Company>University of Illinois at Urbana-Champaign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Synchronization</dc:title>
  <dc:creator>Philip Godfrey</dc:creator>
  <cp:lastModifiedBy>Philip Godfrey</cp:lastModifiedBy>
  <cp:revision>437</cp:revision>
  <cp:lastPrinted>2012-04-02T12:34:00Z</cp:lastPrinted>
  <dcterms:created xsi:type="dcterms:W3CDTF">2012-03-12T04:23:55Z</dcterms:created>
  <dcterms:modified xsi:type="dcterms:W3CDTF">2012-04-04T15:41:51Z</dcterms:modified>
</cp:coreProperties>
</file>