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40"/>
  </p:notesMasterIdLst>
  <p:sldIdLst>
    <p:sldId id="257" r:id="rId2"/>
    <p:sldId id="365" r:id="rId3"/>
    <p:sldId id="386" r:id="rId4"/>
    <p:sldId id="399" r:id="rId5"/>
    <p:sldId id="402" r:id="rId6"/>
    <p:sldId id="400" r:id="rId7"/>
    <p:sldId id="401" r:id="rId8"/>
    <p:sldId id="415" r:id="rId9"/>
    <p:sldId id="403" r:id="rId10"/>
    <p:sldId id="404" r:id="rId11"/>
    <p:sldId id="405" r:id="rId12"/>
    <p:sldId id="407" r:id="rId13"/>
    <p:sldId id="408" r:id="rId14"/>
    <p:sldId id="409" r:id="rId15"/>
    <p:sldId id="410" r:id="rId16"/>
    <p:sldId id="442" r:id="rId17"/>
    <p:sldId id="443" r:id="rId18"/>
    <p:sldId id="444" r:id="rId19"/>
    <p:sldId id="446" r:id="rId20"/>
    <p:sldId id="447" r:id="rId21"/>
    <p:sldId id="448" r:id="rId22"/>
    <p:sldId id="449" r:id="rId23"/>
    <p:sldId id="428" r:id="rId24"/>
    <p:sldId id="429" r:id="rId25"/>
    <p:sldId id="430" r:id="rId26"/>
    <p:sldId id="431" r:id="rId27"/>
    <p:sldId id="432" r:id="rId28"/>
    <p:sldId id="433" r:id="rId29"/>
    <p:sldId id="434" r:id="rId30"/>
    <p:sldId id="435" r:id="rId31"/>
    <p:sldId id="436" r:id="rId32"/>
    <p:sldId id="437" r:id="rId33"/>
    <p:sldId id="438" r:id="rId34"/>
    <p:sldId id="439" r:id="rId35"/>
    <p:sldId id="440" r:id="rId36"/>
    <p:sldId id="354" r:id="rId37"/>
    <p:sldId id="450" r:id="rId38"/>
    <p:sldId id="41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EF5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07" autoAdjust="0"/>
    <p:restoredTop sz="83820" autoAdjust="0"/>
  </p:normalViewPr>
  <p:slideViewPr>
    <p:cSldViewPr snapToGrid="0" snapToObjects="1">
      <p:cViewPr varScale="1">
        <p:scale>
          <a:sx n="116" d="100"/>
          <a:sy n="116" d="100"/>
        </p:scale>
        <p:origin x="-3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252CE7-4774-CA43-9A9C-CC2060843298}" type="datetimeFigureOut">
              <a:rPr lang="en-US" smtClean="0"/>
              <a:t>3/29/12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A69CB-4233-3440-95E2-D1EA894328B6}" type="slidenum">
              <a:rPr lang="en-US" smtClean="0"/>
              <a:t>‹#›</a:t>
            </a:fld>
            <a:endParaRPr lang="en-US"/>
          </a:p>
        </p:txBody>
      </p:sp>
    </p:spTree>
    <p:extLst>
      <p:ext uri="{BB962C8B-B14F-4D97-AF65-F5344CB8AC3E}">
        <p14:creationId xmlns:p14="http://schemas.microsoft.com/office/powerpoint/2010/main" val="10930640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  This lecture is just</a:t>
            </a:r>
            <a:r>
              <a:rPr lang="en-US" baseline="0" dirty="0" smtClean="0"/>
              <a:t> about right on </a:t>
            </a:r>
            <a:r>
              <a:rPr lang="en-US" baseline="0" dirty="0" smtClean="0"/>
              <a:t>timing, though I didn’t make it to the last two slides.  </a:t>
            </a:r>
            <a:r>
              <a:rPr lang="en-US" baseline="0" dirty="0" smtClean="0"/>
              <a:t>Formatting could be cleaned up, however – some of it (font size, position, background color on popups, bullet style, etc.) was not entirely cleaned when moving from the old PowerPoint template to the new one</a:t>
            </a:r>
            <a:r>
              <a:rPr lang="en-US" baseline="0" dirty="0" smtClean="0"/>
              <a:t>. Also, I would eliminate Slide 13 (“</a:t>
            </a:r>
            <a:r>
              <a:rPr lang="en-US" dirty="0" smtClean="0"/>
              <a:t>Aside: Necessary Conditions for Deadlock”) entirely.</a:t>
            </a:r>
            <a:endParaRPr lang="en-US" dirty="0" smtClean="0"/>
          </a:p>
        </p:txBody>
      </p:sp>
      <p:sp>
        <p:nvSpPr>
          <p:cNvPr id="4" name="Slide Number Placeholder 3"/>
          <p:cNvSpPr>
            <a:spLocks noGrp="1"/>
          </p:cNvSpPr>
          <p:nvPr>
            <p:ph type="sldNum" sz="quarter" idx="10"/>
          </p:nvPr>
        </p:nvSpPr>
        <p:spPr/>
        <p:txBody>
          <a:bodyPr/>
          <a:lstStyle/>
          <a:p>
            <a:fld id="{A1BEDE5D-08B0-FD4C-810C-A4470B8AF580}" type="slidenum">
              <a:rPr lang="en-US" smtClean="0"/>
              <a:pPr/>
              <a:t>1</a:t>
            </a:fld>
            <a:endParaRPr lang="en-US"/>
          </a:p>
        </p:txBody>
      </p:sp>
    </p:spTree>
    <p:extLst>
      <p:ext uri="{BB962C8B-B14F-4D97-AF65-F5344CB8AC3E}">
        <p14:creationId xmlns:p14="http://schemas.microsoft.com/office/powerpoint/2010/main" val="259732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slightly broader </a:t>
            </a:r>
            <a:r>
              <a:rPr lang="en-US" baseline="0" dirty="0" smtClean="0"/>
              <a:t>than the definition in the book.  Page 348 uses circular wait as the definition of deadlock, but circular wait is defined in terms of holding resources rather than the (somewhat more general) waiting for events.</a:t>
            </a:r>
          </a:p>
          <a:p>
            <a:endParaRPr lang="en-US" baseline="0" dirty="0" smtClean="0"/>
          </a:p>
          <a:p>
            <a:r>
              <a:rPr lang="en-US" baseline="0" dirty="0" smtClean="0"/>
              <a:t>Last time we saw the Dining Philosophers Problem as an example of deadlock, along with some code.  But guess what: Deadlock can happen in the real world too.</a:t>
            </a:r>
            <a:endParaRPr lang="en-US" dirty="0"/>
          </a:p>
        </p:txBody>
      </p:sp>
      <p:sp>
        <p:nvSpPr>
          <p:cNvPr id="4" name="Slide Number Placeholder 3"/>
          <p:cNvSpPr>
            <a:spLocks noGrp="1"/>
          </p:cNvSpPr>
          <p:nvPr>
            <p:ph type="sldNum" sz="quarter" idx="10"/>
          </p:nvPr>
        </p:nvSpPr>
        <p:spPr/>
        <p:txBody>
          <a:bodyPr/>
          <a:lstStyle/>
          <a:p>
            <a:fld id="{D52A69CB-4233-3440-95E2-D1EA894328B6}" type="slidenum">
              <a:rPr lang="en-US" smtClean="0"/>
              <a:t>2</a:t>
            </a:fld>
            <a:endParaRPr lang="en-US"/>
          </a:p>
        </p:txBody>
      </p:sp>
    </p:spTree>
    <p:extLst>
      <p:ext uri="{BB962C8B-B14F-4D97-AF65-F5344CB8AC3E}">
        <p14:creationId xmlns:p14="http://schemas.microsoft.com/office/powerpoint/2010/main" val="307870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 Venn</a:t>
            </a:r>
            <a:r>
              <a:rPr lang="en-US" baseline="0" dirty="0" smtClean="0"/>
              <a:t> diagram of all programs.  Some of them have the possibility of deadlocking.  (Of those, some will definitely deadlock.)  Others will definitely not deadlock.  If we follow No Hold &amp; Wait, we’re definitely safe.  But </a:t>
            </a:r>
            <a:r>
              <a:rPr lang="en-US" dirty="0" smtClean="0"/>
              <a:t>“Request in order” allows</a:t>
            </a:r>
            <a:r>
              <a:rPr lang="en-US" baseline="0" dirty="0" smtClean="0"/>
              <a:t> more programs than “No hold and wait”, without going outside the safe region of deadlock-free programs.</a:t>
            </a:r>
          </a:p>
          <a:p>
            <a:endParaRPr lang="en-US" baseline="0" dirty="0" smtClean="0"/>
          </a:p>
          <a:p>
            <a:r>
              <a:rPr lang="en-US" baseline="0" dirty="0" smtClean="0"/>
              <a:t>Now, another thing that this diagram illustrates.  It’s suggesting that you could violate ordering, yet still not deadlock!  Is that possible?</a:t>
            </a:r>
            <a:endParaRPr lang="en-US" dirty="0"/>
          </a:p>
        </p:txBody>
      </p:sp>
      <p:sp>
        <p:nvSpPr>
          <p:cNvPr id="4" name="Slide Number Placeholder 3"/>
          <p:cNvSpPr>
            <a:spLocks noGrp="1"/>
          </p:cNvSpPr>
          <p:nvPr>
            <p:ph type="sldNum" sz="quarter" idx="10"/>
          </p:nvPr>
        </p:nvSpPr>
        <p:spPr/>
        <p:txBody>
          <a:bodyPr/>
          <a:lstStyle/>
          <a:p>
            <a:fld id="{D52A69CB-4233-3440-95E2-D1EA894328B6}" type="slidenum">
              <a:rPr lang="en-US" smtClean="0"/>
              <a:t>5</a:t>
            </a:fld>
            <a:endParaRPr lang="en-US"/>
          </a:p>
        </p:txBody>
      </p:sp>
    </p:spTree>
    <p:extLst>
      <p:ext uri="{BB962C8B-B14F-4D97-AF65-F5344CB8AC3E}">
        <p14:creationId xmlns:p14="http://schemas.microsoft.com/office/powerpoint/2010/main" val="8285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should be updated.  If we only show a snapshot</a:t>
            </a:r>
            <a:r>
              <a:rPr lang="en-US" baseline="0" dirty="0" smtClean="0"/>
              <a:t> of an algorithm’s state at one time, and if it is not deadlocked at that moment, then there always exists *some* ordering on the resources such that the requests are in-order.  (Here for example, we could re-label 3 as 9.)  So, the example is not really the best one.  Instead, it would be better to show a program which cannot deadlock, for which there is no ordering on the locks for which the program always requests locks in-order.</a:t>
            </a:r>
          </a:p>
        </p:txBody>
      </p:sp>
      <p:sp>
        <p:nvSpPr>
          <p:cNvPr id="4" name="Slide Number Placeholder 3"/>
          <p:cNvSpPr>
            <a:spLocks noGrp="1"/>
          </p:cNvSpPr>
          <p:nvPr>
            <p:ph type="sldNum" sz="quarter" idx="10"/>
          </p:nvPr>
        </p:nvSpPr>
        <p:spPr/>
        <p:txBody>
          <a:bodyPr/>
          <a:lstStyle/>
          <a:p>
            <a:fld id="{D52A69CB-4233-3440-95E2-D1EA894328B6}" type="slidenum">
              <a:rPr lang="en-US" smtClean="0"/>
              <a:t>6</a:t>
            </a:fld>
            <a:endParaRPr lang="en-US"/>
          </a:p>
        </p:txBody>
      </p:sp>
    </p:spTree>
    <p:extLst>
      <p:ext uri="{BB962C8B-B14F-4D97-AF65-F5344CB8AC3E}">
        <p14:creationId xmlns:p14="http://schemas.microsoft.com/office/powerpoint/2010/main" val="353128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question on </a:t>
            </a:r>
            <a:r>
              <a:rPr lang="en-US" dirty="0" err="1" smtClean="0"/>
              <a:t>SurveyMonkey</a:t>
            </a:r>
            <a:r>
              <a:rPr lang="en-US" dirty="0" smtClean="0"/>
              <a:t> (linked off web page)</a:t>
            </a:r>
            <a:endParaRPr lang="en-US" dirty="0"/>
          </a:p>
        </p:txBody>
      </p:sp>
      <p:sp>
        <p:nvSpPr>
          <p:cNvPr id="4" name="Slide Number Placeholder 3"/>
          <p:cNvSpPr>
            <a:spLocks noGrp="1"/>
          </p:cNvSpPr>
          <p:nvPr>
            <p:ph type="sldNum" sz="quarter" idx="10"/>
          </p:nvPr>
        </p:nvSpPr>
        <p:spPr/>
        <p:txBody>
          <a:bodyPr/>
          <a:lstStyle/>
          <a:p>
            <a:fld id="{D52A69CB-4233-3440-95E2-D1EA894328B6}" type="slidenum">
              <a:rPr lang="en-US" smtClean="0"/>
              <a:t>7</a:t>
            </a:fld>
            <a:endParaRPr lang="en-US"/>
          </a:p>
        </p:txBody>
      </p:sp>
    </p:spTree>
    <p:extLst>
      <p:ext uri="{BB962C8B-B14F-4D97-AF65-F5344CB8AC3E}">
        <p14:creationId xmlns:p14="http://schemas.microsoft.com/office/powerpoint/2010/main" val="46055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process dependency graph just comes directly from the resource allocation graph; Just a slightly cleaner visualization.  You could also just look in the resource allocation graph to do the same thing.</a:t>
            </a:r>
            <a:endParaRPr lang="en-US" dirty="0"/>
          </a:p>
        </p:txBody>
      </p:sp>
      <p:sp>
        <p:nvSpPr>
          <p:cNvPr id="4" name="Slide Number Placeholder 3"/>
          <p:cNvSpPr>
            <a:spLocks noGrp="1"/>
          </p:cNvSpPr>
          <p:nvPr>
            <p:ph type="sldNum" sz="quarter" idx="10"/>
          </p:nvPr>
        </p:nvSpPr>
        <p:spPr/>
        <p:txBody>
          <a:bodyPr/>
          <a:lstStyle/>
          <a:p>
            <a:fld id="{D52A69CB-4233-3440-95E2-D1EA894328B6}" type="slidenum">
              <a:rPr lang="en-US" smtClean="0"/>
              <a:t>10</a:t>
            </a:fld>
            <a:endParaRPr lang="en-US"/>
          </a:p>
        </p:txBody>
      </p:sp>
    </p:spTree>
    <p:extLst>
      <p:ext uri="{BB962C8B-B14F-4D97-AF65-F5344CB8AC3E}">
        <p14:creationId xmlns:p14="http://schemas.microsoft.com/office/powerpoint/2010/main" val="187152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bit assumptions! Not true for</a:t>
            </a:r>
            <a:r>
              <a:rPr lang="en-US" baseline="0" dirty="0" smtClean="0"/>
              <a:t> </a:t>
            </a:r>
            <a:r>
              <a:rPr lang="en-US" dirty="0" smtClean="0"/>
              <a:t>most operating systems / applications.</a:t>
            </a:r>
            <a:endParaRPr lang="en-US" dirty="0"/>
          </a:p>
        </p:txBody>
      </p:sp>
      <p:sp>
        <p:nvSpPr>
          <p:cNvPr id="4" name="Slide Number Placeholder 3"/>
          <p:cNvSpPr>
            <a:spLocks noGrp="1"/>
          </p:cNvSpPr>
          <p:nvPr>
            <p:ph type="sldNum" sz="quarter" idx="10"/>
          </p:nvPr>
        </p:nvSpPr>
        <p:spPr/>
        <p:txBody>
          <a:bodyPr/>
          <a:lstStyle/>
          <a:p>
            <a:fld id="{D52A69CB-4233-3440-95E2-D1EA894328B6}" type="slidenum">
              <a:rPr lang="en-US" smtClean="0"/>
              <a:t>17</a:t>
            </a:fld>
            <a:endParaRPr lang="en-US"/>
          </a:p>
        </p:txBody>
      </p:sp>
    </p:spTree>
    <p:extLst>
      <p:ext uri="{BB962C8B-B14F-4D97-AF65-F5344CB8AC3E}">
        <p14:creationId xmlns:p14="http://schemas.microsoft.com/office/powerpoint/2010/main" val="4063446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is a common term in computer science.</a:t>
            </a:r>
            <a:r>
              <a:rPr lang="en-US" baseline="0" dirty="0" smtClean="0"/>
              <a:t>  </a:t>
            </a:r>
            <a:r>
              <a:rPr lang="en-US" dirty="0" smtClean="0"/>
              <a:t>Here,</a:t>
            </a:r>
            <a:r>
              <a:rPr lang="en-US" baseline="0" dirty="0" smtClean="0"/>
              <a:t> it means a snapshot of the current situation.  Think “state of mind”.</a:t>
            </a:r>
          </a:p>
        </p:txBody>
      </p:sp>
      <p:sp>
        <p:nvSpPr>
          <p:cNvPr id="4" name="Slide Number Placeholder 3"/>
          <p:cNvSpPr>
            <a:spLocks noGrp="1"/>
          </p:cNvSpPr>
          <p:nvPr>
            <p:ph type="sldNum" sz="quarter" idx="10"/>
          </p:nvPr>
        </p:nvSpPr>
        <p:spPr/>
        <p:txBody>
          <a:bodyPr/>
          <a:lstStyle/>
          <a:p>
            <a:fld id="{D52A69CB-4233-3440-95E2-D1EA894328B6}" type="slidenum">
              <a:rPr lang="en-US" smtClean="0"/>
              <a:t>19</a:t>
            </a:fld>
            <a:endParaRPr lang="en-US"/>
          </a:p>
        </p:txBody>
      </p:sp>
    </p:spTree>
    <p:extLst>
      <p:ext uri="{BB962C8B-B14F-4D97-AF65-F5344CB8AC3E}">
        <p14:creationId xmlns:p14="http://schemas.microsoft.com/office/powerpoint/2010/main" val="274294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played pickup sticks?  What’s the goal?</a:t>
            </a:r>
            <a:endParaRPr lang="en-US" dirty="0"/>
          </a:p>
        </p:txBody>
      </p:sp>
      <p:sp>
        <p:nvSpPr>
          <p:cNvPr id="4" name="Slide Number Placeholder 3"/>
          <p:cNvSpPr>
            <a:spLocks noGrp="1"/>
          </p:cNvSpPr>
          <p:nvPr>
            <p:ph type="sldNum" sz="quarter" idx="10"/>
          </p:nvPr>
        </p:nvSpPr>
        <p:spPr/>
        <p:txBody>
          <a:bodyPr/>
          <a:lstStyle/>
          <a:p>
            <a:fld id="{D52A69CB-4233-3440-95E2-D1EA894328B6}" type="slidenum">
              <a:rPr lang="en-US" smtClean="0"/>
              <a:t>23</a:t>
            </a:fld>
            <a:endParaRPr lang="en-US"/>
          </a:p>
        </p:txBody>
      </p:sp>
    </p:spTree>
    <p:extLst>
      <p:ext uri="{BB962C8B-B14F-4D97-AF65-F5344CB8AC3E}">
        <p14:creationId xmlns:p14="http://schemas.microsoft.com/office/powerpoint/2010/main" val="427240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Museo 500"/>
                <a:cs typeface="Museo 50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677492" cy="1752600"/>
          </a:xfrm>
          <a:prstGeom prst="rect">
            <a:avLst/>
          </a:prstGeom>
        </p:spPr>
        <p:txBody>
          <a:bodyPr/>
          <a:lstStyle>
            <a:lvl1pPr marL="0" indent="0" algn="l">
              <a:buNone/>
              <a:defRPr sz="2000" b="0">
                <a:latin typeface="Gill Sans MT"/>
                <a:cs typeface="Gill Sans M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382000" cy="1362075"/>
          </a:xfrm>
        </p:spPr>
        <p:txBody>
          <a:bodyPr anchor="t"/>
          <a:lstStyle>
            <a:lvl1pPr algn="ctr">
              <a:defRPr sz="4000" b="1" cap="none">
                <a:solidFill>
                  <a:srgbClr val="EE6E12"/>
                </a:solidFill>
                <a:latin typeface="Museo 500"/>
                <a:cs typeface="Museo 500"/>
              </a:defRPr>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374091" y="371182"/>
            <a:ext cx="8388909"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7" name="Text Placeholder 6"/>
          <p:cNvSpPr>
            <a:spLocks noGrp="1"/>
          </p:cNvSpPr>
          <p:nvPr>
            <p:ph type="body" sz="quarter" idx="10"/>
          </p:nvPr>
        </p:nvSpPr>
        <p:spPr>
          <a:xfrm>
            <a:off x="374091" y="1524000"/>
            <a:ext cx="8388909" cy="49530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74091" y="371182"/>
            <a:ext cx="8388909"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 name="Rectangle 7"/>
          <p:cNvSpPr/>
          <p:nvPr/>
        </p:nvSpPr>
        <p:spPr>
          <a:xfrm>
            <a:off x="8830843" y="6611779"/>
            <a:ext cx="342462"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Gill Sans MT"/>
                <a:ea typeface="ＭＳ Ｐゴシック" pitchFamily="-96" charset="-128"/>
                <a:cs typeface="Gill Sans MT"/>
              </a:rPr>
              <a:pPr/>
              <a:t>‹#›</a:t>
            </a:fld>
            <a:endParaRPr lang="en-US" dirty="0">
              <a:latin typeface="Gill Sans MT"/>
              <a:cs typeface="Gill Sans MT"/>
            </a:endParaRPr>
          </a:p>
        </p:txBody>
      </p:sp>
      <p:sp>
        <p:nvSpPr>
          <p:cNvPr id="2" name="Text Placeholder 1"/>
          <p:cNvSpPr>
            <a:spLocks noGrp="1"/>
          </p:cNvSpPr>
          <p:nvPr>
            <p:ph type="body" idx="1"/>
          </p:nvPr>
        </p:nvSpPr>
        <p:spPr>
          <a:xfrm>
            <a:off x="374090" y="1524000"/>
            <a:ext cx="8388910" cy="4953000"/>
          </a:xfrm>
          <a:prstGeom prst="rect">
            <a:avLst/>
          </a:prstGeom>
        </p:spPr>
        <p:txBody>
          <a:bodyPr vert="horz" lIns="91440" tIns="45720" rIns="91440" bIns="45720" rtlCol="0">
            <a:normAutofit/>
          </a:bodyPr>
          <a:lstStyle/>
          <a:p>
            <a:pPr lvl="0"/>
            <a:r>
              <a:rPr lang="en-US" dirty="0" smtClean="0"/>
              <a:t>Text</a:t>
            </a:r>
          </a:p>
          <a:p>
            <a:pPr lvl="1"/>
            <a:r>
              <a:rPr lang="en-US" dirty="0" smtClean="0"/>
              <a:t>More text</a:t>
            </a:r>
          </a:p>
          <a:p>
            <a:pPr lvl="2"/>
            <a:r>
              <a:rPr lang="en-US" dirty="0" smtClean="0"/>
              <a:t>Still more text</a:t>
            </a:r>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iming>
    <p:tnLst>
      <p:par>
        <p:cTn xmlns:p14="http://schemas.microsoft.com/office/powerpoint/2010/main" id="1" dur="indefinite" restart="never" nodeType="tmRoot"/>
      </p:par>
    </p:tnLst>
  </p:timing>
  <p:txStyles>
    <p:titleStyle>
      <a:lvl1pPr marL="0" indent="0" algn="l" rtl="0" eaLnBrk="1" fontAlgn="base" hangingPunct="1">
        <a:spcBef>
          <a:spcPct val="0"/>
        </a:spcBef>
        <a:spcAft>
          <a:spcPct val="0"/>
        </a:spcAft>
        <a:defRPr sz="3600" b="1">
          <a:solidFill>
            <a:srgbClr val="EE6E12"/>
          </a:solidFill>
          <a:latin typeface="Museo 500"/>
          <a:ea typeface="+mj-ea"/>
          <a:cs typeface="Museo 500"/>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0" indent="0" algn="l" rtl="0" eaLnBrk="1" fontAlgn="base" hangingPunct="1">
        <a:spcBef>
          <a:spcPts val="1800"/>
        </a:spcBef>
        <a:spcAft>
          <a:spcPct val="0"/>
        </a:spcAft>
        <a:buClr>
          <a:schemeClr val="bg1"/>
        </a:buClr>
        <a:buSzPct val="25000"/>
        <a:buFont typeface="Arial"/>
        <a:buNone/>
        <a:defRPr sz="2500" b="0">
          <a:solidFill>
            <a:schemeClr val="tx1"/>
          </a:solidFill>
          <a:latin typeface="Gill Sans MT"/>
          <a:ea typeface="+mn-ea"/>
          <a:cs typeface="Gill Sans MT"/>
        </a:defRPr>
      </a:lvl1pPr>
      <a:lvl2pPr marL="715963" indent="-273050" algn="l" rtl="0" eaLnBrk="1" fontAlgn="base" hangingPunct="1">
        <a:spcBef>
          <a:spcPts val="480"/>
        </a:spcBef>
        <a:spcAft>
          <a:spcPct val="0"/>
        </a:spcAft>
        <a:buClrTx/>
        <a:buSzPct val="110000"/>
        <a:buFont typeface="Arial"/>
        <a:buChar char="•"/>
        <a:defRPr sz="2000" baseline="0">
          <a:solidFill>
            <a:schemeClr val="tx1"/>
          </a:solidFill>
          <a:latin typeface="Gill Sans MT"/>
          <a:cs typeface="Gill Sans MT"/>
        </a:defRPr>
      </a:lvl2pPr>
      <a:lvl3pPr marL="1143000" indent="-228600" algn="l" rtl="0" eaLnBrk="1" fontAlgn="base" hangingPunct="1">
        <a:spcBef>
          <a:spcPct val="20000"/>
        </a:spcBef>
        <a:spcAft>
          <a:spcPct val="0"/>
        </a:spcAft>
        <a:buSzPct val="80000"/>
        <a:buFont typeface="Wingdings" pitchFamily="2" charset="2"/>
        <a:buChar char="§"/>
        <a:defRPr sz="2000" baseline="0">
          <a:solidFill>
            <a:schemeClr val="tx1"/>
          </a:solidFill>
          <a:latin typeface="Gill Sans MT"/>
          <a:cs typeface="Gill Sans MT"/>
        </a:defRPr>
      </a:lvl3pPr>
      <a:lvl4pPr marL="1600200" indent="-228600" algn="l" rtl="0" eaLnBrk="1" fontAlgn="base" hangingPunct="1">
        <a:spcBef>
          <a:spcPct val="20000"/>
        </a:spcBef>
        <a:spcAft>
          <a:spcPct val="0"/>
        </a:spcAft>
        <a:buChar char="–"/>
        <a:defRPr sz="2000">
          <a:solidFill>
            <a:schemeClr val="tx1"/>
          </a:solidFill>
          <a:latin typeface="Gill Sans"/>
          <a:cs typeface="Gill Sans"/>
        </a:defRPr>
      </a:lvl4pPr>
      <a:lvl5pPr marL="2057400" indent="-228600" algn="l" rtl="0" eaLnBrk="1" fontAlgn="base" hangingPunct="1">
        <a:spcBef>
          <a:spcPct val="20000"/>
        </a:spcBef>
        <a:spcAft>
          <a:spcPct val="0"/>
        </a:spcAft>
        <a:buChar char="»"/>
        <a:defRPr sz="2000">
          <a:solidFill>
            <a:schemeClr val="tx1"/>
          </a:solidFill>
          <a:latin typeface="Gill Sans"/>
          <a:cs typeface="Gill Sans"/>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p:cNvSpPr>
            <a:spLocks noGrp="1" noChangeArrowheads="1"/>
          </p:cNvSpPr>
          <p:nvPr>
            <p:ph type="ctrTitle"/>
          </p:nvPr>
        </p:nvSpPr>
        <p:spPr/>
        <p:txBody>
          <a:bodyPr/>
          <a:lstStyle/>
          <a:p>
            <a:r>
              <a:rPr lang="en-US" dirty="0" smtClean="0"/>
              <a:t>Deadlock Solutions: </a:t>
            </a:r>
            <a:r>
              <a:rPr lang="en-US" dirty="0" smtClean="0"/>
              <a:t>Avoidance, Detection, and Recovery</a:t>
            </a:r>
            <a:endParaRPr lang="en-US" dirty="0"/>
          </a:p>
        </p:txBody>
      </p:sp>
      <p:sp>
        <p:nvSpPr>
          <p:cNvPr id="8" name="Subtitle 1"/>
          <p:cNvSpPr>
            <a:spLocks noGrp="1"/>
          </p:cNvSpPr>
          <p:nvPr>
            <p:ph type="subTitle" idx="1"/>
          </p:nvPr>
        </p:nvSpPr>
        <p:spPr>
          <a:xfrm>
            <a:off x="685800" y="3886200"/>
            <a:ext cx="4425018" cy="2971800"/>
          </a:xfrm>
        </p:spPr>
        <p:txBody>
          <a:bodyPr>
            <a:normAutofit/>
          </a:bodyPr>
          <a:lstStyle/>
          <a:p>
            <a:r>
              <a:rPr lang="en-US" dirty="0"/>
              <a:t>CS 241</a:t>
            </a:r>
          </a:p>
          <a:p>
            <a:r>
              <a:rPr lang="en-US" dirty="0" smtClean="0"/>
              <a:t>March </a:t>
            </a:r>
            <a:r>
              <a:rPr lang="en-US" dirty="0" smtClean="0"/>
              <a:t>30</a:t>
            </a:r>
            <a:r>
              <a:rPr lang="en-US" dirty="0" smtClean="0"/>
              <a:t>, </a:t>
            </a:r>
            <a:r>
              <a:rPr lang="en-US" dirty="0"/>
              <a:t>2012</a:t>
            </a:r>
          </a:p>
          <a:p>
            <a:r>
              <a:rPr lang="en-US" dirty="0" smtClean="0">
                <a:solidFill>
                  <a:schemeClr val="bg1">
                    <a:lumMod val="75000"/>
                  </a:schemeClr>
                </a:solidFill>
              </a:rPr>
              <a:t>University </a:t>
            </a:r>
            <a:r>
              <a:rPr lang="en-US" dirty="0">
                <a:solidFill>
                  <a:schemeClr val="bg1">
                    <a:lumMod val="75000"/>
                  </a:schemeClr>
                </a:solidFill>
              </a:rPr>
              <a:t>of </a:t>
            </a:r>
            <a:r>
              <a:rPr lang="en-US" dirty="0" smtClean="0">
                <a:solidFill>
                  <a:schemeClr val="bg1">
                    <a:lumMod val="75000"/>
                  </a:schemeClr>
                </a:solidFill>
              </a:rPr>
              <a:t>Illinois</a:t>
            </a:r>
            <a:endParaRPr lang="en-US" sz="1100" dirty="0" smtClean="0">
              <a:solidFill>
                <a:schemeClr val="bg1">
                  <a:lumMod val="85000"/>
                </a:schemeClr>
              </a:solidFill>
            </a:endParaRPr>
          </a:p>
        </p:txBody>
      </p:sp>
    </p:spTree>
    <p:extLst>
      <p:ext uri="{BB962C8B-B14F-4D97-AF65-F5344CB8AC3E}">
        <p14:creationId xmlns:p14="http://schemas.microsoft.com/office/powerpoint/2010/main" val="2834808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7"/>
          <p:cNvSpPr>
            <a:spLocks noChangeArrowheads="1"/>
          </p:cNvSpPr>
          <p:nvPr>
            <p:ph type="title"/>
          </p:nvPr>
        </p:nvSpPr>
        <p:spPr/>
        <p:txBody>
          <a:bodyPr rIns="132080"/>
          <a:lstStyle/>
          <a:p>
            <a:r>
              <a:rPr lang="en-US" dirty="0" smtClean="0"/>
              <a:t>Dependencies between processes</a:t>
            </a:r>
            <a:endParaRPr lang="en-US" dirty="0"/>
          </a:p>
        </p:txBody>
      </p:sp>
      <p:sp>
        <p:nvSpPr>
          <p:cNvPr id="45064" name="Oval 8"/>
          <p:cNvSpPr>
            <a:spLocks/>
          </p:cNvSpPr>
          <p:nvPr/>
        </p:nvSpPr>
        <p:spPr bwMode="auto">
          <a:xfrm>
            <a:off x="2667000" y="16002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5065" name="Rectangle 9"/>
          <p:cNvSpPr>
            <a:spLocks/>
          </p:cNvSpPr>
          <p:nvPr/>
        </p:nvSpPr>
        <p:spPr bwMode="auto">
          <a:xfrm>
            <a:off x="1752600" y="2209800"/>
            <a:ext cx="457200" cy="45720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5066" name="Oval 10"/>
          <p:cNvSpPr>
            <a:spLocks/>
          </p:cNvSpPr>
          <p:nvPr/>
        </p:nvSpPr>
        <p:spPr bwMode="auto">
          <a:xfrm>
            <a:off x="1905000" y="2362200"/>
            <a:ext cx="152400" cy="152400"/>
          </a:xfrm>
          <a:prstGeom prst="ellipse">
            <a:avLst/>
          </a:prstGeom>
          <a:solidFill>
            <a:srgbClr val="292929"/>
          </a:solidFill>
          <a:ln w="9525">
            <a:solidFill>
              <a:schemeClr val="tx1"/>
            </a:solidFill>
            <a:round/>
            <a:headEnd/>
            <a:tailEnd/>
          </a:ln>
        </p:spPr>
        <p:txBody>
          <a:bodyPr lIns="0" tIns="0" rIns="0" bIns="0"/>
          <a:lstStyle/>
          <a:p>
            <a:endParaRPr lang="en-US"/>
          </a:p>
        </p:txBody>
      </p:sp>
      <p:sp>
        <p:nvSpPr>
          <p:cNvPr id="45067" name="Oval 11"/>
          <p:cNvSpPr>
            <a:spLocks/>
          </p:cNvSpPr>
          <p:nvPr/>
        </p:nvSpPr>
        <p:spPr bwMode="auto">
          <a:xfrm>
            <a:off x="18288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30732" name="Line 12"/>
          <p:cNvSpPr>
            <a:spLocks noChangeShapeType="1"/>
          </p:cNvSpPr>
          <p:nvPr/>
        </p:nvSpPr>
        <p:spPr bwMode="auto">
          <a:xfrm rot="10800000">
            <a:off x="2819400" y="2667000"/>
            <a:ext cx="1588"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0733" name="Line 13"/>
          <p:cNvSpPr>
            <a:spLocks noChangeShapeType="1"/>
          </p:cNvSpPr>
          <p:nvPr/>
        </p:nvSpPr>
        <p:spPr bwMode="auto">
          <a:xfrm rot="10800000" flipH="1">
            <a:off x="2819400" y="1905000"/>
            <a:ext cx="1588" cy="304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0734" name="Line 14"/>
          <p:cNvSpPr>
            <a:spLocks noChangeShapeType="1"/>
          </p:cNvSpPr>
          <p:nvPr/>
        </p:nvSpPr>
        <p:spPr bwMode="auto">
          <a:xfrm rot="10800000" flipH="1">
            <a:off x="2895600" y="2667000"/>
            <a:ext cx="533400" cy="1066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0735" name="Line 15"/>
          <p:cNvSpPr>
            <a:spLocks noChangeShapeType="1"/>
          </p:cNvSpPr>
          <p:nvPr/>
        </p:nvSpPr>
        <p:spPr bwMode="auto">
          <a:xfrm>
            <a:off x="2209800" y="2667000"/>
            <a:ext cx="533400" cy="1066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5072" name="Rectangle 16"/>
          <p:cNvSpPr>
            <a:spLocks/>
          </p:cNvSpPr>
          <p:nvPr/>
        </p:nvSpPr>
        <p:spPr bwMode="auto">
          <a:xfrm>
            <a:off x="2590800" y="2209800"/>
            <a:ext cx="457200" cy="45720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5073" name="Oval 17"/>
          <p:cNvSpPr>
            <a:spLocks/>
          </p:cNvSpPr>
          <p:nvPr/>
        </p:nvSpPr>
        <p:spPr bwMode="auto">
          <a:xfrm>
            <a:off x="2743200" y="2362200"/>
            <a:ext cx="152400" cy="152400"/>
          </a:xfrm>
          <a:prstGeom prst="ellipse">
            <a:avLst/>
          </a:prstGeom>
          <a:solidFill>
            <a:srgbClr val="292929"/>
          </a:solidFill>
          <a:ln w="9525">
            <a:solidFill>
              <a:schemeClr val="tx1"/>
            </a:solidFill>
            <a:round/>
            <a:headEnd/>
            <a:tailEnd/>
          </a:ln>
        </p:spPr>
        <p:txBody>
          <a:bodyPr lIns="0" tIns="0" rIns="0" bIns="0"/>
          <a:lstStyle/>
          <a:p>
            <a:endParaRPr lang="en-US"/>
          </a:p>
        </p:txBody>
      </p:sp>
      <p:sp>
        <p:nvSpPr>
          <p:cNvPr id="45074" name="Rectangle 18"/>
          <p:cNvSpPr>
            <a:spLocks/>
          </p:cNvSpPr>
          <p:nvPr/>
        </p:nvSpPr>
        <p:spPr bwMode="auto">
          <a:xfrm>
            <a:off x="3429000" y="2209800"/>
            <a:ext cx="457200" cy="45720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5075" name="Oval 19"/>
          <p:cNvSpPr>
            <a:spLocks/>
          </p:cNvSpPr>
          <p:nvPr/>
        </p:nvSpPr>
        <p:spPr bwMode="auto">
          <a:xfrm>
            <a:off x="3581400" y="2362200"/>
            <a:ext cx="152400" cy="152400"/>
          </a:xfrm>
          <a:prstGeom prst="ellipse">
            <a:avLst/>
          </a:prstGeom>
          <a:solidFill>
            <a:srgbClr val="292929"/>
          </a:solidFill>
          <a:ln w="9525">
            <a:solidFill>
              <a:schemeClr val="tx1"/>
            </a:solidFill>
            <a:round/>
            <a:headEnd/>
            <a:tailEnd/>
          </a:ln>
        </p:spPr>
        <p:txBody>
          <a:bodyPr lIns="0" tIns="0" rIns="0" bIns="0"/>
          <a:lstStyle/>
          <a:p>
            <a:endParaRPr lang="en-US"/>
          </a:p>
        </p:txBody>
      </p:sp>
      <p:sp>
        <p:nvSpPr>
          <p:cNvPr id="45076" name="Rectangle 20"/>
          <p:cNvSpPr>
            <a:spLocks/>
          </p:cNvSpPr>
          <p:nvPr/>
        </p:nvSpPr>
        <p:spPr bwMode="auto">
          <a:xfrm>
            <a:off x="1752600" y="4953000"/>
            <a:ext cx="457200" cy="45720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5077" name="Oval 21"/>
          <p:cNvSpPr>
            <a:spLocks/>
          </p:cNvSpPr>
          <p:nvPr/>
        </p:nvSpPr>
        <p:spPr bwMode="auto">
          <a:xfrm>
            <a:off x="1905000" y="5105400"/>
            <a:ext cx="152400" cy="152400"/>
          </a:xfrm>
          <a:prstGeom prst="ellipse">
            <a:avLst/>
          </a:prstGeom>
          <a:solidFill>
            <a:srgbClr val="292929"/>
          </a:solidFill>
          <a:ln w="9525">
            <a:solidFill>
              <a:schemeClr val="tx1"/>
            </a:solidFill>
            <a:round/>
            <a:headEnd/>
            <a:tailEnd/>
          </a:ln>
        </p:spPr>
        <p:txBody>
          <a:bodyPr lIns="0" tIns="0" rIns="0" bIns="0"/>
          <a:lstStyle/>
          <a:p>
            <a:endParaRPr lang="en-US"/>
          </a:p>
        </p:txBody>
      </p:sp>
      <p:sp>
        <p:nvSpPr>
          <p:cNvPr id="45078" name="Rectangle 22"/>
          <p:cNvSpPr>
            <a:spLocks/>
          </p:cNvSpPr>
          <p:nvPr/>
        </p:nvSpPr>
        <p:spPr bwMode="auto">
          <a:xfrm>
            <a:off x="3429000" y="4953000"/>
            <a:ext cx="457200" cy="45720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5079" name="Oval 23"/>
          <p:cNvSpPr>
            <a:spLocks/>
          </p:cNvSpPr>
          <p:nvPr/>
        </p:nvSpPr>
        <p:spPr bwMode="auto">
          <a:xfrm>
            <a:off x="3581400" y="5105400"/>
            <a:ext cx="152400" cy="152400"/>
          </a:xfrm>
          <a:prstGeom prst="ellipse">
            <a:avLst/>
          </a:prstGeom>
          <a:solidFill>
            <a:srgbClr val="292929"/>
          </a:solidFill>
          <a:ln w="9525">
            <a:solidFill>
              <a:schemeClr val="tx1"/>
            </a:solidFill>
            <a:round/>
            <a:headEnd/>
            <a:tailEnd/>
          </a:ln>
        </p:spPr>
        <p:txBody>
          <a:bodyPr lIns="0" tIns="0" rIns="0" bIns="0"/>
          <a:lstStyle/>
          <a:p>
            <a:endParaRPr lang="en-US"/>
          </a:p>
        </p:txBody>
      </p:sp>
      <p:sp>
        <p:nvSpPr>
          <p:cNvPr id="45080" name="Oval 24"/>
          <p:cNvSpPr>
            <a:spLocks/>
          </p:cNvSpPr>
          <p:nvPr/>
        </p:nvSpPr>
        <p:spPr bwMode="auto">
          <a:xfrm>
            <a:off x="26670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5081" name="Oval 25"/>
          <p:cNvSpPr>
            <a:spLocks/>
          </p:cNvSpPr>
          <p:nvPr/>
        </p:nvSpPr>
        <p:spPr bwMode="auto">
          <a:xfrm>
            <a:off x="35052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30746" name="Line 26"/>
          <p:cNvSpPr>
            <a:spLocks noChangeShapeType="1"/>
          </p:cNvSpPr>
          <p:nvPr/>
        </p:nvSpPr>
        <p:spPr bwMode="auto">
          <a:xfrm>
            <a:off x="2895600" y="3962400"/>
            <a:ext cx="53340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0747" name="Line 27"/>
          <p:cNvSpPr>
            <a:spLocks noChangeShapeType="1"/>
          </p:cNvSpPr>
          <p:nvPr/>
        </p:nvSpPr>
        <p:spPr bwMode="auto">
          <a:xfrm>
            <a:off x="3657600" y="3962400"/>
            <a:ext cx="1588"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0748" name="Line 28"/>
          <p:cNvSpPr>
            <a:spLocks noChangeShapeType="1"/>
          </p:cNvSpPr>
          <p:nvPr/>
        </p:nvSpPr>
        <p:spPr bwMode="auto">
          <a:xfrm>
            <a:off x="1981200" y="3962400"/>
            <a:ext cx="1588" cy="9906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749" name="Line 29"/>
          <p:cNvSpPr>
            <a:spLocks noChangeShapeType="1"/>
          </p:cNvSpPr>
          <p:nvPr/>
        </p:nvSpPr>
        <p:spPr bwMode="auto">
          <a:xfrm>
            <a:off x="1981200" y="2667000"/>
            <a:ext cx="1588" cy="9906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750" name="Line 30"/>
          <p:cNvSpPr>
            <a:spLocks noChangeShapeType="1"/>
          </p:cNvSpPr>
          <p:nvPr/>
        </p:nvSpPr>
        <p:spPr bwMode="auto">
          <a:xfrm>
            <a:off x="2209800" y="5181600"/>
            <a:ext cx="381000" cy="1588"/>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751" name="Line 31"/>
          <p:cNvSpPr>
            <a:spLocks noChangeShapeType="1"/>
          </p:cNvSpPr>
          <p:nvPr/>
        </p:nvSpPr>
        <p:spPr bwMode="auto">
          <a:xfrm>
            <a:off x="3048000" y="5181600"/>
            <a:ext cx="381000" cy="1588"/>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752" name="Line 32"/>
          <p:cNvSpPr>
            <a:spLocks noChangeShapeType="1"/>
          </p:cNvSpPr>
          <p:nvPr/>
        </p:nvSpPr>
        <p:spPr bwMode="auto">
          <a:xfrm rot="10800000">
            <a:off x="3657600" y="2667000"/>
            <a:ext cx="1588" cy="9906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5089" name="Oval 33"/>
          <p:cNvSpPr>
            <a:spLocks/>
          </p:cNvSpPr>
          <p:nvPr/>
        </p:nvSpPr>
        <p:spPr bwMode="auto">
          <a:xfrm>
            <a:off x="2667000" y="50292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5090" name="Oval 34"/>
          <p:cNvSpPr>
            <a:spLocks/>
          </p:cNvSpPr>
          <p:nvPr/>
        </p:nvSpPr>
        <p:spPr bwMode="auto">
          <a:xfrm>
            <a:off x="6477000" y="16002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5091" name="Oval 35"/>
          <p:cNvSpPr>
            <a:spLocks/>
          </p:cNvSpPr>
          <p:nvPr/>
        </p:nvSpPr>
        <p:spPr bwMode="auto">
          <a:xfrm>
            <a:off x="56388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30756" name="Line 36"/>
          <p:cNvSpPr>
            <a:spLocks noChangeShapeType="1"/>
          </p:cNvSpPr>
          <p:nvPr/>
        </p:nvSpPr>
        <p:spPr bwMode="auto">
          <a:xfrm rot="10800000">
            <a:off x="6629400" y="1905000"/>
            <a:ext cx="1588" cy="1752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0757" name="Line 37"/>
          <p:cNvSpPr>
            <a:spLocks noChangeShapeType="1"/>
          </p:cNvSpPr>
          <p:nvPr/>
        </p:nvSpPr>
        <p:spPr bwMode="auto">
          <a:xfrm rot="10800000" flipH="1">
            <a:off x="6781800" y="3810000"/>
            <a:ext cx="53340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5094" name="Oval 38"/>
          <p:cNvSpPr>
            <a:spLocks/>
          </p:cNvSpPr>
          <p:nvPr/>
        </p:nvSpPr>
        <p:spPr bwMode="auto">
          <a:xfrm>
            <a:off x="64770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5095" name="Oval 39"/>
          <p:cNvSpPr>
            <a:spLocks/>
          </p:cNvSpPr>
          <p:nvPr/>
        </p:nvSpPr>
        <p:spPr bwMode="auto">
          <a:xfrm>
            <a:off x="73152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30760" name="Line 40"/>
          <p:cNvSpPr>
            <a:spLocks noChangeShapeType="1"/>
          </p:cNvSpPr>
          <p:nvPr/>
        </p:nvSpPr>
        <p:spPr bwMode="auto">
          <a:xfrm flipH="1">
            <a:off x="6629400" y="3962400"/>
            <a:ext cx="1588" cy="1066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0761" name="Line 41"/>
          <p:cNvSpPr>
            <a:spLocks noChangeShapeType="1"/>
          </p:cNvSpPr>
          <p:nvPr/>
        </p:nvSpPr>
        <p:spPr bwMode="auto">
          <a:xfrm>
            <a:off x="5791200" y="3962400"/>
            <a:ext cx="762000" cy="10668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762" name="Line 42"/>
          <p:cNvSpPr>
            <a:spLocks noChangeShapeType="1"/>
          </p:cNvSpPr>
          <p:nvPr/>
        </p:nvSpPr>
        <p:spPr bwMode="auto">
          <a:xfrm flipH="1">
            <a:off x="5943600" y="3810000"/>
            <a:ext cx="533400" cy="1588"/>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763" name="Line 43"/>
          <p:cNvSpPr>
            <a:spLocks noChangeShapeType="1"/>
          </p:cNvSpPr>
          <p:nvPr/>
        </p:nvSpPr>
        <p:spPr bwMode="auto">
          <a:xfrm rot="10800000" flipH="1">
            <a:off x="6781800" y="3962400"/>
            <a:ext cx="609600" cy="12192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5100" name="Oval 44"/>
          <p:cNvSpPr>
            <a:spLocks/>
          </p:cNvSpPr>
          <p:nvPr/>
        </p:nvSpPr>
        <p:spPr bwMode="auto">
          <a:xfrm>
            <a:off x="6477000" y="50292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30765" name="Rectangle 45"/>
          <p:cNvSpPr>
            <a:spLocks/>
          </p:cNvSpPr>
          <p:nvPr/>
        </p:nvSpPr>
        <p:spPr bwMode="auto">
          <a:xfrm>
            <a:off x="1524000" y="5562600"/>
            <a:ext cx="2611438" cy="769441"/>
          </a:xfrm>
          <a:prstGeom prst="rect">
            <a:avLst/>
          </a:prstGeom>
          <a:noFill/>
          <a:ln w="12700" cap="flat">
            <a:noFill/>
            <a:miter lim="800000"/>
            <a:headEnd type="none" w="med" len="med"/>
            <a:tailEnd type="none" w="med" len="med"/>
          </a:ln>
        </p:spPr>
        <p:txBody>
          <a:bodyPr lIns="0" tIns="0" rIns="40639" bIns="0">
            <a:spAutoFit/>
          </a:bodyPr>
          <a:lstStyle/>
          <a:p>
            <a:pPr marL="39688" algn="ctr">
              <a:defRPr/>
            </a:pPr>
            <a:r>
              <a:rPr lang="en-US" sz="2500" dirty="0">
                <a:latin typeface="Gill Sans MT"/>
                <a:ea typeface="+mn-ea"/>
                <a:cs typeface="Gill Sans MT"/>
                <a:sym typeface="Times New Roman" pitchFamily="18" charset="0"/>
              </a:rPr>
              <a:t>Resource </a:t>
            </a:r>
            <a:r>
              <a:rPr lang="en-US" sz="2500" dirty="0">
                <a:latin typeface="Gill Sans MT"/>
                <a:cs typeface="Gill Sans MT"/>
                <a:sym typeface="Times New Roman" pitchFamily="18" charset="0"/>
              </a:rPr>
              <a:t>a</a:t>
            </a:r>
            <a:r>
              <a:rPr lang="en-US" sz="2500" dirty="0" smtClean="0">
                <a:latin typeface="Gill Sans MT"/>
                <a:ea typeface="+mn-ea"/>
                <a:cs typeface="Gill Sans MT"/>
                <a:sym typeface="Times New Roman" pitchFamily="18" charset="0"/>
              </a:rPr>
              <a:t>llocation graph</a:t>
            </a:r>
            <a:endParaRPr lang="en-US" sz="2500" dirty="0">
              <a:latin typeface="Gill Sans MT"/>
              <a:ea typeface="+mn-ea"/>
              <a:cs typeface="Gill Sans MT"/>
              <a:sym typeface="Times New Roman" pitchFamily="18" charset="0"/>
            </a:endParaRPr>
          </a:p>
        </p:txBody>
      </p:sp>
      <p:sp>
        <p:nvSpPr>
          <p:cNvPr id="30766" name="Rectangle 46"/>
          <p:cNvSpPr>
            <a:spLocks/>
          </p:cNvSpPr>
          <p:nvPr/>
        </p:nvSpPr>
        <p:spPr bwMode="auto">
          <a:xfrm>
            <a:off x="5168900" y="5562600"/>
            <a:ext cx="2984500" cy="1154162"/>
          </a:xfrm>
          <a:prstGeom prst="rect">
            <a:avLst/>
          </a:prstGeom>
          <a:noFill/>
          <a:ln w="12700" cap="flat">
            <a:noFill/>
            <a:miter lim="800000"/>
            <a:headEnd type="none" w="med" len="med"/>
            <a:tailEnd type="none" w="med" len="med"/>
          </a:ln>
        </p:spPr>
        <p:txBody>
          <a:bodyPr lIns="0" tIns="0" rIns="40639" bIns="0">
            <a:spAutoFit/>
          </a:bodyPr>
          <a:lstStyle/>
          <a:p>
            <a:pPr marL="39688" algn="ctr">
              <a:defRPr/>
            </a:pPr>
            <a:r>
              <a:rPr lang="en-US" sz="2500" dirty="0" smtClean="0">
                <a:latin typeface="Gill Sans MT"/>
                <a:ea typeface="+mn-ea"/>
                <a:cs typeface="Gill Sans MT"/>
                <a:sym typeface="Times New Roman" pitchFamily="18" charset="0"/>
              </a:rPr>
              <a:t>Corresponding process dependency graph</a:t>
            </a:r>
            <a:endParaRPr lang="en-US" sz="2500" dirty="0">
              <a:latin typeface="Gill Sans MT"/>
              <a:ea typeface="+mn-ea"/>
              <a:cs typeface="Gill Sans MT"/>
              <a:sym typeface="Times New Roman" pitchFamily="18" charset="0"/>
            </a:endParaRPr>
          </a:p>
        </p:txBody>
      </p:sp>
    </p:spTree>
    <p:extLst>
      <p:ext uri="{BB962C8B-B14F-4D97-AF65-F5344CB8AC3E}">
        <p14:creationId xmlns:p14="http://schemas.microsoft.com/office/powerpoint/2010/main" val="27525502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6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6" grpId="0" animBg="1"/>
      <p:bldP spid="30757" grpId="0" animBg="1"/>
      <p:bldP spid="30760" grpId="0" animBg="1"/>
      <p:bldP spid="30761" grpId="0" animBg="1"/>
      <p:bldP spid="30762" grpId="0" animBg="1"/>
      <p:bldP spid="3076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8" name="Rectangle 7"/>
          <p:cNvSpPr>
            <a:spLocks noGrp="1" noChangeArrowheads="1"/>
          </p:cNvSpPr>
          <p:nvPr>
            <p:ph type="title"/>
          </p:nvPr>
        </p:nvSpPr>
        <p:spPr/>
        <p:txBody>
          <a:bodyPr/>
          <a:lstStyle/>
          <a:p>
            <a:r>
              <a:rPr lang="en-US" dirty="0"/>
              <a:t>Deadlock Recovery</a:t>
            </a:r>
          </a:p>
        </p:txBody>
      </p:sp>
      <p:sp>
        <p:nvSpPr>
          <p:cNvPr id="2" name="Text Placeholder 1"/>
          <p:cNvSpPr>
            <a:spLocks noGrp="1"/>
          </p:cNvSpPr>
          <p:nvPr>
            <p:ph type="body" sz="quarter" idx="10"/>
          </p:nvPr>
        </p:nvSpPr>
        <p:spPr>
          <a:xfrm>
            <a:off x="374091" y="1524000"/>
            <a:ext cx="5099719" cy="4953000"/>
          </a:xfrm>
        </p:spPr>
        <p:txBody>
          <a:bodyPr>
            <a:normAutofit/>
          </a:bodyPr>
          <a:lstStyle/>
          <a:p>
            <a:r>
              <a:rPr lang="en-US" dirty="0" smtClean="0"/>
              <a:t>Recovery idea: get </a:t>
            </a:r>
            <a:r>
              <a:rPr lang="en-US" dirty="0"/>
              <a:t>rid of the cycles in the </a:t>
            </a:r>
            <a:r>
              <a:rPr lang="en-US" dirty="0" smtClean="0"/>
              <a:t>process dependency graph</a:t>
            </a:r>
          </a:p>
          <a:p>
            <a:r>
              <a:rPr lang="en-US" dirty="0" smtClean="0"/>
              <a:t>Options:</a:t>
            </a:r>
          </a:p>
          <a:p>
            <a:pPr lvl="1"/>
            <a:r>
              <a:rPr lang="en-US" dirty="0"/>
              <a:t>Kill all deadlocked </a:t>
            </a:r>
            <a:r>
              <a:rPr lang="en-US" dirty="0" smtClean="0"/>
              <a:t>processes</a:t>
            </a:r>
            <a:endParaRPr lang="en-US" dirty="0"/>
          </a:p>
          <a:p>
            <a:pPr lvl="1"/>
            <a:r>
              <a:rPr lang="en-US" dirty="0"/>
              <a:t>Kill one deadlocked process at a time and release its resources</a:t>
            </a:r>
          </a:p>
          <a:p>
            <a:pPr lvl="1"/>
            <a:r>
              <a:rPr lang="en-US" dirty="0"/>
              <a:t>Steal one resource at a time</a:t>
            </a:r>
          </a:p>
          <a:p>
            <a:pPr lvl="1"/>
            <a:r>
              <a:rPr lang="en-US" dirty="0" smtClean="0"/>
              <a:t>Roll back </a:t>
            </a:r>
            <a:r>
              <a:rPr lang="en-US" dirty="0"/>
              <a:t>all or one of the processes to a </a:t>
            </a:r>
            <a:r>
              <a:rPr lang="en-US" dirty="0">
                <a:solidFill>
                  <a:srgbClr val="EF5B00"/>
                </a:solidFill>
              </a:rPr>
              <a:t>checkpoint</a:t>
            </a:r>
            <a:r>
              <a:rPr lang="en-US" dirty="0"/>
              <a:t> that occurred before they requested any </a:t>
            </a:r>
            <a:r>
              <a:rPr lang="en-US" dirty="0" smtClean="0"/>
              <a:t>resources, then continue</a:t>
            </a:r>
            <a:endParaRPr lang="en-US" dirty="0"/>
          </a:p>
          <a:p>
            <a:pPr lvl="2"/>
            <a:r>
              <a:rPr lang="en-US" dirty="0"/>
              <a:t>Difficult to prevent indefinite postponement</a:t>
            </a:r>
            <a:endParaRPr lang="en-US" dirty="0" smtClean="0"/>
          </a:p>
        </p:txBody>
      </p:sp>
      <p:sp>
        <p:nvSpPr>
          <p:cNvPr id="46091" name="Oval 34"/>
          <p:cNvSpPr>
            <a:spLocks/>
          </p:cNvSpPr>
          <p:nvPr/>
        </p:nvSpPr>
        <p:spPr bwMode="auto">
          <a:xfrm>
            <a:off x="6477000" y="16002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6092" name="Oval 35"/>
          <p:cNvSpPr>
            <a:spLocks/>
          </p:cNvSpPr>
          <p:nvPr/>
        </p:nvSpPr>
        <p:spPr bwMode="auto">
          <a:xfrm>
            <a:off x="56388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6093" name="Line 36"/>
          <p:cNvSpPr>
            <a:spLocks noChangeShapeType="1"/>
          </p:cNvSpPr>
          <p:nvPr/>
        </p:nvSpPr>
        <p:spPr bwMode="auto">
          <a:xfrm rot="10800000">
            <a:off x="6629400" y="1905000"/>
            <a:ext cx="1588" cy="1752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6094" name="Line 37"/>
          <p:cNvSpPr>
            <a:spLocks noChangeShapeType="1"/>
          </p:cNvSpPr>
          <p:nvPr/>
        </p:nvSpPr>
        <p:spPr bwMode="auto">
          <a:xfrm rot="10800000" flipH="1">
            <a:off x="6781800" y="3810000"/>
            <a:ext cx="53340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6095" name="Oval 38"/>
          <p:cNvSpPr>
            <a:spLocks/>
          </p:cNvSpPr>
          <p:nvPr/>
        </p:nvSpPr>
        <p:spPr bwMode="auto">
          <a:xfrm>
            <a:off x="64770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6096" name="Oval 39"/>
          <p:cNvSpPr>
            <a:spLocks/>
          </p:cNvSpPr>
          <p:nvPr/>
        </p:nvSpPr>
        <p:spPr bwMode="auto">
          <a:xfrm>
            <a:off x="73152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6097" name="Line 40"/>
          <p:cNvSpPr>
            <a:spLocks noChangeShapeType="1"/>
          </p:cNvSpPr>
          <p:nvPr/>
        </p:nvSpPr>
        <p:spPr bwMode="auto">
          <a:xfrm flipH="1">
            <a:off x="6629400" y="3962400"/>
            <a:ext cx="1588" cy="1066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6098" name="Line 41"/>
          <p:cNvSpPr>
            <a:spLocks noChangeShapeType="1"/>
          </p:cNvSpPr>
          <p:nvPr/>
        </p:nvSpPr>
        <p:spPr bwMode="auto">
          <a:xfrm>
            <a:off x="5791200" y="3962400"/>
            <a:ext cx="762000" cy="10668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6099" name="Line 42"/>
          <p:cNvSpPr>
            <a:spLocks noChangeShapeType="1"/>
          </p:cNvSpPr>
          <p:nvPr/>
        </p:nvSpPr>
        <p:spPr bwMode="auto">
          <a:xfrm flipH="1">
            <a:off x="5943600" y="3810000"/>
            <a:ext cx="533400" cy="1588"/>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6100" name="Line 43"/>
          <p:cNvSpPr>
            <a:spLocks noChangeShapeType="1"/>
          </p:cNvSpPr>
          <p:nvPr/>
        </p:nvSpPr>
        <p:spPr bwMode="auto">
          <a:xfrm rot="10800000" flipH="1">
            <a:off x="6781800" y="3962400"/>
            <a:ext cx="609600" cy="12192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6101" name="Oval 44"/>
          <p:cNvSpPr>
            <a:spLocks/>
          </p:cNvSpPr>
          <p:nvPr/>
        </p:nvSpPr>
        <p:spPr bwMode="auto">
          <a:xfrm>
            <a:off x="6477000" y="50292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Tree>
    <p:extLst>
      <p:ext uri="{BB962C8B-B14F-4D97-AF65-F5344CB8AC3E}">
        <p14:creationId xmlns:p14="http://schemas.microsoft.com/office/powerpoint/2010/main" val="42156754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Deadlock Recovery</a:t>
            </a:r>
          </a:p>
        </p:txBody>
      </p:sp>
      <p:sp>
        <p:nvSpPr>
          <p:cNvPr id="48133" name="Oval 8"/>
          <p:cNvSpPr>
            <a:spLocks/>
          </p:cNvSpPr>
          <p:nvPr/>
        </p:nvSpPr>
        <p:spPr bwMode="auto">
          <a:xfrm>
            <a:off x="2667000" y="16002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8134" name="Rectangle 9"/>
          <p:cNvSpPr>
            <a:spLocks/>
          </p:cNvSpPr>
          <p:nvPr/>
        </p:nvSpPr>
        <p:spPr bwMode="auto">
          <a:xfrm>
            <a:off x="1752600" y="2209800"/>
            <a:ext cx="457200" cy="45720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8135" name="Oval 10"/>
          <p:cNvSpPr>
            <a:spLocks/>
          </p:cNvSpPr>
          <p:nvPr/>
        </p:nvSpPr>
        <p:spPr bwMode="auto">
          <a:xfrm>
            <a:off x="1905000" y="2362200"/>
            <a:ext cx="152400" cy="152400"/>
          </a:xfrm>
          <a:prstGeom prst="ellipse">
            <a:avLst/>
          </a:prstGeom>
          <a:solidFill>
            <a:srgbClr val="292929"/>
          </a:solidFill>
          <a:ln w="9525">
            <a:solidFill>
              <a:schemeClr val="tx1"/>
            </a:solidFill>
            <a:round/>
            <a:headEnd/>
            <a:tailEnd/>
          </a:ln>
        </p:spPr>
        <p:txBody>
          <a:bodyPr lIns="0" tIns="0" rIns="0" bIns="0"/>
          <a:lstStyle/>
          <a:p>
            <a:endParaRPr lang="en-US"/>
          </a:p>
        </p:txBody>
      </p:sp>
      <p:sp>
        <p:nvSpPr>
          <p:cNvPr id="20" name="Oval 11"/>
          <p:cNvSpPr>
            <a:spLocks/>
          </p:cNvSpPr>
          <p:nvPr/>
        </p:nvSpPr>
        <p:spPr bwMode="auto">
          <a:xfrm>
            <a:off x="18288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8137" name="Line 12"/>
          <p:cNvSpPr>
            <a:spLocks noChangeShapeType="1"/>
          </p:cNvSpPr>
          <p:nvPr/>
        </p:nvSpPr>
        <p:spPr bwMode="auto">
          <a:xfrm rot="10800000">
            <a:off x="2819400" y="2667000"/>
            <a:ext cx="1588"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8138" name="Line 13"/>
          <p:cNvSpPr>
            <a:spLocks noChangeShapeType="1"/>
          </p:cNvSpPr>
          <p:nvPr/>
        </p:nvSpPr>
        <p:spPr bwMode="auto">
          <a:xfrm rot="10800000" flipH="1">
            <a:off x="2819400" y="1905000"/>
            <a:ext cx="1588" cy="304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8139" name="Line 14"/>
          <p:cNvSpPr>
            <a:spLocks noChangeShapeType="1"/>
          </p:cNvSpPr>
          <p:nvPr/>
        </p:nvSpPr>
        <p:spPr bwMode="auto">
          <a:xfrm rot="10800000" flipH="1">
            <a:off x="2895600" y="2667000"/>
            <a:ext cx="533400" cy="1066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8140" name="Line 15"/>
          <p:cNvSpPr>
            <a:spLocks noChangeShapeType="1"/>
          </p:cNvSpPr>
          <p:nvPr/>
        </p:nvSpPr>
        <p:spPr bwMode="auto">
          <a:xfrm>
            <a:off x="2209800" y="2667000"/>
            <a:ext cx="533400" cy="1066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8141" name="Rectangle 16"/>
          <p:cNvSpPr>
            <a:spLocks/>
          </p:cNvSpPr>
          <p:nvPr/>
        </p:nvSpPr>
        <p:spPr bwMode="auto">
          <a:xfrm>
            <a:off x="2590800" y="2209800"/>
            <a:ext cx="457200" cy="45720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8142" name="Oval 17"/>
          <p:cNvSpPr>
            <a:spLocks/>
          </p:cNvSpPr>
          <p:nvPr/>
        </p:nvSpPr>
        <p:spPr bwMode="auto">
          <a:xfrm>
            <a:off x="2743200" y="2362200"/>
            <a:ext cx="152400" cy="152400"/>
          </a:xfrm>
          <a:prstGeom prst="ellipse">
            <a:avLst/>
          </a:prstGeom>
          <a:solidFill>
            <a:srgbClr val="292929"/>
          </a:solidFill>
          <a:ln w="9525">
            <a:solidFill>
              <a:schemeClr val="tx1"/>
            </a:solidFill>
            <a:round/>
            <a:headEnd/>
            <a:tailEnd/>
          </a:ln>
        </p:spPr>
        <p:txBody>
          <a:bodyPr lIns="0" tIns="0" rIns="0" bIns="0"/>
          <a:lstStyle/>
          <a:p>
            <a:endParaRPr lang="en-US"/>
          </a:p>
        </p:txBody>
      </p:sp>
      <p:sp>
        <p:nvSpPr>
          <p:cNvPr id="48143" name="Rectangle 18"/>
          <p:cNvSpPr>
            <a:spLocks/>
          </p:cNvSpPr>
          <p:nvPr/>
        </p:nvSpPr>
        <p:spPr bwMode="auto">
          <a:xfrm>
            <a:off x="3429000" y="2209800"/>
            <a:ext cx="457200" cy="45720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8144" name="Oval 19"/>
          <p:cNvSpPr>
            <a:spLocks/>
          </p:cNvSpPr>
          <p:nvPr/>
        </p:nvSpPr>
        <p:spPr bwMode="auto">
          <a:xfrm>
            <a:off x="3581400" y="2362200"/>
            <a:ext cx="152400" cy="152400"/>
          </a:xfrm>
          <a:prstGeom prst="ellipse">
            <a:avLst/>
          </a:prstGeom>
          <a:solidFill>
            <a:srgbClr val="292929"/>
          </a:solidFill>
          <a:ln w="9525">
            <a:solidFill>
              <a:schemeClr val="tx1"/>
            </a:solidFill>
            <a:round/>
            <a:headEnd/>
            <a:tailEnd/>
          </a:ln>
        </p:spPr>
        <p:txBody>
          <a:bodyPr lIns="0" tIns="0" rIns="0" bIns="0"/>
          <a:lstStyle/>
          <a:p>
            <a:endParaRPr lang="en-US"/>
          </a:p>
        </p:txBody>
      </p:sp>
      <p:sp>
        <p:nvSpPr>
          <p:cNvPr id="48145" name="Rectangle 20"/>
          <p:cNvSpPr>
            <a:spLocks/>
          </p:cNvSpPr>
          <p:nvPr/>
        </p:nvSpPr>
        <p:spPr bwMode="auto">
          <a:xfrm>
            <a:off x="1752600" y="4953000"/>
            <a:ext cx="457200" cy="45720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8146" name="Oval 21"/>
          <p:cNvSpPr>
            <a:spLocks/>
          </p:cNvSpPr>
          <p:nvPr/>
        </p:nvSpPr>
        <p:spPr bwMode="auto">
          <a:xfrm>
            <a:off x="1905000" y="5105400"/>
            <a:ext cx="152400" cy="152400"/>
          </a:xfrm>
          <a:prstGeom prst="ellipse">
            <a:avLst/>
          </a:prstGeom>
          <a:solidFill>
            <a:srgbClr val="292929"/>
          </a:solidFill>
          <a:ln w="9525">
            <a:solidFill>
              <a:schemeClr val="tx1"/>
            </a:solidFill>
            <a:round/>
            <a:headEnd/>
            <a:tailEnd/>
          </a:ln>
        </p:spPr>
        <p:txBody>
          <a:bodyPr lIns="0" tIns="0" rIns="0" bIns="0"/>
          <a:lstStyle/>
          <a:p>
            <a:endParaRPr lang="en-US"/>
          </a:p>
        </p:txBody>
      </p:sp>
      <p:sp>
        <p:nvSpPr>
          <p:cNvPr id="48147" name="Rectangle 22"/>
          <p:cNvSpPr>
            <a:spLocks/>
          </p:cNvSpPr>
          <p:nvPr/>
        </p:nvSpPr>
        <p:spPr bwMode="auto">
          <a:xfrm>
            <a:off x="3429000" y="4953000"/>
            <a:ext cx="457200" cy="45720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8148" name="Oval 23"/>
          <p:cNvSpPr>
            <a:spLocks/>
          </p:cNvSpPr>
          <p:nvPr/>
        </p:nvSpPr>
        <p:spPr bwMode="auto">
          <a:xfrm>
            <a:off x="3581400" y="5105400"/>
            <a:ext cx="152400" cy="152400"/>
          </a:xfrm>
          <a:prstGeom prst="ellipse">
            <a:avLst/>
          </a:prstGeom>
          <a:solidFill>
            <a:srgbClr val="292929"/>
          </a:solidFill>
          <a:ln w="9525">
            <a:solidFill>
              <a:schemeClr val="tx1"/>
            </a:solidFill>
            <a:round/>
            <a:headEnd/>
            <a:tailEnd/>
          </a:ln>
        </p:spPr>
        <p:txBody>
          <a:bodyPr lIns="0" tIns="0" rIns="0" bIns="0"/>
          <a:lstStyle/>
          <a:p>
            <a:endParaRPr lang="en-US"/>
          </a:p>
        </p:txBody>
      </p:sp>
      <p:sp>
        <p:nvSpPr>
          <p:cNvPr id="48149" name="Oval 24"/>
          <p:cNvSpPr>
            <a:spLocks/>
          </p:cNvSpPr>
          <p:nvPr/>
        </p:nvSpPr>
        <p:spPr bwMode="auto">
          <a:xfrm>
            <a:off x="26670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8150" name="Oval 25"/>
          <p:cNvSpPr>
            <a:spLocks/>
          </p:cNvSpPr>
          <p:nvPr/>
        </p:nvSpPr>
        <p:spPr bwMode="auto">
          <a:xfrm>
            <a:off x="35052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8151" name="Line 26"/>
          <p:cNvSpPr>
            <a:spLocks noChangeShapeType="1"/>
          </p:cNvSpPr>
          <p:nvPr/>
        </p:nvSpPr>
        <p:spPr bwMode="auto">
          <a:xfrm>
            <a:off x="2895600" y="3962400"/>
            <a:ext cx="53340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8152" name="Line 27"/>
          <p:cNvSpPr>
            <a:spLocks noChangeShapeType="1"/>
          </p:cNvSpPr>
          <p:nvPr/>
        </p:nvSpPr>
        <p:spPr bwMode="auto">
          <a:xfrm>
            <a:off x="3657600" y="3962400"/>
            <a:ext cx="1588"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7" name="Line 28"/>
          <p:cNvSpPr>
            <a:spLocks noChangeShapeType="1"/>
          </p:cNvSpPr>
          <p:nvPr/>
        </p:nvSpPr>
        <p:spPr bwMode="auto">
          <a:xfrm>
            <a:off x="1981200" y="3962400"/>
            <a:ext cx="1588" cy="9906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8" name="Line 29"/>
          <p:cNvSpPr>
            <a:spLocks noChangeShapeType="1"/>
          </p:cNvSpPr>
          <p:nvPr/>
        </p:nvSpPr>
        <p:spPr bwMode="auto">
          <a:xfrm>
            <a:off x="1981200" y="2667000"/>
            <a:ext cx="1588" cy="9906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8155" name="Line 30"/>
          <p:cNvSpPr>
            <a:spLocks noChangeShapeType="1"/>
          </p:cNvSpPr>
          <p:nvPr/>
        </p:nvSpPr>
        <p:spPr bwMode="auto">
          <a:xfrm>
            <a:off x="2209800" y="5181600"/>
            <a:ext cx="381000" cy="1588"/>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8156" name="Line 31"/>
          <p:cNvSpPr>
            <a:spLocks noChangeShapeType="1"/>
          </p:cNvSpPr>
          <p:nvPr/>
        </p:nvSpPr>
        <p:spPr bwMode="auto">
          <a:xfrm>
            <a:off x="3048000" y="5181600"/>
            <a:ext cx="381000" cy="1588"/>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8157" name="Line 32"/>
          <p:cNvSpPr>
            <a:spLocks noChangeShapeType="1"/>
          </p:cNvSpPr>
          <p:nvPr/>
        </p:nvSpPr>
        <p:spPr bwMode="auto">
          <a:xfrm rot="10800000">
            <a:off x="3657600" y="2667000"/>
            <a:ext cx="1588" cy="9906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8158" name="Oval 33"/>
          <p:cNvSpPr>
            <a:spLocks/>
          </p:cNvSpPr>
          <p:nvPr/>
        </p:nvSpPr>
        <p:spPr bwMode="auto">
          <a:xfrm>
            <a:off x="2667000" y="50292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8159" name="Oval 34"/>
          <p:cNvSpPr>
            <a:spLocks/>
          </p:cNvSpPr>
          <p:nvPr/>
        </p:nvSpPr>
        <p:spPr bwMode="auto">
          <a:xfrm>
            <a:off x="6477000" y="16002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4" name="Oval 35"/>
          <p:cNvSpPr>
            <a:spLocks/>
          </p:cNvSpPr>
          <p:nvPr/>
        </p:nvSpPr>
        <p:spPr bwMode="auto">
          <a:xfrm>
            <a:off x="56388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8161" name="Line 36"/>
          <p:cNvSpPr>
            <a:spLocks noChangeShapeType="1"/>
          </p:cNvSpPr>
          <p:nvPr/>
        </p:nvSpPr>
        <p:spPr bwMode="auto">
          <a:xfrm rot="10800000">
            <a:off x="6629400" y="1905000"/>
            <a:ext cx="1588" cy="1752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8162" name="Line 37"/>
          <p:cNvSpPr>
            <a:spLocks noChangeShapeType="1"/>
          </p:cNvSpPr>
          <p:nvPr/>
        </p:nvSpPr>
        <p:spPr bwMode="auto">
          <a:xfrm rot="10800000" flipH="1">
            <a:off x="6781800" y="3810000"/>
            <a:ext cx="53340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8163" name="Oval 38"/>
          <p:cNvSpPr>
            <a:spLocks/>
          </p:cNvSpPr>
          <p:nvPr/>
        </p:nvSpPr>
        <p:spPr bwMode="auto">
          <a:xfrm>
            <a:off x="64770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8164" name="Oval 39"/>
          <p:cNvSpPr>
            <a:spLocks/>
          </p:cNvSpPr>
          <p:nvPr/>
        </p:nvSpPr>
        <p:spPr bwMode="auto">
          <a:xfrm>
            <a:off x="73152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8165" name="Line 40"/>
          <p:cNvSpPr>
            <a:spLocks noChangeShapeType="1"/>
          </p:cNvSpPr>
          <p:nvPr/>
        </p:nvSpPr>
        <p:spPr bwMode="auto">
          <a:xfrm flipH="1">
            <a:off x="6629400" y="3962400"/>
            <a:ext cx="1588" cy="1066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0" name="Line 41"/>
          <p:cNvSpPr>
            <a:spLocks noChangeShapeType="1"/>
          </p:cNvSpPr>
          <p:nvPr/>
        </p:nvSpPr>
        <p:spPr bwMode="auto">
          <a:xfrm>
            <a:off x="5791200" y="3962400"/>
            <a:ext cx="762000" cy="10668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 name="Line 42"/>
          <p:cNvSpPr>
            <a:spLocks noChangeShapeType="1"/>
          </p:cNvSpPr>
          <p:nvPr/>
        </p:nvSpPr>
        <p:spPr bwMode="auto">
          <a:xfrm flipH="1">
            <a:off x="5943600" y="3810000"/>
            <a:ext cx="533400" cy="1588"/>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8168" name="Line 43"/>
          <p:cNvSpPr>
            <a:spLocks noChangeShapeType="1"/>
          </p:cNvSpPr>
          <p:nvPr/>
        </p:nvSpPr>
        <p:spPr bwMode="auto">
          <a:xfrm rot="10800000" flipH="1">
            <a:off x="6781800" y="3962400"/>
            <a:ext cx="609600" cy="12192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8169" name="Oval 44"/>
          <p:cNvSpPr>
            <a:spLocks/>
          </p:cNvSpPr>
          <p:nvPr/>
        </p:nvSpPr>
        <p:spPr bwMode="auto">
          <a:xfrm>
            <a:off x="6477000" y="50292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8172" name="Right Arrow 55"/>
          <p:cNvSpPr>
            <a:spLocks noChangeArrowheads="1"/>
          </p:cNvSpPr>
          <p:nvPr/>
        </p:nvSpPr>
        <p:spPr bwMode="auto">
          <a:xfrm rot="3338003">
            <a:off x="5032375" y="3130550"/>
            <a:ext cx="914400" cy="304800"/>
          </a:xfrm>
          <a:prstGeom prst="rightArrow">
            <a:avLst>
              <a:gd name="adj1" fmla="val 50000"/>
              <a:gd name="adj2" fmla="val 50000"/>
            </a:avLst>
          </a:prstGeom>
          <a:solidFill>
            <a:srgbClr val="FF0000"/>
          </a:solidFill>
          <a:ln w="19050">
            <a:solidFill>
              <a:schemeClr val="tx1"/>
            </a:solidFill>
            <a:round/>
            <a:headEnd/>
            <a:tailEnd/>
          </a:ln>
        </p:spPr>
        <p:txBody>
          <a:bodyPr anchor="ctr"/>
          <a:lstStyle/>
          <a:p>
            <a:endParaRPr lang="en-US">
              <a:latin typeface="Arial" charset="0"/>
            </a:endParaRPr>
          </a:p>
        </p:txBody>
      </p:sp>
      <p:sp>
        <p:nvSpPr>
          <p:cNvPr id="57" name="TextBox 56"/>
          <p:cNvSpPr txBox="1">
            <a:spLocks noChangeArrowheads="1"/>
          </p:cNvSpPr>
          <p:nvPr/>
        </p:nvSpPr>
        <p:spPr bwMode="auto">
          <a:xfrm>
            <a:off x="7315200" y="2209800"/>
            <a:ext cx="1447800" cy="707886"/>
          </a:xfrm>
          <a:prstGeom prst="rect">
            <a:avLst/>
          </a:prstGeom>
          <a:ln/>
        </p:spPr>
        <p:style>
          <a:lnRef idx="3">
            <a:schemeClr val="lt1"/>
          </a:lnRef>
          <a:fillRef idx="1">
            <a:schemeClr val="accent3"/>
          </a:fillRef>
          <a:effectRef idx="1">
            <a:schemeClr val="accent3"/>
          </a:effectRef>
          <a:fontRef idx="minor">
            <a:schemeClr val="lt1"/>
          </a:fontRef>
        </p:style>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2000" dirty="0">
                <a:latin typeface="Gill Sans MT"/>
                <a:cs typeface="Gill Sans MT"/>
              </a:rPr>
              <a:t>Have to kill one more</a:t>
            </a:r>
          </a:p>
        </p:txBody>
      </p:sp>
      <p:sp>
        <p:nvSpPr>
          <p:cNvPr id="46" name="Rectangle 45"/>
          <p:cNvSpPr>
            <a:spLocks/>
          </p:cNvSpPr>
          <p:nvPr/>
        </p:nvSpPr>
        <p:spPr bwMode="auto">
          <a:xfrm>
            <a:off x="1524000" y="5562600"/>
            <a:ext cx="2611438" cy="769441"/>
          </a:xfrm>
          <a:prstGeom prst="rect">
            <a:avLst/>
          </a:prstGeom>
          <a:noFill/>
          <a:ln w="12700" cap="flat">
            <a:noFill/>
            <a:miter lim="800000"/>
            <a:headEnd type="none" w="med" len="med"/>
            <a:tailEnd type="none" w="med" len="med"/>
          </a:ln>
        </p:spPr>
        <p:txBody>
          <a:bodyPr lIns="0" tIns="0" rIns="40639" bIns="0">
            <a:spAutoFit/>
          </a:bodyPr>
          <a:lstStyle/>
          <a:p>
            <a:pPr marL="39688" algn="ctr">
              <a:defRPr/>
            </a:pPr>
            <a:r>
              <a:rPr lang="en-US" sz="2500" dirty="0">
                <a:latin typeface="Gill Sans MT"/>
                <a:ea typeface="+mn-ea"/>
                <a:cs typeface="Gill Sans MT"/>
                <a:sym typeface="Times New Roman" pitchFamily="18" charset="0"/>
              </a:rPr>
              <a:t>Resource </a:t>
            </a:r>
            <a:r>
              <a:rPr lang="en-US" sz="2500" dirty="0">
                <a:latin typeface="Gill Sans MT"/>
                <a:cs typeface="Gill Sans MT"/>
                <a:sym typeface="Times New Roman" pitchFamily="18" charset="0"/>
              </a:rPr>
              <a:t>a</a:t>
            </a:r>
            <a:r>
              <a:rPr lang="en-US" sz="2500" dirty="0" smtClean="0">
                <a:latin typeface="Gill Sans MT"/>
                <a:ea typeface="+mn-ea"/>
                <a:cs typeface="Gill Sans MT"/>
                <a:sym typeface="Times New Roman" pitchFamily="18" charset="0"/>
              </a:rPr>
              <a:t>llocation graph</a:t>
            </a:r>
            <a:endParaRPr lang="en-US" sz="2500" dirty="0">
              <a:latin typeface="Gill Sans MT"/>
              <a:ea typeface="+mn-ea"/>
              <a:cs typeface="Gill Sans MT"/>
              <a:sym typeface="Times New Roman" pitchFamily="18" charset="0"/>
            </a:endParaRPr>
          </a:p>
        </p:txBody>
      </p:sp>
      <p:sp>
        <p:nvSpPr>
          <p:cNvPr id="47" name="Rectangle 46"/>
          <p:cNvSpPr>
            <a:spLocks/>
          </p:cNvSpPr>
          <p:nvPr/>
        </p:nvSpPr>
        <p:spPr bwMode="auto">
          <a:xfrm>
            <a:off x="5168900" y="5562600"/>
            <a:ext cx="2984500" cy="1154162"/>
          </a:xfrm>
          <a:prstGeom prst="rect">
            <a:avLst/>
          </a:prstGeom>
          <a:noFill/>
          <a:ln w="12700" cap="flat">
            <a:noFill/>
            <a:miter lim="800000"/>
            <a:headEnd type="none" w="med" len="med"/>
            <a:tailEnd type="none" w="med" len="med"/>
          </a:ln>
        </p:spPr>
        <p:txBody>
          <a:bodyPr lIns="0" tIns="0" rIns="40639" bIns="0">
            <a:spAutoFit/>
          </a:bodyPr>
          <a:lstStyle/>
          <a:p>
            <a:pPr marL="39688" algn="ctr">
              <a:defRPr/>
            </a:pPr>
            <a:r>
              <a:rPr lang="en-US" sz="2500" dirty="0" smtClean="0">
                <a:latin typeface="Gill Sans MT"/>
                <a:ea typeface="+mn-ea"/>
                <a:cs typeface="Gill Sans MT"/>
                <a:sym typeface="Times New Roman" pitchFamily="18" charset="0"/>
              </a:rPr>
              <a:t>Corresponding process dependency graph</a:t>
            </a:r>
            <a:endParaRPr lang="en-US" sz="2500" dirty="0">
              <a:latin typeface="Gill Sans MT"/>
              <a:ea typeface="+mn-ea"/>
              <a:cs typeface="Gill Sans MT"/>
              <a:sym typeface="Times New Roman" pitchFamily="18" charset="0"/>
            </a:endParaRPr>
          </a:p>
        </p:txBody>
      </p:sp>
    </p:spTree>
    <p:extLst>
      <p:ext uri="{BB962C8B-B14F-4D97-AF65-F5344CB8AC3E}">
        <p14:creationId xmlns:p14="http://schemas.microsoft.com/office/powerpoint/2010/main" val="14840028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animBg="1"/>
      <p:bldP spid="38" grpId="0" animBg="1"/>
      <p:bldP spid="44" grpId="0" animBg="1"/>
      <p:bldP spid="50" grpId="0" animBg="1"/>
      <p:bldP spid="51"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a:t>Deadlock Recovery</a:t>
            </a:r>
          </a:p>
        </p:txBody>
      </p:sp>
      <p:sp>
        <p:nvSpPr>
          <p:cNvPr id="49157" name="Oval 8"/>
          <p:cNvSpPr>
            <a:spLocks/>
          </p:cNvSpPr>
          <p:nvPr/>
        </p:nvSpPr>
        <p:spPr bwMode="auto">
          <a:xfrm>
            <a:off x="2667000" y="16002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9158" name="Rectangle 9"/>
          <p:cNvSpPr>
            <a:spLocks/>
          </p:cNvSpPr>
          <p:nvPr/>
        </p:nvSpPr>
        <p:spPr bwMode="auto">
          <a:xfrm>
            <a:off x="1752600" y="2209800"/>
            <a:ext cx="457200" cy="45720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9159" name="Oval 10"/>
          <p:cNvSpPr>
            <a:spLocks/>
          </p:cNvSpPr>
          <p:nvPr/>
        </p:nvSpPr>
        <p:spPr bwMode="auto">
          <a:xfrm>
            <a:off x="1905000" y="2362200"/>
            <a:ext cx="152400" cy="152400"/>
          </a:xfrm>
          <a:prstGeom prst="ellipse">
            <a:avLst/>
          </a:prstGeom>
          <a:solidFill>
            <a:srgbClr val="292929"/>
          </a:solidFill>
          <a:ln w="9525">
            <a:solidFill>
              <a:schemeClr val="tx1"/>
            </a:solidFill>
            <a:round/>
            <a:headEnd/>
            <a:tailEnd/>
          </a:ln>
        </p:spPr>
        <p:txBody>
          <a:bodyPr lIns="0" tIns="0" rIns="0" bIns="0"/>
          <a:lstStyle/>
          <a:p>
            <a:endParaRPr lang="en-US"/>
          </a:p>
        </p:txBody>
      </p:sp>
      <p:sp>
        <p:nvSpPr>
          <p:cNvPr id="49160" name="Oval 11"/>
          <p:cNvSpPr>
            <a:spLocks/>
          </p:cNvSpPr>
          <p:nvPr/>
        </p:nvSpPr>
        <p:spPr bwMode="auto">
          <a:xfrm>
            <a:off x="18288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21" name="Line 12"/>
          <p:cNvSpPr>
            <a:spLocks noChangeShapeType="1"/>
          </p:cNvSpPr>
          <p:nvPr/>
        </p:nvSpPr>
        <p:spPr bwMode="auto">
          <a:xfrm rot="10800000">
            <a:off x="2819400" y="2667000"/>
            <a:ext cx="1588"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9162" name="Line 13"/>
          <p:cNvSpPr>
            <a:spLocks noChangeShapeType="1"/>
          </p:cNvSpPr>
          <p:nvPr/>
        </p:nvSpPr>
        <p:spPr bwMode="auto">
          <a:xfrm rot="10800000" flipH="1">
            <a:off x="2819400" y="1905000"/>
            <a:ext cx="1588" cy="304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3" name="Line 14"/>
          <p:cNvSpPr>
            <a:spLocks noChangeShapeType="1"/>
          </p:cNvSpPr>
          <p:nvPr/>
        </p:nvSpPr>
        <p:spPr bwMode="auto">
          <a:xfrm rot="10800000" flipH="1">
            <a:off x="2895600" y="2667000"/>
            <a:ext cx="533400" cy="1066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 name="Line 15"/>
          <p:cNvSpPr>
            <a:spLocks noChangeShapeType="1"/>
          </p:cNvSpPr>
          <p:nvPr/>
        </p:nvSpPr>
        <p:spPr bwMode="auto">
          <a:xfrm>
            <a:off x="2209800" y="2667000"/>
            <a:ext cx="533400" cy="1066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9165" name="Rectangle 16"/>
          <p:cNvSpPr>
            <a:spLocks/>
          </p:cNvSpPr>
          <p:nvPr/>
        </p:nvSpPr>
        <p:spPr bwMode="auto">
          <a:xfrm>
            <a:off x="2590800" y="2209800"/>
            <a:ext cx="457200" cy="45720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9166" name="Oval 17"/>
          <p:cNvSpPr>
            <a:spLocks/>
          </p:cNvSpPr>
          <p:nvPr/>
        </p:nvSpPr>
        <p:spPr bwMode="auto">
          <a:xfrm>
            <a:off x="2743200" y="2362200"/>
            <a:ext cx="152400" cy="152400"/>
          </a:xfrm>
          <a:prstGeom prst="ellipse">
            <a:avLst/>
          </a:prstGeom>
          <a:solidFill>
            <a:srgbClr val="292929"/>
          </a:solidFill>
          <a:ln w="9525">
            <a:solidFill>
              <a:schemeClr val="tx1"/>
            </a:solidFill>
            <a:round/>
            <a:headEnd/>
            <a:tailEnd/>
          </a:ln>
        </p:spPr>
        <p:txBody>
          <a:bodyPr lIns="0" tIns="0" rIns="0" bIns="0"/>
          <a:lstStyle/>
          <a:p>
            <a:endParaRPr lang="en-US"/>
          </a:p>
        </p:txBody>
      </p:sp>
      <p:sp>
        <p:nvSpPr>
          <p:cNvPr id="49167" name="Rectangle 18"/>
          <p:cNvSpPr>
            <a:spLocks/>
          </p:cNvSpPr>
          <p:nvPr/>
        </p:nvSpPr>
        <p:spPr bwMode="auto">
          <a:xfrm>
            <a:off x="3429000" y="2209800"/>
            <a:ext cx="457200" cy="45720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9168" name="Oval 19"/>
          <p:cNvSpPr>
            <a:spLocks/>
          </p:cNvSpPr>
          <p:nvPr/>
        </p:nvSpPr>
        <p:spPr bwMode="auto">
          <a:xfrm>
            <a:off x="3581400" y="2362200"/>
            <a:ext cx="152400" cy="152400"/>
          </a:xfrm>
          <a:prstGeom prst="ellipse">
            <a:avLst/>
          </a:prstGeom>
          <a:solidFill>
            <a:srgbClr val="292929"/>
          </a:solidFill>
          <a:ln w="9525">
            <a:solidFill>
              <a:schemeClr val="tx1"/>
            </a:solidFill>
            <a:round/>
            <a:headEnd/>
            <a:tailEnd/>
          </a:ln>
        </p:spPr>
        <p:txBody>
          <a:bodyPr lIns="0" tIns="0" rIns="0" bIns="0"/>
          <a:lstStyle/>
          <a:p>
            <a:endParaRPr lang="en-US"/>
          </a:p>
        </p:txBody>
      </p:sp>
      <p:sp>
        <p:nvSpPr>
          <p:cNvPr id="49169" name="Rectangle 20"/>
          <p:cNvSpPr>
            <a:spLocks/>
          </p:cNvSpPr>
          <p:nvPr/>
        </p:nvSpPr>
        <p:spPr bwMode="auto">
          <a:xfrm>
            <a:off x="1752600" y="4953000"/>
            <a:ext cx="457200" cy="45720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9170" name="Oval 21"/>
          <p:cNvSpPr>
            <a:spLocks/>
          </p:cNvSpPr>
          <p:nvPr/>
        </p:nvSpPr>
        <p:spPr bwMode="auto">
          <a:xfrm>
            <a:off x="1905000" y="5105400"/>
            <a:ext cx="152400" cy="152400"/>
          </a:xfrm>
          <a:prstGeom prst="ellipse">
            <a:avLst/>
          </a:prstGeom>
          <a:solidFill>
            <a:srgbClr val="292929"/>
          </a:solidFill>
          <a:ln w="9525">
            <a:solidFill>
              <a:schemeClr val="tx1"/>
            </a:solidFill>
            <a:round/>
            <a:headEnd/>
            <a:tailEnd/>
          </a:ln>
        </p:spPr>
        <p:txBody>
          <a:bodyPr lIns="0" tIns="0" rIns="0" bIns="0"/>
          <a:lstStyle/>
          <a:p>
            <a:endParaRPr lang="en-US"/>
          </a:p>
        </p:txBody>
      </p:sp>
      <p:sp>
        <p:nvSpPr>
          <p:cNvPr id="49171" name="Rectangle 22"/>
          <p:cNvSpPr>
            <a:spLocks/>
          </p:cNvSpPr>
          <p:nvPr/>
        </p:nvSpPr>
        <p:spPr bwMode="auto">
          <a:xfrm>
            <a:off x="3429000" y="4953000"/>
            <a:ext cx="457200" cy="45720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9172" name="Oval 23"/>
          <p:cNvSpPr>
            <a:spLocks/>
          </p:cNvSpPr>
          <p:nvPr/>
        </p:nvSpPr>
        <p:spPr bwMode="auto">
          <a:xfrm>
            <a:off x="3581400" y="5105400"/>
            <a:ext cx="152400" cy="152400"/>
          </a:xfrm>
          <a:prstGeom prst="ellipse">
            <a:avLst/>
          </a:prstGeom>
          <a:solidFill>
            <a:srgbClr val="292929"/>
          </a:solidFill>
          <a:ln w="9525">
            <a:solidFill>
              <a:schemeClr val="tx1"/>
            </a:solidFill>
            <a:round/>
            <a:headEnd/>
            <a:tailEnd/>
          </a:ln>
        </p:spPr>
        <p:txBody>
          <a:bodyPr lIns="0" tIns="0" rIns="0" bIns="0"/>
          <a:lstStyle/>
          <a:p>
            <a:endParaRPr lang="en-US"/>
          </a:p>
        </p:txBody>
      </p:sp>
      <p:sp>
        <p:nvSpPr>
          <p:cNvPr id="33" name="Oval 24"/>
          <p:cNvSpPr>
            <a:spLocks/>
          </p:cNvSpPr>
          <p:nvPr/>
        </p:nvSpPr>
        <p:spPr bwMode="auto">
          <a:xfrm>
            <a:off x="26670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9174" name="Oval 25"/>
          <p:cNvSpPr>
            <a:spLocks/>
          </p:cNvSpPr>
          <p:nvPr/>
        </p:nvSpPr>
        <p:spPr bwMode="auto">
          <a:xfrm>
            <a:off x="35052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35" name="Line 26"/>
          <p:cNvSpPr>
            <a:spLocks noChangeShapeType="1"/>
          </p:cNvSpPr>
          <p:nvPr/>
        </p:nvSpPr>
        <p:spPr bwMode="auto">
          <a:xfrm>
            <a:off x="2895600" y="3962400"/>
            <a:ext cx="53340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9176" name="Line 27"/>
          <p:cNvSpPr>
            <a:spLocks noChangeShapeType="1"/>
          </p:cNvSpPr>
          <p:nvPr/>
        </p:nvSpPr>
        <p:spPr bwMode="auto">
          <a:xfrm>
            <a:off x="3657600" y="3962400"/>
            <a:ext cx="1588"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9177" name="Line 28"/>
          <p:cNvSpPr>
            <a:spLocks noChangeShapeType="1"/>
          </p:cNvSpPr>
          <p:nvPr/>
        </p:nvSpPr>
        <p:spPr bwMode="auto">
          <a:xfrm>
            <a:off x="1981200" y="3962400"/>
            <a:ext cx="1588" cy="9906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9178" name="Line 29"/>
          <p:cNvSpPr>
            <a:spLocks noChangeShapeType="1"/>
          </p:cNvSpPr>
          <p:nvPr/>
        </p:nvSpPr>
        <p:spPr bwMode="auto">
          <a:xfrm>
            <a:off x="1981200" y="2667000"/>
            <a:ext cx="1588" cy="9906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9179" name="Line 30"/>
          <p:cNvSpPr>
            <a:spLocks noChangeShapeType="1"/>
          </p:cNvSpPr>
          <p:nvPr/>
        </p:nvSpPr>
        <p:spPr bwMode="auto">
          <a:xfrm>
            <a:off x="2209800" y="5181600"/>
            <a:ext cx="381000" cy="1588"/>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9180" name="Line 31"/>
          <p:cNvSpPr>
            <a:spLocks noChangeShapeType="1"/>
          </p:cNvSpPr>
          <p:nvPr/>
        </p:nvSpPr>
        <p:spPr bwMode="auto">
          <a:xfrm>
            <a:off x="3048000" y="5181600"/>
            <a:ext cx="381000" cy="1588"/>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9181" name="Line 32"/>
          <p:cNvSpPr>
            <a:spLocks noChangeShapeType="1"/>
          </p:cNvSpPr>
          <p:nvPr/>
        </p:nvSpPr>
        <p:spPr bwMode="auto">
          <a:xfrm rot="10800000">
            <a:off x="3657600" y="2667000"/>
            <a:ext cx="1588" cy="9906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9182" name="Oval 33"/>
          <p:cNvSpPr>
            <a:spLocks/>
          </p:cNvSpPr>
          <p:nvPr/>
        </p:nvSpPr>
        <p:spPr bwMode="auto">
          <a:xfrm>
            <a:off x="2667000" y="50292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9183" name="Oval 34"/>
          <p:cNvSpPr>
            <a:spLocks/>
          </p:cNvSpPr>
          <p:nvPr/>
        </p:nvSpPr>
        <p:spPr bwMode="auto">
          <a:xfrm>
            <a:off x="6477000" y="16002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9184" name="Oval 35"/>
          <p:cNvSpPr>
            <a:spLocks/>
          </p:cNvSpPr>
          <p:nvPr/>
        </p:nvSpPr>
        <p:spPr bwMode="auto">
          <a:xfrm>
            <a:off x="56388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5" name="Line 36"/>
          <p:cNvSpPr>
            <a:spLocks noChangeShapeType="1"/>
          </p:cNvSpPr>
          <p:nvPr/>
        </p:nvSpPr>
        <p:spPr bwMode="auto">
          <a:xfrm rot="10800000">
            <a:off x="6629400" y="1905000"/>
            <a:ext cx="1588" cy="1752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6" name="Line 37"/>
          <p:cNvSpPr>
            <a:spLocks noChangeShapeType="1"/>
          </p:cNvSpPr>
          <p:nvPr/>
        </p:nvSpPr>
        <p:spPr bwMode="auto">
          <a:xfrm rot="10800000" flipH="1">
            <a:off x="6781800" y="3810000"/>
            <a:ext cx="53340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7" name="Oval 38"/>
          <p:cNvSpPr>
            <a:spLocks/>
          </p:cNvSpPr>
          <p:nvPr/>
        </p:nvSpPr>
        <p:spPr bwMode="auto">
          <a:xfrm>
            <a:off x="64770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9188" name="Oval 39"/>
          <p:cNvSpPr>
            <a:spLocks/>
          </p:cNvSpPr>
          <p:nvPr/>
        </p:nvSpPr>
        <p:spPr bwMode="auto">
          <a:xfrm>
            <a:off x="7315200" y="36576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9" name="Line 40"/>
          <p:cNvSpPr>
            <a:spLocks noChangeShapeType="1"/>
          </p:cNvSpPr>
          <p:nvPr/>
        </p:nvSpPr>
        <p:spPr bwMode="auto">
          <a:xfrm flipH="1">
            <a:off x="6629400" y="3962400"/>
            <a:ext cx="1588" cy="1066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9190" name="Line 41"/>
          <p:cNvSpPr>
            <a:spLocks noChangeShapeType="1"/>
          </p:cNvSpPr>
          <p:nvPr/>
        </p:nvSpPr>
        <p:spPr bwMode="auto">
          <a:xfrm>
            <a:off x="5791200" y="3962400"/>
            <a:ext cx="762000" cy="10668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 name="Line 42"/>
          <p:cNvSpPr>
            <a:spLocks noChangeShapeType="1"/>
          </p:cNvSpPr>
          <p:nvPr/>
        </p:nvSpPr>
        <p:spPr bwMode="auto">
          <a:xfrm flipH="1">
            <a:off x="5943600" y="3810000"/>
            <a:ext cx="533400" cy="1588"/>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9192" name="Line 43"/>
          <p:cNvSpPr>
            <a:spLocks noChangeShapeType="1"/>
          </p:cNvSpPr>
          <p:nvPr/>
        </p:nvSpPr>
        <p:spPr bwMode="auto">
          <a:xfrm rot="10800000" flipH="1">
            <a:off x="6781800" y="3962400"/>
            <a:ext cx="609600" cy="12192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9193" name="Oval 44"/>
          <p:cNvSpPr>
            <a:spLocks/>
          </p:cNvSpPr>
          <p:nvPr/>
        </p:nvSpPr>
        <p:spPr bwMode="auto">
          <a:xfrm>
            <a:off x="6477000" y="5029200"/>
            <a:ext cx="304800" cy="304800"/>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49196" name="Right Arrow 55"/>
          <p:cNvSpPr>
            <a:spLocks noChangeArrowheads="1"/>
          </p:cNvSpPr>
          <p:nvPr/>
        </p:nvSpPr>
        <p:spPr bwMode="auto">
          <a:xfrm rot="3338003">
            <a:off x="5794375" y="3206750"/>
            <a:ext cx="914400" cy="304800"/>
          </a:xfrm>
          <a:prstGeom prst="rightArrow">
            <a:avLst>
              <a:gd name="adj1" fmla="val 50000"/>
              <a:gd name="adj2" fmla="val 50000"/>
            </a:avLst>
          </a:prstGeom>
          <a:solidFill>
            <a:srgbClr val="FF0000"/>
          </a:solidFill>
          <a:ln w="19050">
            <a:solidFill>
              <a:schemeClr val="tx1"/>
            </a:solidFill>
            <a:round/>
            <a:headEnd/>
            <a:tailEnd/>
          </a:ln>
        </p:spPr>
        <p:txBody>
          <a:bodyPr anchor="ctr"/>
          <a:lstStyle/>
          <a:p>
            <a:endParaRPr lang="en-US">
              <a:latin typeface="Arial" charset="0"/>
            </a:endParaRPr>
          </a:p>
        </p:txBody>
      </p:sp>
      <p:sp>
        <p:nvSpPr>
          <p:cNvPr id="57" name="TextBox 56"/>
          <p:cNvSpPr txBox="1">
            <a:spLocks noChangeArrowheads="1"/>
          </p:cNvSpPr>
          <p:nvPr/>
        </p:nvSpPr>
        <p:spPr bwMode="auto">
          <a:xfrm>
            <a:off x="7315200" y="2209800"/>
            <a:ext cx="1447800" cy="707886"/>
          </a:xfrm>
          <a:prstGeom prst="rect">
            <a:avLst/>
          </a:prstGeom>
          <a:ln/>
        </p:spPr>
        <p:style>
          <a:lnRef idx="3">
            <a:schemeClr val="lt1"/>
          </a:lnRef>
          <a:fillRef idx="1">
            <a:schemeClr val="accent3"/>
          </a:fillRef>
          <a:effectRef idx="1">
            <a:schemeClr val="accent3"/>
          </a:effectRef>
          <a:fontRef idx="minor">
            <a:schemeClr val="lt1"/>
          </a:fontRef>
        </p:style>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2000" dirty="0">
                <a:latin typeface="Gill Sans MT"/>
                <a:cs typeface="Gill Sans MT"/>
              </a:rPr>
              <a:t>Only have to kill one</a:t>
            </a:r>
          </a:p>
        </p:txBody>
      </p:sp>
      <p:sp>
        <p:nvSpPr>
          <p:cNvPr id="48" name="Rectangle 47"/>
          <p:cNvSpPr>
            <a:spLocks/>
          </p:cNvSpPr>
          <p:nvPr/>
        </p:nvSpPr>
        <p:spPr bwMode="auto">
          <a:xfrm>
            <a:off x="1524000" y="5562600"/>
            <a:ext cx="2611438" cy="769441"/>
          </a:xfrm>
          <a:prstGeom prst="rect">
            <a:avLst/>
          </a:prstGeom>
          <a:noFill/>
          <a:ln w="12700" cap="flat">
            <a:noFill/>
            <a:miter lim="800000"/>
            <a:headEnd type="none" w="med" len="med"/>
            <a:tailEnd type="none" w="med" len="med"/>
          </a:ln>
        </p:spPr>
        <p:txBody>
          <a:bodyPr lIns="0" tIns="0" rIns="40639" bIns="0">
            <a:spAutoFit/>
          </a:bodyPr>
          <a:lstStyle/>
          <a:p>
            <a:pPr marL="39688" algn="ctr">
              <a:defRPr/>
            </a:pPr>
            <a:r>
              <a:rPr lang="en-US" sz="2500" dirty="0">
                <a:latin typeface="Gill Sans MT"/>
                <a:ea typeface="+mn-ea"/>
                <a:cs typeface="Gill Sans MT"/>
                <a:sym typeface="Times New Roman" pitchFamily="18" charset="0"/>
              </a:rPr>
              <a:t>Resource </a:t>
            </a:r>
            <a:r>
              <a:rPr lang="en-US" sz="2500" dirty="0">
                <a:latin typeface="Gill Sans MT"/>
                <a:cs typeface="Gill Sans MT"/>
                <a:sym typeface="Times New Roman" pitchFamily="18" charset="0"/>
              </a:rPr>
              <a:t>a</a:t>
            </a:r>
            <a:r>
              <a:rPr lang="en-US" sz="2500" dirty="0" smtClean="0">
                <a:latin typeface="Gill Sans MT"/>
                <a:ea typeface="+mn-ea"/>
                <a:cs typeface="Gill Sans MT"/>
                <a:sym typeface="Times New Roman" pitchFamily="18" charset="0"/>
              </a:rPr>
              <a:t>llocation graph</a:t>
            </a:r>
            <a:endParaRPr lang="en-US" sz="2500" dirty="0">
              <a:latin typeface="Gill Sans MT"/>
              <a:ea typeface="+mn-ea"/>
              <a:cs typeface="Gill Sans MT"/>
              <a:sym typeface="Times New Roman" pitchFamily="18" charset="0"/>
            </a:endParaRPr>
          </a:p>
        </p:txBody>
      </p:sp>
      <p:sp>
        <p:nvSpPr>
          <p:cNvPr id="50" name="Rectangle 49"/>
          <p:cNvSpPr>
            <a:spLocks/>
          </p:cNvSpPr>
          <p:nvPr/>
        </p:nvSpPr>
        <p:spPr bwMode="auto">
          <a:xfrm>
            <a:off x="5168900" y="5562600"/>
            <a:ext cx="2984500" cy="1154162"/>
          </a:xfrm>
          <a:prstGeom prst="rect">
            <a:avLst/>
          </a:prstGeom>
          <a:noFill/>
          <a:ln w="12700" cap="flat">
            <a:noFill/>
            <a:miter lim="800000"/>
            <a:headEnd type="none" w="med" len="med"/>
            <a:tailEnd type="none" w="med" len="med"/>
          </a:ln>
        </p:spPr>
        <p:txBody>
          <a:bodyPr lIns="0" tIns="0" rIns="40639" bIns="0">
            <a:spAutoFit/>
          </a:bodyPr>
          <a:lstStyle/>
          <a:p>
            <a:pPr marL="39688" algn="ctr">
              <a:defRPr/>
            </a:pPr>
            <a:r>
              <a:rPr lang="en-US" sz="2500" dirty="0" smtClean="0">
                <a:latin typeface="Gill Sans MT"/>
                <a:ea typeface="+mn-ea"/>
                <a:cs typeface="Gill Sans MT"/>
                <a:sym typeface="Times New Roman" pitchFamily="18" charset="0"/>
              </a:rPr>
              <a:t>Corresponding process dependency graph</a:t>
            </a:r>
            <a:endParaRPr lang="en-US" sz="2500" dirty="0">
              <a:latin typeface="Gill Sans MT"/>
              <a:ea typeface="+mn-ea"/>
              <a:cs typeface="Gill Sans MT"/>
              <a:sym typeface="Times New Roman" pitchFamily="18" charset="0"/>
            </a:endParaRPr>
          </a:p>
        </p:txBody>
      </p:sp>
    </p:spTree>
    <p:extLst>
      <p:ext uri="{BB962C8B-B14F-4D97-AF65-F5344CB8AC3E}">
        <p14:creationId xmlns:p14="http://schemas.microsoft.com/office/powerpoint/2010/main" val="42652442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33" grpId="0" animBg="1"/>
      <p:bldP spid="35" grpId="0" animBg="1"/>
      <p:bldP spid="45" grpId="0" animBg="1"/>
      <p:bldP spid="46" grpId="0" animBg="1"/>
      <p:bldP spid="47" grpId="0" animBg="1"/>
      <p:bldP spid="49" grpId="0" animBg="1"/>
      <p:bldP spid="51"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a:t>Deadlock </a:t>
            </a:r>
            <a:r>
              <a:rPr lang="en-US" dirty="0" smtClean="0"/>
              <a:t>Recovery</a:t>
            </a:r>
            <a:endParaRPr lang="en-US" dirty="0"/>
          </a:p>
        </p:txBody>
      </p:sp>
      <p:sp>
        <p:nvSpPr>
          <p:cNvPr id="4" name="Text Placeholder 3"/>
          <p:cNvSpPr>
            <a:spLocks noGrp="1"/>
          </p:cNvSpPr>
          <p:nvPr>
            <p:ph type="body" sz="quarter" idx="10"/>
          </p:nvPr>
        </p:nvSpPr>
        <p:spPr/>
        <p:txBody>
          <a:bodyPr/>
          <a:lstStyle/>
          <a:p>
            <a:r>
              <a:rPr lang="en-US" dirty="0" smtClean="0"/>
              <a:t>How should we pick a process to kill?</a:t>
            </a:r>
          </a:p>
          <a:p>
            <a:r>
              <a:rPr lang="en-US" dirty="0" smtClean="0"/>
              <a:t>We might consider...</a:t>
            </a:r>
            <a:endParaRPr lang="en-US" dirty="0"/>
          </a:p>
          <a:p>
            <a:pPr lvl="1"/>
            <a:r>
              <a:rPr lang="en-US" dirty="0" smtClean="0"/>
              <a:t>process </a:t>
            </a:r>
            <a:r>
              <a:rPr lang="en-US" dirty="0"/>
              <a:t>priority</a:t>
            </a:r>
          </a:p>
          <a:p>
            <a:pPr lvl="1"/>
            <a:r>
              <a:rPr lang="en-US" dirty="0" smtClean="0"/>
              <a:t>current </a:t>
            </a:r>
            <a:r>
              <a:rPr lang="en-US" dirty="0"/>
              <a:t>computation time and time to completion</a:t>
            </a:r>
          </a:p>
          <a:p>
            <a:pPr lvl="1"/>
            <a:r>
              <a:rPr lang="en-US" dirty="0" smtClean="0"/>
              <a:t>amount </a:t>
            </a:r>
            <a:r>
              <a:rPr lang="en-US" dirty="0"/>
              <a:t>of resources used by the process</a:t>
            </a:r>
          </a:p>
          <a:p>
            <a:pPr lvl="1"/>
            <a:r>
              <a:rPr lang="en-US" dirty="0" smtClean="0"/>
              <a:t>amount </a:t>
            </a:r>
            <a:r>
              <a:rPr lang="en-US" dirty="0"/>
              <a:t>of resources needed by the process to complete</a:t>
            </a:r>
          </a:p>
          <a:p>
            <a:pPr lvl="1"/>
            <a:r>
              <a:rPr lang="en-US" dirty="0" smtClean="0"/>
              <a:t>the minimal set of processes we need to eliminate to break deadlock</a:t>
            </a:r>
            <a:endParaRPr lang="en-US" dirty="0"/>
          </a:p>
          <a:p>
            <a:pPr lvl="1"/>
            <a:r>
              <a:rPr lang="en-US" dirty="0" smtClean="0"/>
              <a:t>is </a:t>
            </a:r>
            <a:r>
              <a:rPr lang="en-US" dirty="0"/>
              <a:t>process interactive or batch</a:t>
            </a:r>
            <a:r>
              <a:rPr lang="en-US" dirty="0" smtClean="0"/>
              <a:t>?</a:t>
            </a:r>
            <a:endParaRPr lang="en-US" dirty="0"/>
          </a:p>
        </p:txBody>
      </p:sp>
    </p:spTree>
    <p:extLst>
      <p:ext uri="{BB962C8B-B14F-4D97-AF65-F5344CB8AC3E}">
        <p14:creationId xmlns:p14="http://schemas.microsoft.com/office/powerpoint/2010/main" val="2813734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Rollback instead of killing processes</a:t>
            </a:r>
            <a:endParaRPr lang="en-US" dirty="0"/>
          </a:p>
        </p:txBody>
      </p:sp>
      <p:sp>
        <p:nvSpPr>
          <p:cNvPr id="2" name="Text Placeholder 1"/>
          <p:cNvSpPr>
            <a:spLocks noGrp="1"/>
          </p:cNvSpPr>
          <p:nvPr>
            <p:ph type="body" sz="quarter" idx="10"/>
          </p:nvPr>
        </p:nvSpPr>
        <p:spPr/>
        <p:txBody>
          <a:bodyPr/>
          <a:lstStyle/>
          <a:p>
            <a:r>
              <a:rPr lang="en-US" dirty="0"/>
              <a:t>Selecting a victim</a:t>
            </a:r>
          </a:p>
          <a:p>
            <a:pPr lvl="1"/>
            <a:r>
              <a:rPr lang="en-US" dirty="0"/>
              <a:t>Minimize </a:t>
            </a:r>
            <a:r>
              <a:rPr lang="en-US" dirty="0" smtClean="0"/>
              <a:t>cost of rollback (e.g., size of process’s memory)</a:t>
            </a:r>
            <a:endParaRPr lang="en-US" dirty="0"/>
          </a:p>
          <a:p>
            <a:r>
              <a:rPr lang="en-US" dirty="0"/>
              <a:t>Rollback</a:t>
            </a:r>
          </a:p>
          <a:p>
            <a:pPr lvl="1"/>
            <a:r>
              <a:rPr lang="en-US" dirty="0"/>
              <a:t>Return to some safe state</a:t>
            </a:r>
          </a:p>
          <a:p>
            <a:pPr lvl="1"/>
            <a:r>
              <a:rPr lang="en-US" dirty="0"/>
              <a:t>Restart process for that </a:t>
            </a:r>
            <a:r>
              <a:rPr lang="en-US" dirty="0" smtClean="0"/>
              <a:t>state</a:t>
            </a:r>
          </a:p>
          <a:p>
            <a:pPr lvl="1"/>
            <a:r>
              <a:rPr lang="en-US" dirty="0" smtClean="0"/>
              <a:t>Note: Large, long computations are sometimes </a:t>
            </a:r>
            <a:r>
              <a:rPr lang="en-US" dirty="0" err="1" smtClean="0"/>
              <a:t>checkpointed</a:t>
            </a:r>
            <a:r>
              <a:rPr lang="en-US" dirty="0" smtClean="0"/>
              <a:t> for other reasons (reliability) anyway</a:t>
            </a:r>
            <a:endParaRPr lang="en-US" dirty="0"/>
          </a:p>
          <a:p>
            <a:r>
              <a:rPr lang="en-US" dirty="0"/>
              <a:t>Challenge: Starvation</a:t>
            </a:r>
          </a:p>
          <a:p>
            <a:pPr lvl="1"/>
            <a:r>
              <a:rPr lang="en-US" dirty="0"/>
              <a:t>Same process may always be picked as victim</a:t>
            </a:r>
          </a:p>
          <a:p>
            <a:pPr lvl="1"/>
            <a:r>
              <a:rPr lang="en-US" dirty="0"/>
              <a:t>Fix: Include number of rollbacks in cost factor</a:t>
            </a:r>
          </a:p>
          <a:p>
            <a:endParaRPr lang="en-US" dirty="0"/>
          </a:p>
        </p:txBody>
      </p:sp>
    </p:spTree>
    <p:extLst>
      <p:ext uri="{BB962C8B-B14F-4D97-AF65-F5344CB8AC3E}">
        <p14:creationId xmlns:p14="http://schemas.microsoft.com/office/powerpoint/2010/main" val="40242443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Deadlock Avoidance</a:t>
            </a:r>
            <a:endParaRPr lang="en-US" dirty="0"/>
          </a:p>
        </p:txBody>
      </p:sp>
    </p:spTree>
    <p:extLst>
      <p:ext uri="{BB962C8B-B14F-4D97-AF65-F5344CB8AC3E}">
        <p14:creationId xmlns:p14="http://schemas.microsoft.com/office/powerpoint/2010/main" val="24261917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 Avoidance</a:t>
            </a:r>
            <a:endParaRPr lang="en-US" dirty="0"/>
          </a:p>
        </p:txBody>
      </p:sp>
      <p:sp>
        <p:nvSpPr>
          <p:cNvPr id="3" name="Text Placeholder 2"/>
          <p:cNvSpPr>
            <a:spLocks noGrp="1"/>
          </p:cNvSpPr>
          <p:nvPr>
            <p:ph type="body" sz="quarter" idx="10"/>
          </p:nvPr>
        </p:nvSpPr>
        <p:spPr/>
        <p:txBody>
          <a:bodyPr>
            <a:normAutofit/>
          </a:bodyPr>
          <a:lstStyle/>
          <a:p>
            <a:r>
              <a:rPr lang="en-US" dirty="0" smtClean="0"/>
              <a:t>Idea: Steer around deadlock with smart scheduling</a:t>
            </a:r>
          </a:p>
          <a:p>
            <a:r>
              <a:rPr lang="en-US" dirty="0" smtClean="0"/>
              <a:t>Assume OS knows:</a:t>
            </a:r>
          </a:p>
          <a:p>
            <a:pPr lvl="1"/>
            <a:r>
              <a:rPr lang="en-US" dirty="0" smtClean="0">
                <a:solidFill>
                  <a:srgbClr val="EF5B00"/>
                </a:solidFill>
              </a:rPr>
              <a:t>Number of available instances of each resource</a:t>
            </a:r>
          </a:p>
          <a:p>
            <a:pPr lvl="2"/>
            <a:r>
              <a:rPr lang="en-US" dirty="0" smtClean="0"/>
              <a:t>Each individual </a:t>
            </a:r>
            <a:r>
              <a:rPr lang="en-US" dirty="0" err="1" smtClean="0"/>
              <a:t>mutex</a:t>
            </a:r>
            <a:r>
              <a:rPr lang="en-US" dirty="0" smtClean="0"/>
              <a:t> lock is a resource with one instance available</a:t>
            </a:r>
          </a:p>
          <a:p>
            <a:pPr lvl="2"/>
            <a:r>
              <a:rPr lang="en-US" dirty="0" smtClean="0"/>
              <a:t>Each individual semaphore is a resource with possibly multiple “instances” available</a:t>
            </a:r>
          </a:p>
          <a:p>
            <a:pPr lvl="1"/>
            <a:r>
              <a:rPr lang="en-US" dirty="0">
                <a:solidFill>
                  <a:srgbClr val="EF5B00"/>
                </a:solidFill>
              </a:rPr>
              <a:t>For each process, </a:t>
            </a:r>
            <a:r>
              <a:rPr lang="en-US" dirty="0" smtClean="0">
                <a:solidFill>
                  <a:srgbClr val="EF5B00"/>
                </a:solidFill>
              </a:rPr>
              <a:t>current amount </a:t>
            </a:r>
            <a:r>
              <a:rPr lang="en-US" dirty="0">
                <a:solidFill>
                  <a:srgbClr val="EF5B00"/>
                </a:solidFill>
              </a:rPr>
              <a:t>of </a:t>
            </a:r>
            <a:r>
              <a:rPr lang="en-US" dirty="0" smtClean="0">
                <a:solidFill>
                  <a:srgbClr val="EF5B00"/>
                </a:solidFill>
              </a:rPr>
              <a:t>each resource </a:t>
            </a:r>
            <a:r>
              <a:rPr lang="en-US" dirty="0">
                <a:solidFill>
                  <a:srgbClr val="EF5B00"/>
                </a:solidFill>
              </a:rPr>
              <a:t>it </a:t>
            </a:r>
            <a:r>
              <a:rPr lang="en-US" dirty="0" smtClean="0">
                <a:solidFill>
                  <a:srgbClr val="EF5B00"/>
                </a:solidFill>
              </a:rPr>
              <a:t>owns</a:t>
            </a:r>
            <a:endParaRPr lang="en-US" dirty="0">
              <a:solidFill>
                <a:srgbClr val="EF5B00"/>
              </a:solidFill>
            </a:endParaRPr>
          </a:p>
          <a:p>
            <a:pPr lvl="1"/>
            <a:r>
              <a:rPr lang="en-US" dirty="0" smtClean="0">
                <a:solidFill>
                  <a:srgbClr val="EF5B00"/>
                </a:solidFill>
              </a:rPr>
              <a:t>For each process, maximum amount of each resource it might ever need</a:t>
            </a:r>
          </a:p>
          <a:p>
            <a:pPr lvl="2"/>
            <a:r>
              <a:rPr lang="en-US" dirty="0" smtClean="0"/>
              <a:t>For a </a:t>
            </a:r>
            <a:r>
              <a:rPr lang="en-US" dirty="0" err="1" smtClean="0"/>
              <a:t>mutex</a:t>
            </a:r>
            <a:r>
              <a:rPr lang="en-US" dirty="0"/>
              <a:t> </a:t>
            </a:r>
            <a:r>
              <a:rPr lang="en-US" dirty="0" smtClean="0"/>
              <a:t>this means: Will the process ever lock the </a:t>
            </a:r>
            <a:r>
              <a:rPr lang="en-US" dirty="0" err="1" smtClean="0"/>
              <a:t>mutex</a:t>
            </a:r>
            <a:r>
              <a:rPr lang="en-US" dirty="0" smtClean="0"/>
              <a:t>?</a:t>
            </a:r>
          </a:p>
          <a:p>
            <a:r>
              <a:rPr lang="en-US" dirty="0" smtClean="0"/>
              <a:t>Assume processes are independent</a:t>
            </a:r>
          </a:p>
          <a:p>
            <a:pPr lvl="1"/>
            <a:r>
              <a:rPr lang="en-US" dirty="0" smtClean="0"/>
              <a:t>If one blocks, others can finish if they have enough resources</a:t>
            </a:r>
            <a:endParaRPr lang="en-US" dirty="0"/>
          </a:p>
        </p:txBody>
      </p:sp>
    </p:spTree>
    <p:extLst>
      <p:ext uri="{BB962C8B-B14F-4D97-AF65-F5344CB8AC3E}">
        <p14:creationId xmlns:p14="http://schemas.microsoft.com/office/powerpoint/2010/main" val="2951447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How to guide the system down a safe path of execution</a:t>
            </a:r>
          </a:p>
        </p:txBody>
      </p:sp>
      <p:sp>
        <p:nvSpPr>
          <p:cNvPr id="2" name="Text Placeholder 1"/>
          <p:cNvSpPr>
            <a:spLocks noGrp="1"/>
          </p:cNvSpPr>
          <p:nvPr>
            <p:ph type="body" sz="quarter" idx="10"/>
          </p:nvPr>
        </p:nvSpPr>
        <p:spPr/>
        <p:txBody>
          <a:bodyPr>
            <a:normAutofit lnSpcReduction="10000"/>
          </a:bodyPr>
          <a:lstStyle/>
          <a:p>
            <a:r>
              <a:rPr lang="en-US" dirty="0" smtClean="0"/>
              <a:t>Helper function</a:t>
            </a:r>
            <a:r>
              <a:rPr lang="en-US" dirty="0"/>
              <a:t>: is a given state </a:t>
            </a:r>
            <a:r>
              <a:rPr lang="en-US" dirty="0">
                <a:solidFill>
                  <a:srgbClr val="EF5B00"/>
                </a:solidFill>
              </a:rPr>
              <a:t>safe</a:t>
            </a:r>
            <a:r>
              <a:rPr lang="en-US" dirty="0" smtClean="0"/>
              <a:t>?</a:t>
            </a:r>
          </a:p>
          <a:p>
            <a:pPr lvl="1"/>
            <a:r>
              <a:rPr lang="en-US" dirty="0" smtClean="0">
                <a:solidFill>
                  <a:srgbClr val="EF5B00"/>
                </a:solidFill>
              </a:rPr>
              <a:t>Safe</a:t>
            </a:r>
            <a:r>
              <a:rPr lang="en-US" dirty="0" smtClean="0"/>
              <a:t> = there’s definitely a way to finish the processes without deadlock</a:t>
            </a:r>
            <a:endParaRPr lang="en-US" dirty="0"/>
          </a:p>
          <a:p>
            <a:r>
              <a:rPr lang="en-US" dirty="0"/>
              <a:t>When a resource allocation request arrives</a:t>
            </a:r>
          </a:p>
          <a:p>
            <a:pPr lvl="1"/>
            <a:r>
              <a:rPr lang="en-US" dirty="0"/>
              <a:t>Pretend that we approve the request</a:t>
            </a:r>
          </a:p>
          <a:p>
            <a:pPr lvl="1"/>
            <a:r>
              <a:rPr lang="en-US" dirty="0"/>
              <a:t>Call function: Would we then be safe? </a:t>
            </a:r>
          </a:p>
          <a:p>
            <a:pPr lvl="1"/>
            <a:r>
              <a:rPr lang="en-US" dirty="0"/>
              <a:t>If </a:t>
            </a:r>
            <a:r>
              <a:rPr lang="en-US" dirty="0" smtClean="0"/>
              <a:t>safe,</a:t>
            </a:r>
          </a:p>
          <a:p>
            <a:pPr lvl="2"/>
            <a:r>
              <a:rPr lang="en-US" dirty="0"/>
              <a:t>A</a:t>
            </a:r>
            <a:r>
              <a:rPr lang="en-US" dirty="0" smtClean="0"/>
              <a:t>pprove </a:t>
            </a:r>
            <a:r>
              <a:rPr lang="en-US" dirty="0"/>
              <a:t>request</a:t>
            </a:r>
          </a:p>
          <a:p>
            <a:pPr lvl="1"/>
            <a:r>
              <a:rPr lang="en-US" dirty="0" smtClean="0"/>
              <a:t>Otherwise,</a:t>
            </a:r>
          </a:p>
          <a:p>
            <a:pPr lvl="2"/>
            <a:r>
              <a:rPr lang="en-US" dirty="0"/>
              <a:t>B</a:t>
            </a:r>
            <a:r>
              <a:rPr lang="en-US" dirty="0" smtClean="0"/>
              <a:t>lock </a:t>
            </a:r>
            <a:r>
              <a:rPr lang="en-US" dirty="0"/>
              <a:t>process until its request can be safely </a:t>
            </a:r>
            <a:r>
              <a:rPr lang="en-US" dirty="0" smtClean="0"/>
              <a:t>approved</a:t>
            </a:r>
          </a:p>
          <a:p>
            <a:pPr lvl="2"/>
            <a:r>
              <a:rPr lang="en-US" dirty="0" smtClean="0"/>
              <a:t>Some other process is scheduled in the meantime</a:t>
            </a:r>
          </a:p>
          <a:p>
            <a:r>
              <a:rPr lang="en-US" dirty="0" smtClean="0"/>
              <a:t>This is called the Banker’s Algorithm</a:t>
            </a:r>
          </a:p>
          <a:p>
            <a:pPr lvl="1"/>
            <a:r>
              <a:rPr lang="en-US" dirty="0" err="1" smtClean="0"/>
              <a:t>Dijkstra</a:t>
            </a:r>
            <a:r>
              <a:rPr lang="en-US" dirty="0" smtClean="0"/>
              <a:t>, 1965</a:t>
            </a:r>
            <a:endParaRPr lang="en-US" dirty="0"/>
          </a:p>
          <a:p>
            <a:endParaRPr lang="en-US" dirty="0"/>
          </a:p>
        </p:txBody>
      </p:sp>
    </p:spTree>
    <p:extLst>
      <p:ext uri="{BB962C8B-B14F-4D97-AF65-F5344CB8AC3E}">
        <p14:creationId xmlns:p14="http://schemas.microsoft.com/office/powerpoint/2010/main" val="637639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type="title"/>
          </p:nvPr>
        </p:nvSpPr>
        <p:spPr/>
        <p:txBody>
          <a:bodyPr/>
          <a:lstStyle/>
          <a:p>
            <a:r>
              <a:rPr lang="en-US" dirty="0"/>
              <a:t>What is a state?</a:t>
            </a:r>
          </a:p>
        </p:txBody>
      </p:sp>
      <p:sp>
        <p:nvSpPr>
          <p:cNvPr id="2" name="Text Placeholder 1"/>
          <p:cNvSpPr>
            <a:spLocks noGrp="1"/>
          </p:cNvSpPr>
          <p:nvPr>
            <p:ph type="body" sz="quarter" idx="10"/>
          </p:nvPr>
        </p:nvSpPr>
        <p:spPr/>
        <p:txBody>
          <a:bodyPr/>
          <a:lstStyle/>
          <a:p>
            <a:r>
              <a:rPr lang="en-US" dirty="0"/>
              <a:t>For each resource,</a:t>
            </a:r>
          </a:p>
          <a:p>
            <a:pPr lvl="1"/>
            <a:r>
              <a:rPr lang="en-US" dirty="0"/>
              <a:t>Current amount </a:t>
            </a:r>
            <a:r>
              <a:rPr lang="en-US" dirty="0">
                <a:solidFill>
                  <a:srgbClr val="EF5B00"/>
                </a:solidFill>
              </a:rPr>
              <a:t>available</a:t>
            </a:r>
          </a:p>
          <a:p>
            <a:pPr lvl="1"/>
            <a:r>
              <a:rPr lang="en-US" dirty="0"/>
              <a:t>Current amount </a:t>
            </a:r>
            <a:r>
              <a:rPr lang="en-US" dirty="0">
                <a:solidFill>
                  <a:srgbClr val="EF5B00"/>
                </a:solidFill>
              </a:rPr>
              <a:t>allocated</a:t>
            </a:r>
            <a:r>
              <a:rPr lang="en-US" dirty="0"/>
              <a:t> to each process</a:t>
            </a:r>
          </a:p>
          <a:p>
            <a:pPr lvl="1"/>
            <a:r>
              <a:rPr lang="en-US" dirty="0"/>
              <a:t>Future amount </a:t>
            </a:r>
            <a:r>
              <a:rPr lang="en-US" dirty="0">
                <a:solidFill>
                  <a:srgbClr val="EF5B00"/>
                </a:solidFill>
              </a:rPr>
              <a:t>needed</a:t>
            </a:r>
            <a:r>
              <a:rPr lang="en-US" dirty="0"/>
              <a:t> by each </a:t>
            </a:r>
            <a:r>
              <a:rPr lang="en-US" dirty="0" smtClean="0"/>
              <a:t>process (maximum)</a:t>
            </a:r>
            <a:endParaRPr lang="en-US" dirty="0"/>
          </a:p>
          <a:p>
            <a:endParaRPr lang="en-US" dirty="0"/>
          </a:p>
        </p:txBody>
      </p:sp>
      <p:sp>
        <p:nvSpPr>
          <p:cNvPr id="10254" name="Rectangle 12"/>
          <p:cNvSpPr>
            <a:spLocks/>
          </p:cNvSpPr>
          <p:nvPr/>
        </p:nvSpPr>
        <p:spPr bwMode="auto">
          <a:xfrm>
            <a:off x="3187700" y="39878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255" name="Rectangle 13"/>
          <p:cNvSpPr>
            <a:spLocks/>
          </p:cNvSpPr>
          <p:nvPr/>
        </p:nvSpPr>
        <p:spPr bwMode="auto">
          <a:xfrm>
            <a:off x="3187700" y="44958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256" name="Rectangle 14"/>
          <p:cNvSpPr>
            <a:spLocks/>
          </p:cNvSpPr>
          <p:nvPr/>
        </p:nvSpPr>
        <p:spPr bwMode="auto">
          <a:xfrm>
            <a:off x="1612900" y="3949700"/>
            <a:ext cx="781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Free</a:t>
            </a:r>
          </a:p>
        </p:txBody>
      </p:sp>
      <p:sp>
        <p:nvSpPr>
          <p:cNvPr id="10257" name="Rectangle 15"/>
          <p:cNvSpPr>
            <a:spLocks/>
          </p:cNvSpPr>
          <p:nvPr/>
        </p:nvSpPr>
        <p:spPr bwMode="auto">
          <a:xfrm>
            <a:off x="1612900" y="44577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alloc</a:t>
            </a:r>
          </a:p>
        </p:txBody>
      </p:sp>
      <p:sp>
        <p:nvSpPr>
          <p:cNvPr id="10258" name="Rectangle 16"/>
          <p:cNvSpPr>
            <a:spLocks/>
          </p:cNvSpPr>
          <p:nvPr/>
        </p:nvSpPr>
        <p:spPr bwMode="auto">
          <a:xfrm>
            <a:off x="1612900" y="49657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alloc</a:t>
            </a:r>
          </a:p>
        </p:txBody>
      </p:sp>
      <p:sp>
        <p:nvSpPr>
          <p:cNvPr id="10259" name="Rectangle 17"/>
          <p:cNvSpPr>
            <a:spLocks/>
          </p:cNvSpPr>
          <p:nvPr/>
        </p:nvSpPr>
        <p:spPr bwMode="auto">
          <a:xfrm>
            <a:off x="1612900" y="54737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need</a:t>
            </a:r>
          </a:p>
        </p:txBody>
      </p:sp>
      <p:sp>
        <p:nvSpPr>
          <p:cNvPr id="10260" name="Rectangle 18"/>
          <p:cNvSpPr>
            <a:spLocks/>
          </p:cNvSpPr>
          <p:nvPr/>
        </p:nvSpPr>
        <p:spPr bwMode="auto">
          <a:xfrm>
            <a:off x="1612900" y="59817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need</a:t>
            </a:r>
          </a:p>
        </p:txBody>
      </p:sp>
      <p:sp>
        <p:nvSpPr>
          <p:cNvPr id="10261" name="Rectangle 19"/>
          <p:cNvSpPr>
            <a:spLocks/>
          </p:cNvSpPr>
          <p:nvPr/>
        </p:nvSpPr>
        <p:spPr bwMode="auto">
          <a:xfrm>
            <a:off x="3594100" y="44958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262" name="Rectangle 20"/>
          <p:cNvSpPr>
            <a:spLocks/>
          </p:cNvSpPr>
          <p:nvPr/>
        </p:nvSpPr>
        <p:spPr bwMode="auto">
          <a:xfrm>
            <a:off x="3187700" y="55118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263" name="Rectangle 21"/>
          <p:cNvSpPr>
            <a:spLocks/>
          </p:cNvSpPr>
          <p:nvPr/>
        </p:nvSpPr>
        <p:spPr bwMode="auto">
          <a:xfrm>
            <a:off x="3594100" y="55118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264" name="Rectangle 22"/>
          <p:cNvSpPr>
            <a:spLocks/>
          </p:cNvSpPr>
          <p:nvPr/>
        </p:nvSpPr>
        <p:spPr bwMode="auto">
          <a:xfrm>
            <a:off x="3187700" y="50038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265" name="Rectangle 23"/>
          <p:cNvSpPr>
            <a:spLocks/>
          </p:cNvSpPr>
          <p:nvPr/>
        </p:nvSpPr>
        <p:spPr bwMode="auto">
          <a:xfrm>
            <a:off x="3594100" y="50038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266" name="Rectangle 24"/>
          <p:cNvSpPr>
            <a:spLocks/>
          </p:cNvSpPr>
          <p:nvPr/>
        </p:nvSpPr>
        <p:spPr bwMode="auto">
          <a:xfrm>
            <a:off x="3187700" y="60198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267" name="Rectangle 25"/>
          <p:cNvSpPr>
            <a:spLocks/>
          </p:cNvSpPr>
          <p:nvPr/>
        </p:nvSpPr>
        <p:spPr bwMode="auto">
          <a:xfrm>
            <a:off x="3594100" y="60198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268" name="Rectangle 26"/>
          <p:cNvSpPr>
            <a:spLocks/>
          </p:cNvSpPr>
          <p:nvPr/>
        </p:nvSpPr>
        <p:spPr bwMode="auto">
          <a:xfrm>
            <a:off x="5283200" y="44958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269" name="Rectangle 27"/>
          <p:cNvSpPr>
            <a:spLocks/>
          </p:cNvSpPr>
          <p:nvPr/>
        </p:nvSpPr>
        <p:spPr bwMode="auto">
          <a:xfrm>
            <a:off x="5283200" y="60198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270" name="Rectangle 28"/>
          <p:cNvSpPr>
            <a:spLocks/>
          </p:cNvSpPr>
          <p:nvPr/>
        </p:nvSpPr>
        <p:spPr bwMode="auto">
          <a:xfrm>
            <a:off x="3594100" y="39878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271" name="Rectangle 29"/>
          <p:cNvSpPr>
            <a:spLocks/>
          </p:cNvSpPr>
          <p:nvPr/>
        </p:nvSpPr>
        <p:spPr bwMode="auto">
          <a:xfrm>
            <a:off x="4000500" y="60198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2" name="Rectangle 12"/>
          <p:cNvSpPr>
            <a:spLocks/>
          </p:cNvSpPr>
          <p:nvPr/>
        </p:nvSpPr>
        <p:spPr bwMode="auto">
          <a:xfrm>
            <a:off x="3093394" y="3433423"/>
            <a:ext cx="176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Buffer space</a:t>
            </a:r>
            <a:endParaRPr lang="en-US" sz="2400" dirty="0">
              <a:latin typeface="Arial" charset="0"/>
              <a:cs typeface="Arial" charset="0"/>
              <a:sym typeface="Arial" charset="0"/>
            </a:endParaRPr>
          </a:p>
        </p:txBody>
      </p:sp>
      <p:sp>
        <p:nvSpPr>
          <p:cNvPr id="33" name="Rectangle 13"/>
          <p:cNvSpPr>
            <a:spLocks/>
          </p:cNvSpPr>
          <p:nvPr/>
        </p:nvSpPr>
        <p:spPr bwMode="auto">
          <a:xfrm>
            <a:off x="5318526" y="3433423"/>
            <a:ext cx="1169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A </a:t>
            </a:r>
            <a:r>
              <a:rPr lang="en-US" sz="2400" dirty="0" err="1" smtClean="0">
                <a:latin typeface="Arial" charset="0"/>
                <a:cs typeface="Arial" charset="0"/>
                <a:sym typeface="Arial" charset="0"/>
              </a:rPr>
              <a:t>mutex</a:t>
            </a:r>
            <a:endParaRPr lang="en-US" sz="2400" dirty="0">
              <a:latin typeface="Arial" charset="0"/>
              <a:cs typeface="Arial" charset="0"/>
              <a:sym typeface="Arial" charset="0"/>
            </a:endParaRPr>
          </a:p>
        </p:txBody>
      </p:sp>
    </p:spTree>
    <p:extLst>
      <p:ext uri="{BB962C8B-B14F-4D97-AF65-F5344CB8AC3E}">
        <p14:creationId xmlns:p14="http://schemas.microsoft.com/office/powerpoint/2010/main" val="2646574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6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2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2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2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2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5" grpId="0" animBg="1"/>
      <p:bldP spid="10256" grpId="0"/>
      <p:bldP spid="10257" grpId="0"/>
      <p:bldP spid="10258" grpId="0"/>
      <p:bldP spid="10259" grpId="0"/>
      <p:bldP spid="10260" grpId="0"/>
      <p:bldP spid="10261" grpId="0" animBg="1"/>
      <p:bldP spid="10262" grpId="0" animBg="1"/>
      <p:bldP spid="10263" grpId="0" animBg="1"/>
      <p:bldP spid="10264" grpId="0" animBg="1"/>
      <p:bldP spid="10265" grpId="0" animBg="1"/>
      <p:bldP spid="10266" grpId="0" animBg="1"/>
      <p:bldP spid="10267" grpId="0" animBg="1"/>
      <p:bldP spid="10268" grpId="0" animBg="1"/>
      <p:bldP spid="10269" grpId="0" animBg="1"/>
      <p:bldP spid="10270" grpId="0" animBg="1"/>
      <p:bldP spid="102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 definition</a:t>
            </a:r>
            <a:endParaRPr lang="en-US" dirty="0"/>
          </a:p>
        </p:txBody>
      </p:sp>
      <p:sp>
        <p:nvSpPr>
          <p:cNvPr id="3" name="Text Placeholder 2"/>
          <p:cNvSpPr>
            <a:spLocks noGrp="1"/>
          </p:cNvSpPr>
          <p:nvPr>
            <p:ph type="body" sz="quarter" idx="10"/>
          </p:nvPr>
        </p:nvSpPr>
        <p:spPr/>
        <p:txBody>
          <a:bodyPr/>
          <a:lstStyle/>
          <a:p>
            <a:r>
              <a:rPr lang="en-US" dirty="0" smtClean="0"/>
              <a:t>There exists a cycle of processes such that each process cannot proceed until the next process takes some specific action.</a:t>
            </a:r>
          </a:p>
          <a:p>
            <a:r>
              <a:rPr lang="en-US" dirty="0" smtClean="0"/>
              <a:t>Result: all processes in the cycle are stuck!</a:t>
            </a:r>
          </a:p>
        </p:txBody>
      </p:sp>
    </p:spTree>
    <p:extLst>
      <p:ext uri="{BB962C8B-B14F-4D97-AF65-F5344CB8AC3E}">
        <p14:creationId xmlns:p14="http://schemas.microsoft.com/office/powerpoint/2010/main" val="2256963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a state safe?</a:t>
            </a:r>
            <a:endParaRPr lang="en-US" dirty="0"/>
          </a:p>
        </p:txBody>
      </p:sp>
      <p:sp>
        <p:nvSpPr>
          <p:cNvPr id="3" name="Text Placeholder 2"/>
          <p:cNvSpPr>
            <a:spLocks noGrp="1"/>
          </p:cNvSpPr>
          <p:nvPr>
            <p:ph type="body" sz="quarter" idx="10"/>
          </p:nvPr>
        </p:nvSpPr>
        <p:spPr/>
        <p:txBody>
          <a:bodyPr/>
          <a:lstStyle/>
          <a:p>
            <a:r>
              <a:rPr lang="en-US" dirty="0" smtClean="0"/>
              <a:t>There is an execution order that can finish</a:t>
            </a:r>
            <a:endParaRPr lang="en-US" dirty="0"/>
          </a:p>
          <a:p>
            <a:r>
              <a:rPr lang="en-US" dirty="0" smtClean="0"/>
              <a:t>In general, that’s hard to predict</a:t>
            </a:r>
          </a:p>
          <a:p>
            <a:pPr lvl="1"/>
            <a:r>
              <a:rPr lang="en-US" dirty="0" smtClean="0"/>
              <a:t>So, we’re conservative: find sufficient conditions for safety</a:t>
            </a:r>
          </a:p>
          <a:p>
            <a:pPr lvl="1"/>
            <a:r>
              <a:rPr lang="en-US" dirty="0" smtClean="0"/>
              <a:t>i.e., make some pessimistic assumptions</a:t>
            </a:r>
          </a:p>
          <a:p>
            <a:r>
              <a:rPr lang="en-US" dirty="0" smtClean="0"/>
              <a:t>Pessimistic assumptions:</a:t>
            </a:r>
          </a:p>
          <a:p>
            <a:pPr lvl="1"/>
            <a:r>
              <a:rPr lang="en-US" dirty="0" smtClean="0"/>
              <a:t>A process might request its maximum resources at any time</a:t>
            </a:r>
          </a:p>
          <a:p>
            <a:pPr lvl="1"/>
            <a:r>
              <a:rPr lang="en-US" dirty="0" smtClean="0"/>
              <a:t>A process will never release its resources until it’s done</a:t>
            </a:r>
          </a:p>
        </p:txBody>
      </p:sp>
      <p:grpSp>
        <p:nvGrpSpPr>
          <p:cNvPr id="10" name="Group 9"/>
          <p:cNvGrpSpPr/>
          <p:nvPr/>
        </p:nvGrpSpPr>
        <p:grpSpPr>
          <a:xfrm>
            <a:off x="1559967" y="4834763"/>
            <a:ext cx="6588671" cy="1676412"/>
            <a:chOff x="1559967" y="4834763"/>
            <a:chExt cx="6588671" cy="1676412"/>
          </a:xfrm>
        </p:grpSpPr>
        <p:grpSp>
          <p:nvGrpSpPr>
            <p:cNvPr id="4" name="Group 9"/>
            <p:cNvGrpSpPr>
              <a:grpSpLocks/>
            </p:cNvGrpSpPr>
            <p:nvPr/>
          </p:nvGrpSpPr>
          <p:grpSpPr bwMode="auto">
            <a:xfrm>
              <a:off x="1559967" y="4834763"/>
              <a:ext cx="6588671" cy="1676412"/>
              <a:chOff x="84" y="138"/>
              <a:chExt cx="3488" cy="1079"/>
            </a:xfrm>
          </p:grpSpPr>
          <p:sp>
            <p:nvSpPr>
              <p:cNvPr id="5" name="Oval 10"/>
              <p:cNvSpPr>
                <a:spLocks/>
              </p:cNvSpPr>
              <p:nvPr/>
            </p:nvSpPr>
            <p:spPr bwMode="auto">
              <a:xfrm>
                <a:off x="84" y="177"/>
                <a:ext cx="3488" cy="1040"/>
              </a:xfrm>
              <a:prstGeom prst="ellipse">
                <a:avLst/>
              </a:prstGeom>
              <a:solidFill>
                <a:srgbClr val="FFC000"/>
              </a:solidFill>
              <a:ln w="9525" cap="flat">
                <a:noFill/>
                <a:round/>
                <a:headEnd type="none" w="med" len="med"/>
                <a:tailEnd type="none" w="med" len="med"/>
              </a:ln>
              <a:effectLst>
                <a:outerShdw dist="76199" dir="2700000" algn="ctr" rotWithShape="0">
                  <a:schemeClr val="bg2">
                    <a:alpha val="75000"/>
                  </a:schemeClr>
                </a:outerShdw>
              </a:effectLst>
            </p:spPr>
            <p:txBody>
              <a:bodyPr lIns="0" tIns="0" rIns="0" bIns="0"/>
              <a:lstStyle/>
              <a:p>
                <a:pPr>
                  <a:defRPr/>
                </a:pPr>
                <a:endParaRPr lang="en-US" sz="2000">
                  <a:latin typeface="Gill Sans MT"/>
                  <a:ea typeface="+mn-ea"/>
                  <a:cs typeface="Gill Sans MT"/>
                </a:endParaRPr>
              </a:p>
            </p:txBody>
          </p:sp>
          <p:sp>
            <p:nvSpPr>
              <p:cNvPr id="6" name="Rectangle 11"/>
              <p:cNvSpPr>
                <a:spLocks/>
              </p:cNvSpPr>
              <p:nvPr/>
            </p:nvSpPr>
            <p:spPr bwMode="auto">
              <a:xfrm rot="20796451">
                <a:off x="195" y="138"/>
                <a:ext cx="52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dirty="0">
                    <a:latin typeface="Gill Sans MT"/>
                    <a:cs typeface="Gill Sans MT"/>
                    <a:sym typeface="Arial" charset="0"/>
                  </a:rPr>
                  <a:t>All states</a:t>
                </a:r>
              </a:p>
            </p:txBody>
          </p:sp>
        </p:grpSp>
        <p:sp>
          <p:nvSpPr>
            <p:cNvPr id="7" name="Oval 12"/>
            <p:cNvSpPr>
              <a:spLocks/>
            </p:cNvSpPr>
            <p:nvPr/>
          </p:nvSpPr>
          <p:spPr bwMode="auto">
            <a:xfrm>
              <a:off x="2095936" y="5190718"/>
              <a:ext cx="2115701" cy="1042059"/>
            </a:xfrm>
            <a:prstGeom prst="ellipse">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40639" bIns="0" anchor="ctr"/>
            <a:lstStyle/>
            <a:p>
              <a:pPr marL="39688" algn="ctr"/>
              <a:r>
                <a:rPr lang="en-US" sz="2000" dirty="0">
                  <a:solidFill>
                    <a:srgbClr val="FFFFFF"/>
                  </a:solidFill>
                  <a:latin typeface="Gill Sans MT"/>
                  <a:cs typeface="Gill Sans MT"/>
                  <a:sym typeface="Arial" charset="0"/>
                </a:rPr>
                <a:t>Safe</a:t>
              </a:r>
            </a:p>
          </p:txBody>
        </p:sp>
        <p:sp>
          <p:nvSpPr>
            <p:cNvPr id="8" name="Rectangle 13"/>
            <p:cNvSpPr>
              <a:spLocks/>
            </p:cNvSpPr>
            <p:nvPr/>
          </p:nvSpPr>
          <p:spPr bwMode="auto">
            <a:xfrm>
              <a:off x="4338721" y="4986798"/>
              <a:ext cx="12530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p>
              <a:pPr marL="39688"/>
              <a:r>
                <a:rPr lang="en-US" sz="2000" dirty="0">
                  <a:latin typeface="Gill Sans MT"/>
                  <a:cs typeface="Gill Sans MT"/>
                  <a:sym typeface="Arial" charset="0"/>
                </a:rPr>
                <a:t>Unsafe</a:t>
              </a:r>
            </a:p>
          </p:txBody>
        </p:sp>
        <p:sp>
          <p:nvSpPr>
            <p:cNvPr id="9" name="Oval 14"/>
            <p:cNvSpPr>
              <a:spLocks/>
            </p:cNvSpPr>
            <p:nvPr/>
          </p:nvSpPr>
          <p:spPr bwMode="auto">
            <a:xfrm>
              <a:off x="4820030" y="5294575"/>
              <a:ext cx="2418970" cy="911801"/>
            </a:xfrm>
            <a:prstGeom prst="ellipse">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40639" bIns="0" anchor="ctr"/>
            <a:lstStyle/>
            <a:p>
              <a:pPr marL="39688" algn="ctr"/>
              <a:r>
                <a:rPr lang="en-US" sz="2000" dirty="0">
                  <a:solidFill>
                    <a:srgbClr val="FFFFFF"/>
                  </a:solidFill>
                  <a:latin typeface="Gill Sans MT"/>
                  <a:cs typeface="Gill Sans MT"/>
                  <a:sym typeface="Arial" charset="0"/>
                </a:rPr>
                <a:t>Deadlocked</a:t>
              </a:r>
            </a:p>
          </p:txBody>
        </p:sp>
      </p:grpSp>
    </p:spTree>
    <p:extLst>
      <p:ext uri="{BB962C8B-B14F-4D97-AF65-F5344CB8AC3E}">
        <p14:creationId xmlns:p14="http://schemas.microsoft.com/office/powerpoint/2010/main" val="3576001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safety</a:t>
            </a:r>
            <a:endParaRPr lang="en-US" dirty="0"/>
          </a:p>
        </p:txBody>
      </p:sp>
      <p:sp>
        <p:nvSpPr>
          <p:cNvPr id="3" name="Text Placeholder 2"/>
          <p:cNvSpPr>
            <a:spLocks noGrp="1"/>
          </p:cNvSpPr>
          <p:nvPr>
            <p:ph type="body" sz="quarter" idx="10"/>
          </p:nvPr>
        </p:nvSpPr>
        <p:spPr>
          <a:xfrm>
            <a:off x="374091" y="1524000"/>
            <a:ext cx="8388909" cy="5334000"/>
          </a:xfrm>
        </p:spPr>
        <p:txBody>
          <a:bodyPr>
            <a:normAutofit/>
          </a:bodyPr>
          <a:lstStyle/>
          <a:p>
            <a:r>
              <a:rPr lang="en-US" dirty="0" smtClean="0"/>
              <a:t>“There </a:t>
            </a:r>
            <a:r>
              <a:rPr lang="en-US" dirty="0"/>
              <a:t>is an execution order that can </a:t>
            </a:r>
            <a:r>
              <a:rPr lang="en-US" dirty="0" smtClean="0"/>
              <a:t>finish”</a:t>
            </a:r>
            <a:endParaRPr lang="en-US" dirty="0"/>
          </a:p>
          <a:p>
            <a:r>
              <a:rPr lang="en-US" dirty="0" smtClean="0"/>
              <a:t>Search for an order P1, P2, P3, ... such that:</a:t>
            </a:r>
          </a:p>
          <a:p>
            <a:pPr lvl="1"/>
            <a:r>
              <a:rPr lang="en-US" dirty="0" smtClean="0">
                <a:solidFill>
                  <a:srgbClr val="EF5B00"/>
                </a:solidFill>
              </a:rPr>
              <a:t>P1</a:t>
            </a:r>
            <a:r>
              <a:rPr lang="en-US" dirty="0" smtClean="0"/>
              <a:t> </a:t>
            </a:r>
            <a:r>
              <a:rPr lang="en-US" dirty="0"/>
              <a:t>can finish using what it has plus what’s free</a:t>
            </a:r>
          </a:p>
          <a:p>
            <a:pPr lvl="1"/>
            <a:r>
              <a:rPr lang="en-US" dirty="0">
                <a:solidFill>
                  <a:srgbClr val="EF5B00"/>
                </a:solidFill>
              </a:rPr>
              <a:t>P2</a:t>
            </a:r>
            <a:r>
              <a:rPr lang="en-US" dirty="0"/>
              <a:t> can finish using what it has </a:t>
            </a:r>
            <a:r>
              <a:rPr lang="en-US" dirty="0" smtClean="0"/>
              <a:t>+ what’s free + </a:t>
            </a:r>
            <a:r>
              <a:rPr lang="en-US" dirty="0"/>
              <a:t>what </a:t>
            </a:r>
            <a:r>
              <a:rPr lang="en-US" dirty="0">
                <a:solidFill>
                  <a:srgbClr val="EF5B00"/>
                </a:solidFill>
              </a:rPr>
              <a:t>P1</a:t>
            </a:r>
            <a:r>
              <a:rPr lang="en-US" dirty="0"/>
              <a:t> </a:t>
            </a:r>
            <a:r>
              <a:rPr lang="en-US" dirty="0" smtClean="0"/>
              <a:t>releases </a:t>
            </a:r>
            <a:r>
              <a:rPr lang="en-US" dirty="0"/>
              <a:t>when it finishes</a:t>
            </a:r>
          </a:p>
          <a:p>
            <a:pPr lvl="1"/>
            <a:r>
              <a:rPr lang="en-US" dirty="0">
                <a:solidFill>
                  <a:srgbClr val="EF5B00"/>
                </a:solidFill>
              </a:rPr>
              <a:t>P3</a:t>
            </a:r>
            <a:r>
              <a:rPr lang="en-US" dirty="0"/>
              <a:t> can finish using what it </a:t>
            </a:r>
            <a:r>
              <a:rPr lang="en-US" dirty="0" smtClean="0"/>
              <a:t>has</a:t>
            </a:r>
            <a:r>
              <a:rPr lang="en-US" dirty="0"/>
              <a:t> </a:t>
            </a:r>
            <a:r>
              <a:rPr lang="en-US" dirty="0" smtClean="0"/>
              <a:t>+ what’s free + </a:t>
            </a:r>
            <a:r>
              <a:rPr lang="en-US" dirty="0"/>
              <a:t>what </a:t>
            </a:r>
            <a:r>
              <a:rPr lang="en-US" dirty="0">
                <a:solidFill>
                  <a:srgbClr val="EF5B00"/>
                </a:solidFill>
              </a:rPr>
              <a:t>P1</a:t>
            </a:r>
            <a:r>
              <a:rPr lang="en-US" dirty="0"/>
              <a:t> and </a:t>
            </a:r>
            <a:r>
              <a:rPr lang="en-US" dirty="0">
                <a:solidFill>
                  <a:srgbClr val="EF5B00"/>
                </a:solidFill>
              </a:rPr>
              <a:t>P2</a:t>
            </a:r>
            <a:r>
              <a:rPr lang="en-US" dirty="0"/>
              <a:t> will release when they </a:t>
            </a:r>
            <a:r>
              <a:rPr lang="en-US" dirty="0" smtClean="0"/>
              <a:t>finish</a:t>
            </a:r>
          </a:p>
          <a:p>
            <a:pPr lvl="1"/>
            <a:r>
              <a:rPr lang="en-US" dirty="0" smtClean="0"/>
              <a:t>.</a:t>
            </a:r>
            <a:r>
              <a:rPr lang="en-US" dirty="0"/>
              <a:t>.</a:t>
            </a:r>
            <a:r>
              <a:rPr lang="en-US" dirty="0" smtClean="0"/>
              <a:t>.</a:t>
            </a:r>
            <a:endParaRPr lang="en-US" dirty="0"/>
          </a:p>
        </p:txBody>
      </p:sp>
    </p:spTree>
    <p:extLst>
      <p:ext uri="{BB962C8B-B14F-4D97-AF65-F5344CB8AC3E}">
        <p14:creationId xmlns:p14="http://schemas.microsoft.com/office/powerpoint/2010/main" val="2720008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safety</a:t>
            </a:r>
            <a:endParaRPr lang="en-US" dirty="0"/>
          </a:p>
        </p:txBody>
      </p:sp>
      <p:sp>
        <p:nvSpPr>
          <p:cNvPr id="4" name="Text Placeholder 3"/>
          <p:cNvSpPr>
            <a:spLocks noGrp="1"/>
          </p:cNvSpPr>
          <p:nvPr>
            <p:ph type="body" sz="quarter" idx="10"/>
          </p:nvPr>
        </p:nvSpPr>
        <p:spPr/>
        <p:txBody>
          <a:bodyPr/>
          <a:lstStyle/>
          <a:p>
            <a:r>
              <a:rPr lang="en-US" dirty="0"/>
              <a:t>“There is an execution order that can finish”</a:t>
            </a:r>
          </a:p>
          <a:p>
            <a:r>
              <a:rPr lang="en-US" i="1" dirty="0"/>
              <a:t>More specifically...</a:t>
            </a:r>
            <a:r>
              <a:rPr lang="en-US" dirty="0"/>
              <a:t> Search for an order P1, P2, P3, ... such that:</a:t>
            </a:r>
          </a:p>
          <a:p>
            <a:pPr lvl="1"/>
            <a:r>
              <a:rPr lang="en-US" dirty="0">
                <a:solidFill>
                  <a:srgbClr val="EF5B00"/>
                </a:solidFill>
              </a:rPr>
              <a:t>P1</a:t>
            </a:r>
            <a:r>
              <a:rPr lang="en-US" dirty="0"/>
              <a:t>’s max resource needs ≤ what it has + what’s free</a:t>
            </a:r>
          </a:p>
          <a:p>
            <a:pPr lvl="1"/>
            <a:r>
              <a:rPr lang="en-US" dirty="0">
                <a:solidFill>
                  <a:srgbClr val="EF5B00"/>
                </a:solidFill>
              </a:rPr>
              <a:t>P2</a:t>
            </a:r>
            <a:r>
              <a:rPr lang="en-US" dirty="0"/>
              <a:t>’s max resource needs ≤ what it has + what’s free + what </a:t>
            </a:r>
            <a:r>
              <a:rPr lang="en-US" dirty="0">
                <a:solidFill>
                  <a:srgbClr val="EF5B00"/>
                </a:solidFill>
              </a:rPr>
              <a:t>P1</a:t>
            </a:r>
            <a:r>
              <a:rPr lang="en-US" dirty="0"/>
              <a:t> will release when it </a:t>
            </a:r>
            <a:r>
              <a:rPr lang="en-US" dirty="0" smtClean="0"/>
              <a:t>finishes</a:t>
            </a:r>
          </a:p>
          <a:p>
            <a:pPr lvl="1"/>
            <a:r>
              <a:rPr lang="en-US" dirty="0" smtClean="0">
                <a:solidFill>
                  <a:srgbClr val="EF5B00"/>
                </a:solidFill>
              </a:rPr>
              <a:t>P3</a:t>
            </a:r>
            <a:r>
              <a:rPr lang="en-US" dirty="0"/>
              <a:t>’s max resource needs ≤ </a:t>
            </a:r>
            <a:r>
              <a:rPr lang="en-US" dirty="0" smtClean="0"/>
              <a:t>what </a:t>
            </a:r>
            <a:r>
              <a:rPr lang="en-US" dirty="0"/>
              <a:t>it has + what’s free + what </a:t>
            </a:r>
            <a:r>
              <a:rPr lang="en-US" dirty="0">
                <a:solidFill>
                  <a:srgbClr val="EF5B00"/>
                </a:solidFill>
              </a:rPr>
              <a:t>P1</a:t>
            </a:r>
            <a:r>
              <a:rPr lang="en-US" dirty="0"/>
              <a:t> and </a:t>
            </a:r>
            <a:r>
              <a:rPr lang="en-US" dirty="0">
                <a:solidFill>
                  <a:srgbClr val="EF5B00"/>
                </a:solidFill>
              </a:rPr>
              <a:t>P2</a:t>
            </a:r>
            <a:r>
              <a:rPr lang="en-US" dirty="0"/>
              <a:t> will release when they </a:t>
            </a:r>
            <a:r>
              <a:rPr lang="en-US" dirty="0" smtClean="0"/>
              <a:t>finish</a:t>
            </a:r>
            <a:endParaRPr lang="en-US" dirty="0"/>
          </a:p>
          <a:p>
            <a:pPr lvl="1"/>
            <a:r>
              <a:rPr lang="en-US" dirty="0"/>
              <a:t>..</a:t>
            </a:r>
            <a:r>
              <a:rPr lang="en-US" dirty="0" smtClean="0"/>
              <a:t>.</a:t>
            </a:r>
          </a:p>
          <a:p>
            <a:r>
              <a:rPr lang="en-US" dirty="0" smtClean="0"/>
              <a:t>But how do we find that order?</a:t>
            </a:r>
            <a:endParaRPr lang="en-US" dirty="0"/>
          </a:p>
        </p:txBody>
      </p:sp>
    </p:spTree>
    <p:extLst>
      <p:ext uri="{BB962C8B-B14F-4D97-AF65-F5344CB8AC3E}">
        <p14:creationId xmlns:p14="http://schemas.microsoft.com/office/powerpoint/2010/main" val="17347205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noChangeArrowheads="1"/>
          </p:cNvSpPr>
          <p:nvPr>
            <p:ph type="title"/>
          </p:nvPr>
        </p:nvSpPr>
        <p:spPr/>
        <p:txBody>
          <a:bodyPr rIns="132080"/>
          <a:lstStyle/>
          <a:p>
            <a:r>
              <a:rPr lang="en-US" dirty="0" smtClean="0"/>
              <a:t>Inspiration</a:t>
            </a:r>
            <a:endParaRPr lang="en-US" dirty="0"/>
          </a:p>
        </p:txBody>
      </p:sp>
      <p:pic>
        <p:nvPicPr>
          <p:cNvPr id="14344" name="Picture 8"/>
          <p:cNvPicPr>
            <a:picLocks noChangeAspect="1" noChangeArrowheads="1"/>
          </p:cNvPicPr>
          <p:nvPr/>
        </p:nvPicPr>
        <p:blipFill>
          <a:blip r:embed="rId3">
            <a:extLst>
              <a:ext uri="{28A0092B-C50C-407E-A947-70E740481C1C}">
                <a14:useLocalDpi xmlns:a14="http://schemas.microsoft.com/office/drawing/2010/main" val="0"/>
              </a:ext>
            </a:extLst>
          </a:blip>
          <a:srcRect t="7803" b="8092"/>
          <a:stretch>
            <a:fillRect/>
          </a:stretch>
        </p:blipFill>
        <p:spPr bwMode="auto">
          <a:xfrm>
            <a:off x="1281927" y="2057400"/>
            <a:ext cx="696912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3406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71" name="Picture 8"/>
          <p:cNvPicPr>
            <a:picLocks noChangeAspect="1" noChangeArrowheads="1"/>
          </p:cNvPicPr>
          <p:nvPr/>
        </p:nvPicPr>
        <p:blipFill>
          <a:blip r:embed="rId2">
            <a:extLst>
              <a:ext uri="{28A0092B-C50C-407E-A947-70E740481C1C}">
                <a14:useLocalDpi xmlns:a14="http://schemas.microsoft.com/office/drawing/2010/main" val="0"/>
              </a:ext>
            </a:extLst>
          </a:blip>
          <a:srcRect t="7803" b="8092"/>
          <a:stretch>
            <a:fillRect/>
          </a:stretch>
        </p:blipFill>
        <p:spPr bwMode="auto">
          <a:xfrm>
            <a:off x="4895850" y="3805696"/>
            <a:ext cx="40957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p:txBody>
          <a:bodyPr/>
          <a:lstStyle/>
          <a:p>
            <a:r>
              <a:rPr lang="en-US" dirty="0" smtClean="0"/>
              <a:t>Playing Pickup Sticks with Processes</a:t>
            </a:r>
            <a:endParaRPr lang="en-US" dirty="0"/>
          </a:p>
        </p:txBody>
      </p:sp>
      <p:sp>
        <p:nvSpPr>
          <p:cNvPr id="3" name="Text Placeholder 2"/>
          <p:cNvSpPr>
            <a:spLocks noGrp="1"/>
          </p:cNvSpPr>
          <p:nvPr>
            <p:ph type="body" sz="quarter" idx="10"/>
          </p:nvPr>
        </p:nvSpPr>
        <p:spPr/>
        <p:txBody>
          <a:bodyPr>
            <a:normAutofit/>
          </a:bodyPr>
          <a:lstStyle/>
          <a:p>
            <a:r>
              <a:rPr lang="en-US" dirty="0"/>
              <a:t>Pick </a:t>
            </a:r>
            <a:r>
              <a:rPr lang="en-US" dirty="0" smtClean="0"/>
              <a:t>up a stick on top</a:t>
            </a:r>
            <a:endParaRPr lang="en-US" dirty="0"/>
          </a:p>
          <a:p>
            <a:pPr lvl="1"/>
            <a:r>
              <a:rPr lang="en-US" dirty="0" smtClean="0"/>
              <a:t>= </a:t>
            </a:r>
            <a:r>
              <a:rPr lang="en-US" dirty="0"/>
              <a:t>Find a process that can finish with what it has plus what’s free</a:t>
            </a:r>
          </a:p>
          <a:p>
            <a:r>
              <a:rPr lang="en-US" dirty="0"/>
              <a:t>Remove </a:t>
            </a:r>
            <a:r>
              <a:rPr lang="en-US" dirty="0" smtClean="0"/>
              <a:t>stick</a:t>
            </a:r>
          </a:p>
          <a:p>
            <a:pPr lvl="1"/>
            <a:r>
              <a:rPr lang="en-US" dirty="0" smtClean="0"/>
              <a:t>= </a:t>
            </a:r>
            <a:r>
              <a:rPr lang="en-US" dirty="0"/>
              <a:t>Process </a:t>
            </a:r>
            <a:r>
              <a:rPr lang="en-US" dirty="0" err="1" smtClean="0"/>
              <a:t>finshes</a:t>
            </a:r>
            <a:r>
              <a:rPr lang="en-US" dirty="0" smtClean="0"/>
              <a:t> &amp; releases </a:t>
            </a:r>
            <a:r>
              <a:rPr lang="en-US" dirty="0"/>
              <a:t>its resources</a:t>
            </a:r>
          </a:p>
          <a:p>
            <a:r>
              <a:rPr lang="en-US" dirty="0"/>
              <a:t>Repeat </a:t>
            </a:r>
            <a:r>
              <a:rPr lang="en-US" dirty="0" smtClean="0"/>
              <a:t>until...</a:t>
            </a:r>
            <a:endParaRPr lang="en-US" dirty="0"/>
          </a:p>
          <a:p>
            <a:pPr lvl="1"/>
            <a:r>
              <a:rPr lang="en-US" dirty="0" smtClean="0"/>
              <a:t>...all </a:t>
            </a:r>
            <a:r>
              <a:rPr lang="en-US" dirty="0"/>
              <a:t>processes have finished </a:t>
            </a:r>
          </a:p>
          <a:p>
            <a:pPr lvl="2"/>
            <a:r>
              <a:rPr lang="en-US" dirty="0">
                <a:solidFill>
                  <a:srgbClr val="EF5B00"/>
                </a:solidFill>
              </a:rPr>
              <a:t>Answer: safe</a:t>
            </a:r>
          </a:p>
          <a:p>
            <a:pPr lvl="1"/>
            <a:r>
              <a:rPr lang="en-US" dirty="0" smtClean="0"/>
              <a:t>...or </a:t>
            </a:r>
            <a:r>
              <a:rPr lang="en-US" dirty="0"/>
              <a:t>we get stuck </a:t>
            </a:r>
          </a:p>
          <a:p>
            <a:pPr lvl="2"/>
            <a:r>
              <a:rPr lang="en-US" dirty="0">
                <a:solidFill>
                  <a:srgbClr val="EF5B00"/>
                </a:solidFill>
              </a:rPr>
              <a:t>Answer: unsafe</a:t>
            </a:r>
          </a:p>
          <a:p>
            <a:endParaRPr lang="en-US" dirty="0"/>
          </a:p>
        </p:txBody>
      </p:sp>
    </p:spTree>
    <p:extLst>
      <p:ext uri="{BB962C8B-B14F-4D97-AF65-F5344CB8AC3E}">
        <p14:creationId xmlns:p14="http://schemas.microsoft.com/office/powerpoint/2010/main" val="24320089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ChangeArrowheads="1"/>
          </p:cNvSpPr>
          <p:nvPr>
            <p:ph type="title"/>
          </p:nvPr>
        </p:nvSpPr>
        <p:spPr/>
        <p:txBody>
          <a:bodyPr rIns="132080"/>
          <a:lstStyle/>
          <a:p>
            <a:r>
              <a:rPr lang="en-US" dirty="0"/>
              <a:t>Try it: is this state safe?</a:t>
            </a:r>
          </a:p>
        </p:txBody>
      </p:sp>
      <p:sp>
        <p:nvSpPr>
          <p:cNvPr id="16392" name="Rectangle 8"/>
          <p:cNvSpPr>
            <a:spLocks/>
          </p:cNvSpPr>
          <p:nvPr/>
        </p:nvSpPr>
        <p:spPr bwMode="auto">
          <a:xfrm>
            <a:off x="36957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393" name="Rectangle 9"/>
          <p:cNvSpPr>
            <a:spLocks/>
          </p:cNvSpPr>
          <p:nvPr/>
        </p:nvSpPr>
        <p:spPr bwMode="auto">
          <a:xfrm>
            <a:off x="2120900" y="3797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alloc</a:t>
            </a:r>
          </a:p>
        </p:txBody>
      </p:sp>
      <p:sp>
        <p:nvSpPr>
          <p:cNvPr id="16394" name="Rectangle 10"/>
          <p:cNvSpPr>
            <a:spLocks/>
          </p:cNvSpPr>
          <p:nvPr/>
        </p:nvSpPr>
        <p:spPr bwMode="auto">
          <a:xfrm>
            <a:off x="41021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395" name="Rectangle 11"/>
          <p:cNvSpPr>
            <a:spLocks/>
          </p:cNvSpPr>
          <p:nvPr/>
        </p:nvSpPr>
        <p:spPr bwMode="auto">
          <a:xfrm>
            <a:off x="60452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396" name="Rectangle 12"/>
          <p:cNvSpPr>
            <a:spLocks/>
          </p:cNvSpPr>
          <p:nvPr/>
        </p:nvSpPr>
        <p:spPr bwMode="auto">
          <a:xfrm>
            <a:off x="3568700" y="2349500"/>
            <a:ext cx="176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Buffer space</a:t>
            </a:r>
            <a:endParaRPr lang="en-US" sz="2400" dirty="0">
              <a:latin typeface="Arial" charset="0"/>
              <a:cs typeface="Arial" charset="0"/>
              <a:sym typeface="Arial" charset="0"/>
            </a:endParaRPr>
          </a:p>
        </p:txBody>
      </p:sp>
      <p:sp>
        <p:nvSpPr>
          <p:cNvPr id="16397" name="Rectangle 13"/>
          <p:cNvSpPr>
            <a:spLocks/>
          </p:cNvSpPr>
          <p:nvPr/>
        </p:nvSpPr>
        <p:spPr bwMode="auto">
          <a:xfrm>
            <a:off x="5969000" y="2349500"/>
            <a:ext cx="1169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A </a:t>
            </a:r>
            <a:r>
              <a:rPr lang="en-US" sz="2400" dirty="0" err="1" smtClean="0">
                <a:latin typeface="Arial" charset="0"/>
                <a:cs typeface="Arial" charset="0"/>
                <a:sym typeface="Arial" charset="0"/>
              </a:rPr>
              <a:t>mutex</a:t>
            </a:r>
            <a:endParaRPr lang="en-US" sz="2400" dirty="0">
              <a:latin typeface="Arial" charset="0"/>
              <a:cs typeface="Arial" charset="0"/>
              <a:sym typeface="Arial" charset="0"/>
            </a:endParaRPr>
          </a:p>
        </p:txBody>
      </p:sp>
      <p:sp>
        <p:nvSpPr>
          <p:cNvPr id="16398" name="Rectangle 14"/>
          <p:cNvSpPr>
            <a:spLocks/>
          </p:cNvSpPr>
          <p:nvPr/>
        </p:nvSpPr>
        <p:spPr bwMode="auto">
          <a:xfrm>
            <a:off x="2120900" y="2781300"/>
            <a:ext cx="781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Free</a:t>
            </a:r>
          </a:p>
        </p:txBody>
      </p:sp>
      <p:sp>
        <p:nvSpPr>
          <p:cNvPr id="16399" name="Rectangle 15"/>
          <p:cNvSpPr>
            <a:spLocks/>
          </p:cNvSpPr>
          <p:nvPr/>
        </p:nvSpPr>
        <p:spPr bwMode="auto">
          <a:xfrm>
            <a:off x="2120900" y="4813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need</a:t>
            </a:r>
          </a:p>
        </p:txBody>
      </p:sp>
      <p:grpSp>
        <p:nvGrpSpPr>
          <p:cNvPr id="16400" name="Group 16"/>
          <p:cNvGrpSpPr>
            <a:grpSpLocks/>
          </p:cNvGrpSpPr>
          <p:nvPr/>
        </p:nvGrpSpPr>
        <p:grpSpPr bwMode="auto">
          <a:xfrm>
            <a:off x="3695700" y="4851400"/>
            <a:ext cx="787400" cy="381000"/>
            <a:chOff x="0" y="0"/>
            <a:chExt cx="496" cy="240"/>
          </a:xfrm>
        </p:grpSpPr>
        <p:sp>
          <p:nvSpPr>
            <p:cNvPr id="16415" name="Rectangle 17"/>
            <p:cNvSpPr>
              <a:spLocks/>
            </p:cNvSpPr>
            <p:nvPr/>
          </p:nvSpPr>
          <p:spPr bwMode="auto">
            <a:xfrm>
              <a:off x="0" y="0"/>
              <a:ext cx="240" cy="24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416" name="Rectangle 18"/>
            <p:cNvSpPr>
              <a:spLocks/>
            </p:cNvSpPr>
            <p:nvPr/>
          </p:nvSpPr>
          <p:spPr bwMode="auto">
            <a:xfrm>
              <a:off x="256" y="0"/>
              <a:ext cx="240" cy="24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16401" name="Rectangle 19"/>
          <p:cNvSpPr>
            <a:spLocks/>
          </p:cNvSpPr>
          <p:nvPr/>
        </p:nvSpPr>
        <p:spPr bwMode="auto">
          <a:xfrm>
            <a:off x="2120900" y="3289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alloc</a:t>
            </a:r>
          </a:p>
        </p:txBody>
      </p:sp>
      <p:sp>
        <p:nvSpPr>
          <p:cNvPr id="16402" name="Rectangle 20"/>
          <p:cNvSpPr>
            <a:spLocks/>
          </p:cNvSpPr>
          <p:nvPr/>
        </p:nvSpPr>
        <p:spPr bwMode="auto">
          <a:xfrm>
            <a:off x="36957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403" name="Rectangle 21"/>
          <p:cNvSpPr>
            <a:spLocks/>
          </p:cNvSpPr>
          <p:nvPr/>
        </p:nvSpPr>
        <p:spPr bwMode="auto">
          <a:xfrm>
            <a:off x="41021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404" name="Rectangle 22"/>
          <p:cNvSpPr>
            <a:spLocks/>
          </p:cNvSpPr>
          <p:nvPr/>
        </p:nvSpPr>
        <p:spPr bwMode="auto">
          <a:xfrm>
            <a:off x="2120900" y="4305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need</a:t>
            </a:r>
          </a:p>
        </p:txBody>
      </p:sp>
      <p:sp>
        <p:nvSpPr>
          <p:cNvPr id="16405" name="Rectangle 23"/>
          <p:cNvSpPr>
            <a:spLocks/>
          </p:cNvSpPr>
          <p:nvPr/>
        </p:nvSpPr>
        <p:spPr bwMode="auto">
          <a:xfrm>
            <a:off x="36957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406" name="Rectangle 24"/>
          <p:cNvSpPr>
            <a:spLocks/>
          </p:cNvSpPr>
          <p:nvPr/>
        </p:nvSpPr>
        <p:spPr bwMode="auto">
          <a:xfrm>
            <a:off x="41021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407" name="Rectangle 25"/>
          <p:cNvSpPr>
            <a:spLocks/>
          </p:cNvSpPr>
          <p:nvPr/>
        </p:nvSpPr>
        <p:spPr bwMode="auto">
          <a:xfrm>
            <a:off x="60452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408" name="Rectangle 26"/>
          <p:cNvSpPr>
            <a:spLocks/>
          </p:cNvSpPr>
          <p:nvPr/>
        </p:nvSpPr>
        <p:spPr bwMode="auto">
          <a:xfrm>
            <a:off x="45085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nvGrpSpPr>
          <p:cNvPr id="16409" name="Group 27"/>
          <p:cNvGrpSpPr>
            <a:grpSpLocks/>
          </p:cNvGrpSpPr>
          <p:nvPr/>
        </p:nvGrpSpPr>
        <p:grpSpPr bwMode="auto">
          <a:xfrm>
            <a:off x="3695700" y="2819400"/>
            <a:ext cx="787400" cy="381000"/>
            <a:chOff x="0" y="0"/>
            <a:chExt cx="496" cy="240"/>
          </a:xfrm>
        </p:grpSpPr>
        <p:sp>
          <p:nvSpPr>
            <p:cNvPr id="16413" name="Rectangle 28"/>
            <p:cNvSpPr>
              <a:spLocks/>
            </p:cNvSpPr>
            <p:nvPr/>
          </p:nvSpPr>
          <p:spPr bwMode="auto">
            <a:xfrm>
              <a:off x="0"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414" name="Rectangle 29"/>
            <p:cNvSpPr>
              <a:spLocks/>
            </p:cNvSpPr>
            <p:nvPr/>
          </p:nvSpPr>
          <p:spPr bwMode="auto">
            <a:xfrm>
              <a:off x="256"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37" name="Rectangle 9"/>
          <p:cNvSpPr>
            <a:spLocks/>
          </p:cNvSpPr>
          <p:nvPr/>
        </p:nvSpPr>
        <p:spPr bwMode="auto">
          <a:xfrm>
            <a:off x="7162800" y="3810000"/>
            <a:ext cx="1676400" cy="990600"/>
          </a:xfrm>
          <a:prstGeom prst="rect">
            <a:avLst/>
          </a:prstGeom>
          <a:solidFill>
            <a:srgbClr val="FFFFCC"/>
          </a:solidFill>
          <a:ln w="9525" cap="flat">
            <a:noFill/>
            <a:round/>
            <a:headEnd type="none" w="med" len="med"/>
            <a:tailEnd type="none" w="med" len="med"/>
          </a:ln>
          <a:effectLst>
            <a:outerShdw dist="76199" dir="2700000" algn="ctr" rotWithShape="0">
              <a:schemeClr val="bg2">
                <a:alpha val="75000"/>
              </a:schemeClr>
            </a:outerShdw>
          </a:effectLst>
        </p:spPr>
        <p:txBody>
          <a:bodyPr lIns="0" tIns="0" rIns="40639" bIns="0" anchor="ctr"/>
          <a:lstStyle/>
          <a:p>
            <a:pPr marL="39688" algn="ctr">
              <a:defRPr/>
            </a:pPr>
            <a:r>
              <a:rPr lang="en-US" sz="2000" dirty="0">
                <a:latin typeface="Arial" pitchFamily="34" charset="0"/>
                <a:ea typeface="+mn-ea"/>
                <a:cs typeface="Arial" pitchFamily="34" charset="0"/>
                <a:sym typeface="Arial" pitchFamily="34" charset="0"/>
              </a:rPr>
              <a:t>Which process can go first?</a:t>
            </a:r>
          </a:p>
        </p:txBody>
      </p:sp>
    </p:spTree>
    <p:extLst>
      <p:ext uri="{BB962C8B-B14F-4D97-AF65-F5344CB8AC3E}">
        <p14:creationId xmlns:p14="http://schemas.microsoft.com/office/powerpoint/2010/main" val="982373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
                                        </p:tgtEl>
                                        <p:attrNameLst>
                                          <p:attrName>style.visibility</p:attrName>
                                        </p:attrNameLst>
                                      </p:cBhvr>
                                      <p:to>
                                        <p:strVal val="visible"/>
                                      </p:to>
                                    </p:set>
                                  </p:childTnLst>
                                </p:cTn>
                              </p:par>
                            </p:childTnLst>
                          </p:cTn>
                        </p:par>
                        <p:par>
                          <p:cTn id="7" fill="hold" nodeType="afterGroup">
                            <p:stCondLst>
                              <p:cond delay="500"/>
                            </p:stCondLst>
                            <p:childTnLst>
                              <p:par>
                                <p:cTn id="8" presetID="22" presetClass="exit" presetSubtype="8" fill="hold" nodeType="afterEffect">
                                  <p:stCondLst>
                                    <p:cond delay="0"/>
                                  </p:stCondLst>
                                  <p:childTnLst>
                                    <p:animEffect transition="out" filter="wipe(left)">
                                      <p:cBhvr>
                                        <p:cTn id="9" dur="500"/>
                                        <p:tgtEl>
                                          <p:spTgt spid="16400"/>
                                        </p:tgtEl>
                                      </p:cBhvr>
                                    </p:animEffect>
                                    <p:set>
                                      <p:cBhvr>
                                        <p:cTn id="10" dur="1" fill="hold">
                                          <p:stCondLst>
                                            <p:cond delay="499"/>
                                          </p:stCondLst>
                                        </p:cTn>
                                        <p:tgtEl>
                                          <p:spTgt spid="164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p:cNvSpPr>
            <a:spLocks noChangeArrowheads="1"/>
          </p:cNvSpPr>
          <p:nvPr>
            <p:ph type="title"/>
          </p:nvPr>
        </p:nvSpPr>
        <p:spPr/>
        <p:txBody>
          <a:bodyPr rIns="132080"/>
          <a:lstStyle/>
          <a:p>
            <a:r>
              <a:rPr lang="en-US" dirty="0"/>
              <a:t>Try it: is this state safe?</a:t>
            </a:r>
          </a:p>
        </p:txBody>
      </p:sp>
      <p:sp>
        <p:nvSpPr>
          <p:cNvPr id="17416" name="Rectangle 8"/>
          <p:cNvSpPr>
            <a:spLocks/>
          </p:cNvSpPr>
          <p:nvPr/>
        </p:nvSpPr>
        <p:spPr bwMode="auto">
          <a:xfrm>
            <a:off x="36957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417" name="Rectangle 9"/>
          <p:cNvSpPr>
            <a:spLocks/>
          </p:cNvSpPr>
          <p:nvPr/>
        </p:nvSpPr>
        <p:spPr bwMode="auto">
          <a:xfrm>
            <a:off x="2120900" y="3797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alloc</a:t>
            </a:r>
          </a:p>
        </p:txBody>
      </p:sp>
      <p:sp>
        <p:nvSpPr>
          <p:cNvPr id="17418" name="Rectangle 10"/>
          <p:cNvSpPr>
            <a:spLocks/>
          </p:cNvSpPr>
          <p:nvPr/>
        </p:nvSpPr>
        <p:spPr bwMode="auto">
          <a:xfrm>
            <a:off x="41021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419" name="Rectangle 11"/>
          <p:cNvSpPr>
            <a:spLocks/>
          </p:cNvSpPr>
          <p:nvPr/>
        </p:nvSpPr>
        <p:spPr bwMode="auto">
          <a:xfrm>
            <a:off x="60452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422" name="Rectangle 14"/>
          <p:cNvSpPr>
            <a:spLocks/>
          </p:cNvSpPr>
          <p:nvPr/>
        </p:nvSpPr>
        <p:spPr bwMode="auto">
          <a:xfrm>
            <a:off x="2120900" y="2781300"/>
            <a:ext cx="781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Free</a:t>
            </a:r>
          </a:p>
        </p:txBody>
      </p:sp>
      <p:sp>
        <p:nvSpPr>
          <p:cNvPr id="17423" name="Rectangle 15"/>
          <p:cNvSpPr>
            <a:spLocks/>
          </p:cNvSpPr>
          <p:nvPr/>
        </p:nvSpPr>
        <p:spPr bwMode="auto">
          <a:xfrm>
            <a:off x="2120900" y="4813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need</a:t>
            </a:r>
          </a:p>
        </p:txBody>
      </p:sp>
      <p:sp>
        <p:nvSpPr>
          <p:cNvPr id="17424" name="Rectangle 19"/>
          <p:cNvSpPr>
            <a:spLocks/>
          </p:cNvSpPr>
          <p:nvPr/>
        </p:nvSpPr>
        <p:spPr bwMode="auto">
          <a:xfrm>
            <a:off x="2120900" y="3289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alloc</a:t>
            </a:r>
          </a:p>
        </p:txBody>
      </p:sp>
      <p:sp>
        <p:nvSpPr>
          <p:cNvPr id="17425" name="Rectangle 20"/>
          <p:cNvSpPr>
            <a:spLocks/>
          </p:cNvSpPr>
          <p:nvPr/>
        </p:nvSpPr>
        <p:spPr bwMode="auto">
          <a:xfrm>
            <a:off x="36957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426" name="Rectangle 21"/>
          <p:cNvSpPr>
            <a:spLocks/>
          </p:cNvSpPr>
          <p:nvPr/>
        </p:nvSpPr>
        <p:spPr bwMode="auto">
          <a:xfrm>
            <a:off x="41021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427" name="Rectangle 22"/>
          <p:cNvSpPr>
            <a:spLocks/>
          </p:cNvSpPr>
          <p:nvPr/>
        </p:nvSpPr>
        <p:spPr bwMode="auto">
          <a:xfrm>
            <a:off x="2120900" y="4305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need</a:t>
            </a:r>
          </a:p>
        </p:txBody>
      </p:sp>
      <p:sp>
        <p:nvSpPr>
          <p:cNvPr id="17428" name="Rectangle 23"/>
          <p:cNvSpPr>
            <a:spLocks/>
          </p:cNvSpPr>
          <p:nvPr/>
        </p:nvSpPr>
        <p:spPr bwMode="auto">
          <a:xfrm>
            <a:off x="36957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429" name="Rectangle 24"/>
          <p:cNvSpPr>
            <a:spLocks/>
          </p:cNvSpPr>
          <p:nvPr/>
        </p:nvSpPr>
        <p:spPr bwMode="auto">
          <a:xfrm>
            <a:off x="41021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430" name="Rectangle 25"/>
          <p:cNvSpPr>
            <a:spLocks/>
          </p:cNvSpPr>
          <p:nvPr/>
        </p:nvSpPr>
        <p:spPr bwMode="auto">
          <a:xfrm>
            <a:off x="60452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431" name="Rectangle 26"/>
          <p:cNvSpPr>
            <a:spLocks/>
          </p:cNvSpPr>
          <p:nvPr/>
        </p:nvSpPr>
        <p:spPr bwMode="auto">
          <a:xfrm>
            <a:off x="45085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7" name="Rectangle 9"/>
          <p:cNvSpPr>
            <a:spLocks/>
          </p:cNvSpPr>
          <p:nvPr/>
        </p:nvSpPr>
        <p:spPr bwMode="auto">
          <a:xfrm>
            <a:off x="7162800" y="3810000"/>
            <a:ext cx="1676400" cy="762000"/>
          </a:xfrm>
          <a:prstGeom prst="rect">
            <a:avLst/>
          </a:prstGeom>
          <a:solidFill>
            <a:srgbClr val="FFFFCC"/>
          </a:solidFill>
          <a:ln w="9525" cap="flat">
            <a:noFill/>
            <a:round/>
            <a:headEnd type="none" w="med" len="med"/>
            <a:tailEnd type="none" w="med" len="med"/>
          </a:ln>
          <a:effectLst>
            <a:outerShdw dist="76199" dir="2700000" algn="ctr" rotWithShape="0">
              <a:schemeClr val="bg2">
                <a:alpha val="75000"/>
              </a:schemeClr>
            </a:outerShdw>
          </a:effectLst>
        </p:spPr>
        <p:txBody>
          <a:bodyPr lIns="0" tIns="0" rIns="40639" bIns="0" anchor="ctr"/>
          <a:lstStyle/>
          <a:p>
            <a:pPr marL="39688" algn="ctr">
              <a:defRPr/>
            </a:pPr>
            <a:r>
              <a:rPr lang="en-US" sz="2000" dirty="0">
                <a:latin typeface="Arial" pitchFamily="34" charset="0"/>
                <a:ea typeface="+mn-ea"/>
                <a:cs typeface="Arial" pitchFamily="34" charset="0"/>
                <a:sym typeface="Arial" pitchFamily="34" charset="0"/>
              </a:rPr>
              <a:t>Start with P2</a:t>
            </a:r>
          </a:p>
        </p:txBody>
      </p:sp>
      <p:grpSp>
        <p:nvGrpSpPr>
          <p:cNvPr id="17435" name="Group 16"/>
          <p:cNvGrpSpPr>
            <a:grpSpLocks/>
          </p:cNvGrpSpPr>
          <p:nvPr/>
        </p:nvGrpSpPr>
        <p:grpSpPr bwMode="auto">
          <a:xfrm>
            <a:off x="3695700" y="4851400"/>
            <a:ext cx="787400" cy="381000"/>
            <a:chOff x="0" y="0"/>
            <a:chExt cx="496" cy="240"/>
          </a:xfrm>
        </p:grpSpPr>
        <p:sp>
          <p:nvSpPr>
            <p:cNvPr id="17444" name="Rectangle 17"/>
            <p:cNvSpPr>
              <a:spLocks/>
            </p:cNvSpPr>
            <p:nvPr/>
          </p:nvSpPr>
          <p:spPr bwMode="auto">
            <a:xfrm>
              <a:off x="0" y="0"/>
              <a:ext cx="240" cy="24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445" name="Rectangle 18"/>
            <p:cNvSpPr>
              <a:spLocks/>
            </p:cNvSpPr>
            <p:nvPr/>
          </p:nvSpPr>
          <p:spPr bwMode="auto">
            <a:xfrm>
              <a:off x="256" y="0"/>
              <a:ext cx="240" cy="24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grpSp>
        <p:nvGrpSpPr>
          <p:cNvPr id="17436" name="Group 27"/>
          <p:cNvGrpSpPr>
            <a:grpSpLocks/>
          </p:cNvGrpSpPr>
          <p:nvPr/>
        </p:nvGrpSpPr>
        <p:grpSpPr bwMode="auto">
          <a:xfrm>
            <a:off x="3695700" y="2819400"/>
            <a:ext cx="787400" cy="381000"/>
            <a:chOff x="0" y="0"/>
            <a:chExt cx="496" cy="240"/>
          </a:xfrm>
        </p:grpSpPr>
        <p:sp>
          <p:nvSpPr>
            <p:cNvPr id="17442" name="Rectangle 28"/>
            <p:cNvSpPr>
              <a:spLocks/>
            </p:cNvSpPr>
            <p:nvPr/>
          </p:nvSpPr>
          <p:spPr bwMode="auto">
            <a:xfrm>
              <a:off x="0"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443" name="Rectangle 29"/>
            <p:cNvSpPr>
              <a:spLocks/>
            </p:cNvSpPr>
            <p:nvPr/>
          </p:nvSpPr>
          <p:spPr bwMode="auto">
            <a:xfrm>
              <a:off x="256"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cxnSp>
        <p:nvCxnSpPr>
          <p:cNvPr id="48" name="Straight Connector 47"/>
          <p:cNvCxnSpPr>
            <a:cxnSpLocks noChangeShapeType="1"/>
          </p:cNvCxnSpPr>
          <p:nvPr/>
        </p:nvCxnSpPr>
        <p:spPr bwMode="auto">
          <a:xfrm>
            <a:off x="3505200" y="28194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49" name="Straight Connector 48"/>
          <p:cNvCxnSpPr>
            <a:cxnSpLocks noChangeShapeType="1"/>
          </p:cNvCxnSpPr>
          <p:nvPr/>
        </p:nvCxnSpPr>
        <p:spPr bwMode="auto">
          <a:xfrm>
            <a:off x="3505200" y="48768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grpSp>
        <p:nvGrpSpPr>
          <p:cNvPr id="4" name="Group 30"/>
          <p:cNvGrpSpPr>
            <a:grpSpLocks/>
          </p:cNvGrpSpPr>
          <p:nvPr/>
        </p:nvGrpSpPr>
        <p:grpSpPr bwMode="auto">
          <a:xfrm>
            <a:off x="4508500" y="3835400"/>
            <a:ext cx="787400" cy="381000"/>
            <a:chOff x="0" y="0"/>
            <a:chExt cx="496" cy="240"/>
          </a:xfrm>
          <a:solidFill>
            <a:srgbClr val="FFC000"/>
          </a:solidFill>
        </p:grpSpPr>
        <p:sp>
          <p:nvSpPr>
            <p:cNvPr id="51" name="Rectangle 31"/>
            <p:cNvSpPr>
              <a:spLocks/>
            </p:cNvSpPr>
            <p:nvPr/>
          </p:nvSpPr>
          <p:spPr bwMode="auto">
            <a:xfrm>
              <a:off x="0" y="0"/>
              <a:ext cx="240" cy="240"/>
            </a:xfrm>
            <a:prstGeom prst="rect">
              <a:avLst/>
            </a:prstGeom>
            <a:grpFill/>
            <a:ln w="9525" cap="flat">
              <a:noFill/>
              <a:round/>
              <a:headEnd type="none" w="med" len="med"/>
              <a:tailEnd type="none" w="med" len="med"/>
            </a:ln>
          </p:spPr>
          <p:txBody>
            <a:bodyPr lIns="0" tIns="0" rIns="0" bIns="0"/>
            <a:lstStyle/>
            <a:p>
              <a:pPr>
                <a:defRPr/>
              </a:pPr>
              <a:endParaRPr lang="en-US">
                <a:latin typeface="Tahoma" pitchFamily="34" charset="0"/>
                <a:ea typeface="+mn-ea"/>
              </a:endParaRPr>
            </a:p>
          </p:txBody>
        </p:sp>
        <p:sp>
          <p:nvSpPr>
            <p:cNvPr id="52" name="Rectangle 32"/>
            <p:cNvSpPr>
              <a:spLocks/>
            </p:cNvSpPr>
            <p:nvPr/>
          </p:nvSpPr>
          <p:spPr bwMode="auto">
            <a:xfrm>
              <a:off x="256" y="0"/>
              <a:ext cx="240" cy="240"/>
            </a:xfrm>
            <a:prstGeom prst="rect">
              <a:avLst/>
            </a:prstGeom>
            <a:grpFill/>
            <a:ln w="9525" cap="flat">
              <a:noFill/>
              <a:round/>
              <a:headEnd type="none" w="med" len="med"/>
              <a:tailEnd type="none" w="med" len="med"/>
            </a:ln>
          </p:spPr>
          <p:txBody>
            <a:bodyPr lIns="0" tIns="0" rIns="0" bIns="0"/>
            <a:lstStyle/>
            <a:p>
              <a:pPr>
                <a:defRPr/>
              </a:pPr>
              <a:endParaRPr lang="en-US">
                <a:latin typeface="Tahoma" pitchFamily="34" charset="0"/>
                <a:ea typeface="+mn-ea"/>
              </a:endParaRPr>
            </a:p>
          </p:txBody>
        </p:sp>
      </p:grpSp>
      <p:cxnSp>
        <p:nvCxnSpPr>
          <p:cNvPr id="53" name="Straight Connector 52"/>
          <p:cNvCxnSpPr>
            <a:cxnSpLocks noChangeShapeType="1"/>
          </p:cNvCxnSpPr>
          <p:nvPr/>
        </p:nvCxnSpPr>
        <p:spPr bwMode="auto">
          <a:xfrm flipV="1">
            <a:off x="3505200" y="28194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flipV="1">
            <a:off x="3505200" y="48768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sp>
        <p:nvSpPr>
          <p:cNvPr id="40" name="Rectangle 12"/>
          <p:cNvSpPr>
            <a:spLocks/>
          </p:cNvSpPr>
          <p:nvPr/>
        </p:nvSpPr>
        <p:spPr bwMode="auto">
          <a:xfrm>
            <a:off x="3568700" y="2349500"/>
            <a:ext cx="176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Buffer space</a:t>
            </a:r>
            <a:endParaRPr lang="en-US" sz="2400" dirty="0">
              <a:latin typeface="Arial" charset="0"/>
              <a:cs typeface="Arial" charset="0"/>
              <a:sym typeface="Arial" charset="0"/>
            </a:endParaRPr>
          </a:p>
        </p:txBody>
      </p:sp>
      <p:sp>
        <p:nvSpPr>
          <p:cNvPr id="41" name="Rectangle 13"/>
          <p:cNvSpPr>
            <a:spLocks/>
          </p:cNvSpPr>
          <p:nvPr/>
        </p:nvSpPr>
        <p:spPr bwMode="auto">
          <a:xfrm>
            <a:off x="5969000" y="2349500"/>
            <a:ext cx="1169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A </a:t>
            </a:r>
            <a:r>
              <a:rPr lang="en-US" sz="2400" dirty="0" err="1" smtClean="0">
                <a:latin typeface="Arial" charset="0"/>
                <a:cs typeface="Arial" charset="0"/>
                <a:sym typeface="Arial" charset="0"/>
              </a:rPr>
              <a:t>mutex</a:t>
            </a:r>
            <a:endParaRPr lang="en-US" sz="2400" dirty="0">
              <a:latin typeface="Arial" charset="0"/>
              <a:cs typeface="Arial" charset="0"/>
              <a:sym typeface="Arial" charset="0"/>
            </a:endParaRPr>
          </a:p>
        </p:txBody>
      </p:sp>
    </p:spTree>
    <p:extLst>
      <p:ext uri="{BB962C8B-B14F-4D97-AF65-F5344CB8AC3E}">
        <p14:creationId xmlns:p14="http://schemas.microsoft.com/office/powerpoint/2010/main" val="40911681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3"/>
                                        </p:tgtEl>
                                        <p:attrNameLst>
                                          <p:attrName>style.visibility</p:attrName>
                                        </p:attrNameLst>
                                      </p:cBhvr>
                                      <p:to>
                                        <p:strVal val="visible"/>
                                      </p:to>
                                    </p:set>
                                  </p:childTnLst>
                                </p:cTn>
                              </p:par>
                            </p:childTnLst>
                          </p:cTn>
                        </p:par>
                        <p:par>
                          <p:cTn id="7" fill="hold" nodeType="afterGroup">
                            <p:stCondLst>
                              <p:cond delay="500"/>
                            </p:stCondLst>
                            <p:childTnLst>
                              <p:par>
                                <p:cTn id="8" presetID="22" presetClass="exit" presetSubtype="8" fill="hold" nodeType="afterEffect">
                                  <p:stCondLst>
                                    <p:cond delay="0"/>
                                  </p:stCondLst>
                                  <p:childTnLst>
                                    <p:animEffect transition="out" filter="wipe(left)">
                                      <p:cBhvr>
                                        <p:cTn id="9" dur="500"/>
                                        <p:tgtEl>
                                          <p:spTgt spid="17435"/>
                                        </p:tgtEl>
                                      </p:cBhvr>
                                    </p:animEffect>
                                    <p:set>
                                      <p:cBhvr>
                                        <p:cTn id="10" dur="1" fill="hold">
                                          <p:stCondLst>
                                            <p:cond delay="499"/>
                                          </p:stCondLst>
                                        </p:cTn>
                                        <p:tgtEl>
                                          <p:spTgt spid="17435"/>
                                        </p:tgtEl>
                                        <p:attrNameLst>
                                          <p:attrName>style.visibility</p:attrName>
                                        </p:attrNameLst>
                                      </p:cBhvr>
                                      <p:to>
                                        <p:strVal val="hidden"/>
                                      </p:to>
                                    </p:se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499"/>
                                          </p:stCondLst>
                                        </p:cTn>
                                        <p:tgtEl>
                                          <p:spTgt spid="48"/>
                                        </p:tgtEl>
                                        <p:attrNameLst>
                                          <p:attrName>style.visibility</p:attrName>
                                        </p:attrNameLst>
                                      </p:cBhvr>
                                      <p:to>
                                        <p:strVal val="visible"/>
                                      </p:to>
                                    </p:set>
                                  </p:childTnLst>
                                </p:cTn>
                              </p:par>
                            </p:childTnLst>
                          </p:cTn>
                        </p:par>
                        <p:par>
                          <p:cTn id="14" fill="hold" nodeType="afterGroup">
                            <p:stCondLst>
                              <p:cond delay="1500"/>
                            </p:stCondLst>
                            <p:childTnLst>
                              <p:par>
                                <p:cTn id="15" presetID="1" presetClass="entr" presetSubtype="0" fill="hold" nodeType="afterEffect">
                                  <p:stCondLst>
                                    <p:cond delay="0"/>
                                  </p:stCondLst>
                                  <p:childTnLst>
                                    <p:set>
                                      <p:cBhvr>
                                        <p:cTn id="16" dur="1" fill="hold">
                                          <p:stCondLst>
                                            <p:cond delay="499"/>
                                          </p:stCondLst>
                                        </p:cTn>
                                        <p:tgtEl>
                                          <p:spTgt spid="54"/>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nodeType="afterEffect">
                                  <p:stCondLst>
                                    <p:cond delay="0"/>
                                  </p:stCondLst>
                                  <p:childTnLst>
                                    <p:set>
                                      <p:cBhvr>
                                        <p:cTn id="19" dur="1" fill="hold">
                                          <p:stCondLst>
                                            <p:cond delay="499"/>
                                          </p:stCondLst>
                                        </p:cTn>
                                        <p:tgtEl>
                                          <p:spTgt spid="49"/>
                                        </p:tgtEl>
                                        <p:attrNameLst>
                                          <p:attrName>style.visibility</p:attrName>
                                        </p:attrNameLst>
                                      </p:cBhvr>
                                      <p:to>
                                        <p:strVal val="visible"/>
                                      </p:to>
                                    </p:set>
                                  </p:childTnLst>
                                </p:cTn>
                              </p:par>
                            </p:childTnLst>
                          </p:cTn>
                        </p:par>
                        <p:par>
                          <p:cTn id="20" fill="hold" nodeType="afterGroup">
                            <p:stCondLst>
                              <p:cond delay="2500"/>
                            </p:stCondLst>
                            <p:childTnLst>
                              <p:par>
                                <p:cTn id="21" presetID="1" presetClass="entr" presetSubtype="0" fill="hold" nodeType="after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7"/>
          <p:cNvSpPr>
            <a:spLocks noChangeArrowheads="1"/>
          </p:cNvSpPr>
          <p:nvPr>
            <p:ph type="title"/>
          </p:nvPr>
        </p:nvSpPr>
        <p:spPr/>
        <p:txBody>
          <a:bodyPr rIns="132080"/>
          <a:lstStyle/>
          <a:p>
            <a:r>
              <a:rPr lang="en-US"/>
              <a:t>Try it: is this state safe?</a:t>
            </a:r>
          </a:p>
        </p:txBody>
      </p:sp>
      <p:sp>
        <p:nvSpPr>
          <p:cNvPr id="18440" name="Rectangle 8"/>
          <p:cNvSpPr>
            <a:spLocks/>
          </p:cNvSpPr>
          <p:nvPr/>
        </p:nvSpPr>
        <p:spPr bwMode="auto">
          <a:xfrm>
            <a:off x="36957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8441" name="Rectangle 9"/>
          <p:cNvSpPr>
            <a:spLocks/>
          </p:cNvSpPr>
          <p:nvPr/>
        </p:nvSpPr>
        <p:spPr bwMode="auto">
          <a:xfrm>
            <a:off x="2120900" y="3797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alloc</a:t>
            </a:r>
          </a:p>
        </p:txBody>
      </p:sp>
      <p:sp>
        <p:nvSpPr>
          <p:cNvPr id="18442" name="Rectangle 10"/>
          <p:cNvSpPr>
            <a:spLocks/>
          </p:cNvSpPr>
          <p:nvPr/>
        </p:nvSpPr>
        <p:spPr bwMode="auto">
          <a:xfrm>
            <a:off x="41021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8443" name="Rectangle 11"/>
          <p:cNvSpPr>
            <a:spLocks/>
          </p:cNvSpPr>
          <p:nvPr/>
        </p:nvSpPr>
        <p:spPr bwMode="auto">
          <a:xfrm>
            <a:off x="60452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8446" name="Rectangle 14"/>
          <p:cNvSpPr>
            <a:spLocks/>
          </p:cNvSpPr>
          <p:nvPr/>
        </p:nvSpPr>
        <p:spPr bwMode="auto">
          <a:xfrm>
            <a:off x="2120900" y="2781300"/>
            <a:ext cx="781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Free</a:t>
            </a:r>
          </a:p>
        </p:txBody>
      </p:sp>
      <p:sp>
        <p:nvSpPr>
          <p:cNvPr id="18447" name="Rectangle 15"/>
          <p:cNvSpPr>
            <a:spLocks/>
          </p:cNvSpPr>
          <p:nvPr/>
        </p:nvSpPr>
        <p:spPr bwMode="auto">
          <a:xfrm>
            <a:off x="2120900" y="4813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need</a:t>
            </a:r>
          </a:p>
        </p:txBody>
      </p:sp>
      <p:sp>
        <p:nvSpPr>
          <p:cNvPr id="18448" name="Rectangle 19"/>
          <p:cNvSpPr>
            <a:spLocks/>
          </p:cNvSpPr>
          <p:nvPr/>
        </p:nvSpPr>
        <p:spPr bwMode="auto">
          <a:xfrm>
            <a:off x="2120900" y="3289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alloc</a:t>
            </a:r>
          </a:p>
        </p:txBody>
      </p:sp>
      <p:sp>
        <p:nvSpPr>
          <p:cNvPr id="18449" name="Rectangle 20"/>
          <p:cNvSpPr>
            <a:spLocks/>
          </p:cNvSpPr>
          <p:nvPr/>
        </p:nvSpPr>
        <p:spPr bwMode="auto">
          <a:xfrm>
            <a:off x="36957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8450" name="Rectangle 21"/>
          <p:cNvSpPr>
            <a:spLocks/>
          </p:cNvSpPr>
          <p:nvPr/>
        </p:nvSpPr>
        <p:spPr bwMode="auto">
          <a:xfrm>
            <a:off x="41021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8451" name="Rectangle 22"/>
          <p:cNvSpPr>
            <a:spLocks/>
          </p:cNvSpPr>
          <p:nvPr/>
        </p:nvSpPr>
        <p:spPr bwMode="auto">
          <a:xfrm>
            <a:off x="2120900" y="4305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need</a:t>
            </a:r>
          </a:p>
        </p:txBody>
      </p:sp>
      <p:sp>
        <p:nvSpPr>
          <p:cNvPr id="18452" name="Rectangle 23"/>
          <p:cNvSpPr>
            <a:spLocks/>
          </p:cNvSpPr>
          <p:nvPr/>
        </p:nvSpPr>
        <p:spPr bwMode="auto">
          <a:xfrm>
            <a:off x="36957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8453" name="Rectangle 24"/>
          <p:cNvSpPr>
            <a:spLocks/>
          </p:cNvSpPr>
          <p:nvPr/>
        </p:nvSpPr>
        <p:spPr bwMode="auto">
          <a:xfrm>
            <a:off x="41021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8454" name="Rectangle 25"/>
          <p:cNvSpPr>
            <a:spLocks/>
          </p:cNvSpPr>
          <p:nvPr/>
        </p:nvSpPr>
        <p:spPr bwMode="auto">
          <a:xfrm>
            <a:off x="60452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8455" name="Rectangle 26"/>
          <p:cNvSpPr>
            <a:spLocks/>
          </p:cNvSpPr>
          <p:nvPr/>
        </p:nvSpPr>
        <p:spPr bwMode="auto">
          <a:xfrm>
            <a:off x="45085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nvGrpSpPr>
          <p:cNvPr id="2" name="Group 30"/>
          <p:cNvGrpSpPr>
            <a:grpSpLocks/>
          </p:cNvGrpSpPr>
          <p:nvPr/>
        </p:nvGrpSpPr>
        <p:grpSpPr bwMode="auto">
          <a:xfrm>
            <a:off x="4508500" y="3835400"/>
            <a:ext cx="787400" cy="381000"/>
            <a:chOff x="0" y="0"/>
            <a:chExt cx="496" cy="240"/>
          </a:xfrm>
          <a:solidFill>
            <a:srgbClr val="FFC000"/>
          </a:solidFill>
        </p:grpSpPr>
        <p:sp>
          <p:nvSpPr>
            <p:cNvPr id="16415" name="Rectangle 31"/>
            <p:cNvSpPr>
              <a:spLocks/>
            </p:cNvSpPr>
            <p:nvPr/>
          </p:nvSpPr>
          <p:spPr bwMode="auto">
            <a:xfrm>
              <a:off x="0" y="0"/>
              <a:ext cx="240" cy="240"/>
            </a:xfrm>
            <a:prstGeom prst="rect">
              <a:avLst/>
            </a:prstGeom>
            <a:grpFill/>
            <a:ln w="9525" cap="flat">
              <a:noFill/>
              <a:round/>
              <a:headEnd type="none" w="med" len="med"/>
              <a:tailEnd type="none" w="med" len="med"/>
            </a:ln>
          </p:spPr>
          <p:txBody>
            <a:bodyPr lIns="0" tIns="0" rIns="0" bIns="0"/>
            <a:lstStyle/>
            <a:p>
              <a:pPr>
                <a:defRPr/>
              </a:pPr>
              <a:endParaRPr lang="en-US">
                <a:latin typeface="Tahoma" pitchFamily="34" charset="0"/>
                <a:ea typeface="+mn-ea"/>
              </a:endParaRPr>
            </a:p>
          </p:txBody>
        </p:sp>
        <p:sp>
          <p:nvSpPr>
            <p:cNvPr id="16416" name="Rectangle 32"/>
            <p:cNvSpPr>
              <a:spLocks/>
            </p:cNvSpPr>
            <p:nvPr/>
          </p:nvSpPr>
          <p:spPr bwMode="auto">
            <a:xfrm>
              <a:off x="256" y="0"/>
              <a:ext cx="240" cy="240"/>
            </a:xfrm>
            <a:prstGeom prst="rect">
              <a:avLst/>
            </a:prstGeom>
            <a:grpFill/>
            <a:ln w="9525" cap="flat">
              <a:noFill/>
              <a:round/>
              <a:headEnd type="none" w="med" len="med"/>
              <a:tailEnd type="none" w="med" len="med"/>
            </a:ln>
          </p:spPr>
          <p:txBody>
            <a:bodyPr lIns="0" tIns="0" rIns="0" bIns="0"/>
            <a:lstStyle/>
            <a:p>
              <a:pPr>
                <a:defRPr/>
              </a:pPr>
              <a:endParaRPr lang="en-US">
                <a:latin typeface="Tahoma" pitchFamily="34" charset="0"/>
                <a:ea typeface="+mn-ea"/>
              </a:endParaRPr>
            </a:p>
          </p:txBody>
        </p:sp>
      </p:grpSp>
      <p:sp>
        <p:nvSpPr>
          <p:cNvPr id="32" name="Rectangle 9"/>
          <p:cNvSpPr>
            <a:spLocks/>
          </p:cNvSpPr>
          <p:nvPr/>
        </p:nvSpPr>
        <p:spPr bwMode="auto">
          <a:xfrm>
            <a:off x="7162800" y="3810000"/>
            <a:ext cx="1676400" cy="762000"/>
          </a:xfrm>
          <a:prstGeom prst="rect">
            <a:avLst/>
          </a:prstGeom>
          <a:solidFill>
            <a:srgbClr val="FFFFCC"/>
          </a:solidFill>
          <a:ln w="9525" cap="flat">
            <a:noFill/>
            <a:round/>
            <a:headEnd type="none" w="med" len="med"/>
            <a:tailEnd type="none" w="med" len="med"/>
          </a:ln>
          <a:effectLst>
            <a:outerShdw dist="76199" dir="2700000" algn="ctr" rotWithShape="0">
              <a:schemeClr val="bg2">
                <a:alpha val="75000"/>
              </a:schemeClr>
            </a:outerShdw>
          </a:effectLst>
        </p:spPr>
        <p:txBody>
          <a:bodyPr lIns="0" tIns="0" rIns="40639" bIns="0" anchor="ctr"/>
          <a:lstStyle/>
          <a:p>
            <a:pPr marL="39688" algn="ctr"/>
            <a:r>
              <a:rPr lang="en-US" sz="2000">
                <a:latin typeface="Arial" charset="0"/>
                <a:cs typeface="Arial" charset="0"/>
                <a:sym typeface="Arial" charset="0"/>
              </a:rPr>
              <a:t>Release P2</a:t>
            </a:r>
            <a:r>
              <a:rPr lang="ja-JP" altLang="en-US" sz="2000">
                <a:latin typeface="Arial" charset="0"/>
                <a:cs typeface="Arial" charset="0"/>
                <a:sym typeface="Arial" charset="0"/>
              </a:rPr>
              <a:t>’</a:t>
            </a:r>
            <a:r>
              <a:rPr lang="en-US" sz="2000">
                <a:latin typeface="Arial" charset="0"/>
                <a:cs typeface="Arial" charset="0"/>
                <a:sym typeface="Arial" charset="0"/>
              </a:rPr>
              <a:t>s resources</a:t>
            </a:r>
          </a:p>
        </p:txBody>
      </p:sp>
      <p:sp>
        <p:nvSpPr>
          <p:cNvPr id="30" name="Rectangle 12"/>
          <p:cNvSpPr>
            <a:spLocks/>
          </p:cNvSpPr>
          <p:nvPr/>
        </p:nvSpPr>
        <p:spPr bwMode="auto">
          <a:xfrm>
            <a:off x="3568700" y="2349500"/>
            <a:ext cx="176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Buffer space</a:t>
            </a:r>
            <a:endParaRPr lang="en-US" sz="2400" dirty="0">
              <a:latin typeface="Arial" charset="0"/>
              <a:cs typeface="Arial" charset="0"/>
              <a:sym typeface="Arial" charset="0"/>
            </a:endParaRPr>
          </a:p>
        </p:txBody>
      </p:sp>
      <p:sp>
        <p:nvSpPr>
          <p:cNvPr id="31" name="Rectangle 13"/>
          <p:cNvSpPr>
            <a:spLocks/>
          </p:cNvSpPr>
          <p:nvPr/>
        </p:nvSpPr>
        <p:spPr bwMode="auto">
          <a:xfrm>
            <a:off x="5969000" y="2349500"/>
            <a:ext cx="1169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A </a:t>
            </a:r>
            <a:r>
              <a:rPr lang="en-US" sz="2400" dirty="0" err="1" smtClean="0">
                <a:latin typeface="Arial" charset="0"/>
                <a:cs typeface="Arial" charset="0"/>
                <a:sym typeface="Arial" charset="0"/>
              </a:rPr>
              <a:t>mutex</a:t>
            </a:r>
            <a:endParaRPr lang="en-US" sz="2400" dirty="0">
              <a:latin typeface="Arial" charset="0"/>
              <a:cs typeface="Arial" charset="0"/>
              <a:sym typeface="Arial" charset="0"/>
            </a:endParaRPr>
          </a:p>
        </p:txBody>
      </p:sp>
    </p:spTree>
    <p:extLst>
      <p:ext uri="{BB962C8B-B14F-4D97-AF65-F5344CB8AC3E}">
        <p14:creationId xmlns:p14="http://schemas.microsoft.com/office/powerpoint/2010/main" val="24026108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7"/>
          <p:cNvSpPr>
            <a:spLocks noChangeArrowheads="1"/>
          </p:cNvSpPr>
          <p:nvPr>
            <p:ph type="title"/>
          </p:nvPr>
        </p:nvSpPr>
        <p:spPr/>
        <p:txBody>
          <a:bodyPr rIns="132080"/>
          <a:lstStyle/>
          <a:p>
            <a:r>
              <a:rPr lang="en-US" dirty="0"/>
              <a:t>Try it: is this state safe?</a:t>
            </a:r>
          </a:p>
        </p:txBody>
      </p:sp>
      <p:sp>
        <p:nvSpPr>
          <p:cNvPr id="19464" name="Rectangle 8"/>
          <p:cNvSpPr>
            <a:spLocks/>
          </p:cNvSpPr>
          <p:nvPr/>
        </p:nvSpPr>
        <p:spPr bwMode="auto">
          <a:xfrm>
            <a:off x="2120900" y="3797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alloc</a:t>
            </a:r>
          </a:p>
        </p:txBody>
      </p:sp>
      <p:sp>
        <p:nvSpPr>
          <p:cNvPr id="19467" name="Rectangle 11"/>
          <p:cNvSpPr>
            <a:spLocks/>
          </p:cNvSpPr>
          <p:nvPr/>
        </p:nvSpPr>
        <p:spPr bwMode="auto">
          <a:xfrm>
            <a:off x="2120900" y="2781300"/>
            <a:ext cx="781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Free</a:t>
            </a:r>
          </a:p>
        </p:txBody>
      </p:sp>
      <p:sp>
        <p:nvSpPr>
          <p:cNvPr id="19468" name="Rectangle 12"/>
          <p:cNvSpPr>
            <a:spLocks/>
          </p:cNvSpPr>
          <p:nvPr/>
        </p:nvSpPr>
        <p:spPr bwMode="auto">
          <a:xfrm>
            <a:off x="2120900" y="4813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need</a:t>
            </a:r>
          </a:p>
        </p:txBody>
      </p:sp>
      <p:sp>
        <p:nvSpPr>
          <p:cNvPr id="19469" name="Rectangle 13"/>
          <p:cNvSpPr>
            <a:spLocks/>
          </p:cNvSpPr>
          <p:nvPr/>
        </p:nvSpPr>
        <p:spPr bwMode="auto">
          <a:xfrm>
            <a:off x="2120900" y="3289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alloc</a:t>
            </a:r>
          </a:p>
        </p:txBody>
      </p:sp>
      <p:sp>
        <p:nvSpPr>
          <p:cNvPr id="19470" name="Rectangle 14"/>
          <p:cNvSpPr>
            <a:spLocks/>
          </p:cNvSpPr>
          <p:nvPr/>
        </p:nvSpPr>
        <p:spPr bwMode="auto">
          <a:xfrm>
            <a:off x="36957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71" name="Rectangle 15"/>
          <p:cNvSpPr>
            <a:spLocks/>
          </p:cNvSpPr>
          <p:nvPr/>
        </p:nvSpPr>
        <p:spPr bwMode="auto">
          <a:xfrm>
            <a:off x="41021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72" name="Rectangle 16"/>
          <p:cNvSpPr>
            <a:spLocks/>
          </p:cNvSpPr>
          <p:nvPr/>
        </p:nvSpPr>
        <p:spPr bwMode="auto">
          <a:xfrm>
            <a:off x="2120900" y="4305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need</a:t>
            </a:r>
          </a:p>
        </p:txBody>
      </p:sp>
      <p:sp>
        <p:nvSpPr>
          <p:cNvPr id="19473" name="Rectangle 17"/>
          <p:cNvSpPr>
            <a:spLocks/>
          </p:cNvSpPr>
          <p:nvPr/>
        </p:nvSpPr>
        <p:spPr bwMode="auto">
          <a:xfrm>
            <a:off x="36957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74" name="Rectangle 18"/>
          <p:cNvSpPr>
            <a:spLocks/>
          </p:cNvSpPr>
          <p:nvPr/>
        </p:nvSpPr>
        <p:spPr bwMode="auto">
          <a:xfrm>
            <a:off x="41021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75" name="Rectangle 19"/>
          <p:cNvSpPr>
            <a:spLocks/>
          </p:cNvSpPr>
          <p:nvPr/>
        </p:nvSpPr>
        <p:spPr bwMode="auto">
          <a:xfrm>
            <a:off x="60452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76" name="Rectangle 20"/>
          <p:cNvSpPr>
            <a:spLocks/>
          </p:cNvSpPr>
          <p:nvPr/>
        </p:nvSpPr>
        <p:spPr bwMode="auto">
          <a:xfrm>
            <a:off x="45085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nvGrpSpPr>
          <p:cNvPr id="19477" name="Group 27"/>
          <p:cNvGrpSpPr>
            <a:grpSpLocks/>
          </p:cNvGrpSpPr>
          <p:nvPr/>
        </p:nvGrpSpPr>
        <p:grpSpPr bwMode="auto">
          <a:xfrm>
            <a:off x="3695700" y="2819400"/>
            <a:ext cx="2730500" cy="381000"/>
            <a:chOff x="0" y="0"/>
            <a:chExt cx="1720" cy="240"/>
          </a:xfrm>
        </p:grpSpPr>
        <p:sp>
          <p:nvSpPr>
            <p:cNvPr id="19491" name="Rectangle 28"/>
            <p:cNvSpPr>
              <a:spLocks/>
            </p:cNvSpPr>
            <p:nvPr/>
          </p:nvSpPr>
          <p:spPr bwMode="auto">
            <a:xfrm>
              <a:off x="0"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92" name="Rectangle 29"/>
            <p:cNvSpPr>
              <a:spLocks/>
            </p:cNvSpPr>
            <p:nvPr/>
          </p:nvSpPr>
          <p:spPr bwMode="auto">
            <a:xfrm>
              <a:off x="256"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93" name="Rectangle 30"/>
            <p:cNvSpPr>
              <a:spLocks/>
            </p:cNvSpPr>
            <p:nvPr/>
          </p:nvSpPr>
          <p:spPr bwMode="auto">
            <a:xfrm>
              <a:off x="1480"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94" name="Rectangle 31"/>
            <p:cNvSpPr>
              <a:spLocks/>
            </p:cNvSpPr>
            <p:nvPr/>
          </p:nvSpPr>
          <p:spPr bwMode="auto">
            <a:xfrm>
              <a:off x="512"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95" name="Rectangle 32"/>
            <p:cNvSpPr>
              <a:spLocks/>
            </p:cNvSpPr>
            <p:nvPr/>
          </p:nvSpPr>
          <p:spPr bwMode="auto">
            <a:xfrm>
              <a:off x="768"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38" name="Rectangle 9"/>
          <p:cNvSpPr>
            <a:spLocks/>
          </p:cNvSpPr>
          <p:nvPr/>
        </p:nvSpPr>
        <p:spPr bwMode="auto">
          <a:xfrm>
            <a:off x="7162800" y="3810000"/>
            <a:ext cx="1676400" cy="762000"/>
          </a:xfrm>
          <a:prstGeom prst="rect">
            <a:avLst/>
          </a:prstGeom>
          <a:solidFill>
            <a:srgbClr val="FFFFCC"/>
          </a:solidFill>
          <a:ln w="9525" cap="flat">
            <a:noFill/>
            <a:round/>
            <a:headEnd type="none" w="med" len="med"/>
            <a:tailEnd type="none" w="med" len="med"/>
          </a:ln>
          <a:effectLst>
            <a:outerShdw dist="76199" dir="2700000" algn="ctr" rotWithShape="0">
              <a:schemeClr val="bg2">
                <a:alpha val="75000"/>
              </a:schemeClr>
            </a:outerShdw>
          </a:effectLst>
        </p:spPr>
        <p:txBody>
          <a:bodyPr lIns="0" tIns="0" rIns="40639" bIns="0" anchor="ctr"/>
          <a:lstStyle/>
          <a:p>
            <a:pPr marL="39688" algn="ctr"/>
            <a:r>
              <a:rPr lang="en-US" sz="2000">
                <a:latin typeface="Arial" charset="0"/>
                <a:cs typeface="Arial" charset="0"/>
                <a:sym typeface="Arial" charset="0"/>
              </a:rPr>
              <a:t>Release P2</a:t>
            </a:r>
            <a:r>
              <a:rPr lang="ja-JP" altLang="en-US" sz="2000">
                <a:latin typeface="Arial" charset="0"/>
                <a:cs typeface="Arial" charset="0"/>
                <a:sym typeface="Arial" charset="0"/>
              </a:rPr>
              <a:t>’</a:t>
            </a:r>
            <a:r>
              <a:rPr lang="en-US" sz="2000">
                <a:latin typeface="Arial" charset="0"/>
                <a:cs typeface="Arial" charset="0"/>
                <a:sym typeface="Arial" charset="0"/>
              </a:rPr>
              <a:t>s resources</a:t>
            </a:r>
          </a:p>
        </p:txBody>
      </p:sp>
      <p:sp>
        <p:nvSpPr>
          <p:cNvPr id="19481" name="Rectangle 8"/>
          <p:cNvSpPr>
            <a:spLocks/>
          </p:cNvSpPr>
          <p:nvPr/>
        </p:nvSpPr>
        <p:spPr bwMode="auto">
          <a:xfrm>
            <a:off x="36957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82" name="Rectangle 10"/>
          <p:cNvSpPr>
            <a:spLocks/>
          </p:cNvSpPr>
          <p:nvPr/>
        </p:nvSpPr>
        <p:spPr bwMode="auto">
          <a:xfrm>
            <a:off x="41021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83" name="Rectangle 11"/>
          <p:cNvSpPr>
            <a:spLocks/>
          </p:cNvSpPr>
          <p:nvPr/>
        </p:nvSpPr>
        <p:spPr bwMode="auto">
          <a:xfrm>
            <a:off x="60452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nvGrpSpPr>
          <p:cNvPr id="3" name="Group 30"/>
          <p:cNvGrpSpPr>
            <a:grpSpLocks/>
          </p:cNvGrpSpPr>
          <p:nvPr/>
        </p:nvGrpSpPr>
        <p:grpSpPr bwMode="auto">
          <a:xfrm>
            <a:off x="4508500" y="3835400"/>
            <a:ext cx="787400" cy="381000"/>
            <a:chOff x="0" y="0"/>
            <a:chExt cx="496" cy="240"/>
          </a:xfrm>
          <a:solidFill>
            <a:srgbClr val="FFC000"/>
          </a:solidFill>
        </p:grpSpPr>
        <p:sp>
          <p:nvSpPr>
            <p:cNvPr id="44" name="Rectangle 31"/>
            <p:cNvSpPr>
              <a:spLocks/>
            </p:cNvSpPr>
            <p:nvPr/>
          </p:nvSpPr>
          <p:spPr bwMode="auto">
            <a:xfrm>
              <a:off x="0" y="0"/>
              <a:ext cx="240" cy="240"/>
            </a:xfrm>
            <a:prstGeom prst="rect">
              <a:avLst/>
            </a:prstGeom>
            <a:grpFill/>
            <a:ln w="9525" cap="flat">
              <a:noFill/>
              <a:round/>
              <a:headEnd type="none" w="med" len="med"/>
              <a:tailEnd type="none" w="med" len="med"/>
            </a:ln>
          </p:spPr>
          <p:txBody>
            <a:bodyPr lIns="0" tIns="0" rIns="0" bIns="0"/>
            <a:lstStyle/>
            <a:p>
              <a:pPr>
                <a:defRPr/>
              </a:pPr>
              <a:endParaRPr lang="en-US">
                <a:latin typeface="Tahoma" pitchFamily="34" charset="0"/>
                <a:ea typeface="+mn-ea"/>
              </a:endParaRPr>
            </a:p>
          </p:txBody>
        </p:sp>
        <p:sp>
          <p:nvSpPr>
            <p:cNvPr id="45" name="Rectangle 32"/>
            <p:cNvSpPr>
              <a:spLocks/>
            </p:cNvSpPr>
            <p:nvPr/>
          </p:nvSpPr>
          <p:spPr bwMode="auto">
            <a:xfrm>
              <a:off x="256" y="0"/>
              <a:ext cx="240" cy="240"/>
            </a:xfrm>
            <a:prstGeom prst="rect">
              <a:avLst/>
            </a:prstGeom>
            <a:grpFill/>
            <a:ln w="9525" cap="flat">
              <a:noFill/>
              <a:round/>
              <a:headEnd type="none" w="med" len="med"/>
              <a:tailEnd type="none" w="med" len="med"/>
            </a:ln>
          </p:spPr>
          <p:txBody>
            <a:bodyPr lIns="0" tIns="0" rIns="0" bIns="0"/>
            <a:lstStyle/>
            <a:p>
              <a:pPr>
                <a:defRPr/>
              </a:pPr>
              <a:endParaRPr lang="en-US">
                <a:latin typeface="Tahoma" pitchFamily="34" charset="0"/>
                <a:ea typeface="+mn-ea"/>
              </a:endParaRPr>
            </a:p>
          </p:txBody>
        </p:sp>
      </p:grpSp>
      <p:grpSp>
        <p:nvGrpSpPr>
          <p:cNvPr id="19485" name="Group 49"/>
          <p:cNvGrpSpPr>
            <a:grpSpLocks/>
          </p:cNvGrpSpPr>
          <p:nvPr/>
        </p:nvGrpSpPr>
        <p:grpSpPr bwMode="auto">
          <a:xfrm>
            <a:off x="3733800" y="3810000"/>
            <a:ext cx="1524000" cy="381000"/>
            <a:chOff x="3505200" y="3886200"/>
            <a:chExt cx="1295400" cy="381000"/>
          </a:xfrm>
        </p:grpSpPr>
        <p:cxnSp>
          <p:nvCxnSpPr>
            <p:cNvPr id="19489" name="Straight Connector 47"/>
            <p:cNvCxnSpPr>
              <a:cxnSpLocks noChangeShapeType="1"/>
            </p:cNvCxnSpPr>
            <p:nvPr/>
          </p:nvCxnSpPr>
          <p:spPr bwMode="auto">
            <a:xfrm>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9490" name="Straight Connector 48"/>
            <p:cNvCxnSpPr>
              <a:cxnSpLocks noChangeShapeType="1"/>
            </p:cNvCxnSpPr>
            <p:nvPr/>
          </p:nvCxnSpPr>
          <p:spPr bwMode="auto">
            <a:xfrm flipV="1">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grpSp>
      <p:grpSp>
        <p:nvGrpSpPr>
          <p:cNvPr id="19486" name="Group 50"/>
          <p:cNvGrpSpPr>
            <a:grpSpLocks/>
          </p:cNvGrpSpPr>
          <p:nvPr/>
        </p:nvGrpSpPr>
        <p:grpSpPr bwMode="auto">
          <a:xfrm>
            <a:off x="5943600" y="3810000"/>
            <a:ext cx="609600" cy="381000"/>
            <a:chOff x="3505200" y="3886200"/>
            <a:chExt cx="1295400" cy="381000"/>
          </a:xfrm>
        </p:grpSpPr>
        <p:cxnSp>
          <p:nvCxnSpPr>
            <p:cNvPr id="19487" name="Straight Connector 51"/>
            <p:cNvCxnSpPr>
              <a:cxnSpLocks noChangeShapeType="1"/>
            </p:cNvCxnSpPr>
            <p:nvPr/>
          </p:nvCxnSpPr>
          <p:spPr bwMode="auto">
            <a:xfrm>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19488" name="Straight Connector 52"/>
            <p:cNvCxnSpPr>
              <a:cxnSpLocks noChangeShapeType="1"/>
            </p:cNvCxnSpPr>
            <p:nvPr/>
          </p:nvCxnSpPr>
          <p:spPr bwMode="auto">
            <a:xfrm flipV="1">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grpSp>
      <p:sp>
        <p:nvSpPr>
          <p:cNvPr id="42" name="Rectangle 12"/>
          <p:cNvSpPr>
            <a:spLocks/>
          </p:cNvSpPr>
          <p:nvPr/>
        </p:nvSpPr>
        <p:spPr bwMode="auto">
          <a:xfrm>
            <a:off x="3568700" y="2349500"/>
            <a:ext cx="176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Buffer space</a:t>
            </a:r>
            <a:endParaRPr lang="en-US" sz="2400" dirty="0">
              <a:latin typeface="Arial" charset="0"/>
              <a:cs typeface="Arial" charset="0"/>
              <a:sym typeface="Arial" charset="0"/>
            </a:endParaRPr>
          </a:p>
        </p:txBody>
      </p:sp>
      <p:sp>
        <p:nvSpPr>
          <p:cNvPr id="43" name="Rectangle 13"/>
          <p:cNvSpPr>
            <a:spLocks/>
          </p:cNvSpPr>
          <p:nvPr/>
        </p:nvSpPr>
        <p:spPr bwMode="auto">
          <a:xfrm>
            <a:off x="5969000" y="2349500"/>
            <a:ext cx="1169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A </a:t>
            </a:r>
            <a:r>
              <a:rPr lang="en-US" sz="2400" dirty="0" err="1" smtClean="0">
                <a:latin typeface="Arial" charset="0"/>
                <a:cs typeface="Arial" charset="0"/>
                <a:sym typeface="Arial" charset="0"/>
              </a:rPr>
              <a:t>mutex</a:t>
            </a:r>
            <a:endParaRPr lang="en-US" sz="2400" dirty="0">
              <a:latin typeface="Arial" charset="0"/>
              <a:cs typeface="Arial" charset="0"/>
              <a:sym typeface="Arial" charset="0"/>
            </a:endParaRPr>
          </a:p>
        </p:txBody>
      </p:sp>
    </p:spTree>
    <p:extLst>
      <p:ext uri="{BB962C8B-B14F-4D97-AF65-F5344CB8AC3E}">
        <p14:creationId xmlns:p14="http://schemas.microsoft.com/office/powerpoint/2010/main" val="32718834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ChangeArrowheads="1"/>
          </p:cNvSpPr>
          <p:nvPr>
            <p:ph type="title"/>
          </p:nvPr>
        </p:nvSpPr>
        <p:spPr/>
        <p:txBody>
          <a:bodyPr rIns="132080"/>
          <a:lstStyle/>
          <a:p>
            <a:r>
              <a:rPr lang="en-US" dirty="0"/>
              <a:t>Try it: is this state safe?</a:t>
            </a:r>
          </a:p>
        </p:txBody>
      </p:sp>
      <p:sp>
        <p:nvSpPr>
          <p:cNvPr id="20488" name="Rectangle 8"/>
          <p:cNvSpPr>
            <a:spLocks/>
          </p:cNvSpPr>
          <p:nvPr/>
        </p:nvSpPr>
        <p:spPr bwMode="auto">
          <a:xfrm>
            <a:off x="2120900" y="3797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alloc</a:t>
            </a:r>
          </a:p>
        </p:txBody>
      </p:sp>
      <p:sp>
        <p:nvSpPr>
          <p:cNvPr id="20491" name="Rectangle 11"/>
          <p:cNvSpPr>
            <a:spLocks/>
          </p:cNvSpPr>
          <p:nvPr/>
        </p:nvSpPr>
        <p:spPr bwMode="auto">
          <a:xfrm>
            <a:off x="2120900" y="2781300"/>
            <a:ext cx="781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Free</a:t>
            </a:r>
          </a:p>
        </p:txBody>
      </p:sp>
      <p:sp>
        <p:nvSpPr>
          <p:cNvPr id="20492" name="Rectangle 12"/>
          <p:cNvSpPr>
            <a:spLocks/>
          </p:cNvSpPr>
          <p:nvPr/>
        </p:nvSpPr>
        <p:spPr bwMode="auto">
          <a:xfrm>
            <a:off x="2120900" y="4813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need</a:t>
            </a:r>
          </a:p>
        </p:txBody>
      </p:sp>
      <p:sp>
        <p:nvSpPr>
          <p:cNvPr id="20493" name="Rectangle 13"/>
          <p:cNvSpPr>
            <a:spLocks/>
          </p:cNvSpPr>
          <p:nvPr/>
        </p:nvSpPr>
        <p:spPr bwMode="auto">
          <a:xfrm>
            <a:off x="2120900" y="3289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alloc</a:t>
            </a:r>
          </a:p>
        </p:txBody>
      </p:sp>
      <p:sp>
        <p:nvSpPr>
          <p:cNvPr id="20494" name="Rectangle 14"/>
          <p:cNvSpPr>
            <a:spLocks/>
          </p:cNvSpPr>
          <p:nvPr/>
        </p:nvSpPr>
        <p:spPr bwMode="auto">
          <a:xfrm>
            <a:off x="36957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495" name="Rectangle 15"/>
          <p:cNvSpPr>
            <a:spLocks/>
          </p:cNvSpPr>
          <p:nvPr/>
        </p:nvSpPr>
        <p:spPr bwMode="auto">
          <a:xfrm>
            <a:off x="41021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496" name="Rectangle 16"/>
          <p:cNvSpPr>
            <a:spLocks/>
          </p:cNvSpPr>
          <p:nvPr/>
        </p:nvSpPr>
        <p:spPr bwMode="auto">
          <a:xfrm>
            <a:off x="2120900" y="4305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need</a:t>
            </a:r>
          </a:p>
        </p:txBody>
      </p:sp>
      <p:sp>
        <p:nvSpPr>
          <p:cNvPr id="20497" name="Rectangle 17"/>
          <p:cNvSpPr>
            <a:spLocks/>
          </p:cNvSpPr>
          <p:nvPr/>
        </p:nvSpPr>
        <p:spPr bwMode="auto">
          <a:xfrm>
            <a:off x="36957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498" name="Rectangle 18"/>
          <p:cNvSpPr>
            <a:spLocks/>
          </p:cNvSpPr>
          <p:nvPr/>
        </p:nvSpPr>
        <p:spPr bwMode="auto">
          <a:xfrm>
            <a:off x="41021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499" name="Rectangle 19"/>
          <p:cNvSpPr>
            <a:spLocks/>
          </p:cNvSpPr>
          <p:nvPr/>
        </p:nvSpPr>
        <p:spPr bwMode="auto">
          <a:xfrm>
            <a:off x="60452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500" name="Rectangle 20"/>
          <p:cNvSpPr>
            <a:spLocks/>
          </p:cNvSpPr>
          <p:nvPr/>
        </p:nvSpPr>
        <p:spPr bwMode="auto">
          <a:xfrm>
            <a:off x="45085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nvGrpSpPr>
          <p:cNvPr id="20501" name="Group 27"/>
          <p:cNvGrpSpPr>
            <a:grpSpLocks/>
          </p:cNvGrpSpPr>
          <p:nvPr/>
        </p:nvGrpSpPr>
        <p:grpSpPr bwMode="auto">
          <a:xfrm>
            <a:off x="3695700" y="2819400"/>
            <a:ext cx="2730500" cy="381000"/>
            <a:chOff x="0" y="0"/>
            <a:chExt cx="1720" cy="240"/>
          </a:xfrm>
        </p:grpSpPr>
        <p:sp>
          <p:nvSpPr>
            <p:cNvPr id="20505" name="Rectangle 28"/>
            <p:cNvSpPr>
              <a:spLocks/>
            </p:cNvSpPr>
            <p:nvPr/>
          </p:nvSpPr>
          <p:spPr bwMode="auto">
            <a:xfrm>
              <a:off x="0"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506" name="Rectangle 29"/>
            <p:cNvSpPr>
              <a:spLocks/>
            </p:cNvSpPr>
            <p:nvPr/>
          </p:nvSpPr>
          <p:spPr bwMode="auto">
            <a:xfrm>
              <a:off x="256"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507" name="Rectangle 30"/>
            <p:cNvSpPr>
              <a:spLocks/>
            </p:cNvSpPr>
            <p:nvPr/>
          </p:nvSpPr>
          <p:spPr bwMode="auto">
            <a:xfrm>
              <a:off x="1480"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508" name="Rectangle 31"/>
            <p:cNvSpPr>
              <a:spLocks/>
            </p:cNvSpPr>
            <p:nvPr/>
          </p:nvSpPr>
          <p:spPr bwMode="auto">
            <a:xfrm>
              <a:off x="512"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509" name="Rectangle 32"/>
            <p:cNvSpPr>
              <a:spLocks/>
            </p:cNvSpPr>
            <p:nvPr/>
          </p:nvSpPr>
          <p:spPr bwMode="auto">
            <a:xfrm>
              <a:off x="768"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43" name="Rectangle 9"/>
          <p:cNvSpPr>
            <a:spLocks/>
          </p:cNvSpPr>
          <p:nvPr/>
        </p:nvSpPr>
        <p:spPr bwMode="auto">
          <a:xfrm>
            <a:off x="7162800" y="3810000"/>
            <a:ext cx="1676400" cy="762000"/>
          </a:xfrm>
          <a:prstGeom prst="rect">
            <a:avLst/>
          </a:prstGeom>
          <a:solidFill>
            <a:srgbClr val="FFFFCC"/>
          </a:solidFill>
          <a:ln w="9525" cap="flat">
            <a:noFill/>
            <a:round/>
            <a:headEnd type="none" w="med" len="med"/>
            <a:tailEnd type="none" w="med" len="med"/>
          </a:ln>
          <a:effectLst>
            <a:outerShdw dist="76199" dir="2700000" algn="ctr" rotWithShape="0">
              <a:schemeClr val="bg2">
                <a:alpha val="75000"/>
              </a:schemeClr>
            </a:outerShdw>
          </a:effectLst>
        </p:spPr>
        <p:txBody>
          <a:bodyPr lIns="0" tIns="0" rIns="40639" bIns="0" anchor="ctr"/>
          <a:lstStyle/>
          <a:p>
            <a:pPr marL="39688" algn="ctr">
              <a:defRPr/>
            </a:pPr>
            <a:r>
              <a:rPr lang="en-US" sz="2000" dirty="0">
                <a:latin typeface="Arial" pitchFamily="34" charset="0"/>
                <a:ea typeface="+mn-ea"/>
                <a:cs typeface="Arial" pitchFamily="34" charset="0"/>
                <a:sym typeface="Arial" pitchFamily="34" charset="0"/>
              </a:rPr>
              <a:t>Continue with P1</a:t>
            </a:r>
          </a:p>
        </p:txBody>
      </p:sp>
      <p:sp>
        <p:nvSpPr>
          <p:cNvPr id="30" name="Rectangle 12"/>
          <p:cNvSpPr>
            <a:spLocks/>
          </p:cNvSpPr>
          <p:nvPr/>
        </p:nvSpPr>
        <p:spPr bwMode="auto">
          <a:xfrm>
            <a:off x="3568700" y="2349500"/>
            <a:ext cx="176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Buffer space</a:t>
            </a:r>
            <a:endParaRPr lang="en-US" sz="2400" dirty="0">
              <a:latin typeface="Arial" charset="0"/>
              <a:cs typeface="Arial" charset="0"/>
              <a:sym typeface="Arial" charset="0"/>
            </a:endParaRPr>
          </a:p>
        </p:txBody>
      </p:sp>
      <p:sp>
        <p:nvSpPr>
          <p:cNvPr id="31" name="Rectangle 13"/>
          <p:cNvSpPr>
            <a:spLocks/>
          </p:cNvSpPr>
          <p:nvPr/>
        </p:nvSpPr>
        <p:spPr bwMode="auto">
          <a:xfrm>
            <a:off x="5969000" y="2349500"/>
            <a:ext cx="1169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A </a:t>
            </a:r>
            <a:r>
              <a:rPr lang="en-US" sz="2400" dirty="0" err="1" smtClean="0">
                <a:latin typeface="Arial" charset="0"/>
                <a:cs typeface="Arial" charset="0"/>
                <a:sym typeface="Arial" charset="0"/>
              </a:rPr>
              <a:t>mutex</a:t>
            </a:r>
            <a:endParaRPr lang="en-US" sz="2400" dirty="0">
              <a:latin typeface="Arial" charset="0"/>
              <a:cs typeface="Arial" charset="0"/>
              <a:sym typeface="Arial" charset="0"/>
            </a:endParaRPr>
          </a:p>
        </p:txBody>
      </p:sp>
    </p:spTree>
    <p:extLst>
      <p:ext uri="{BB962C8B-B14F-4D97-AF65-F5344CB8AC3E}">
        <p14:creationId xmlns:p14="http://schemas.microsoft.com/office/powerpoint/2010/main" val="24314021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 solutions</a:t>
            </a:r>
            <a:endParaRPr lang="en-US" dirty="0"/>
          </a:p>
        </p:txBody>
      </p:sp>
      <p:sp>
        <p:nvSpPr>
          <p:cNvPr id="3" name="Text Placeholder 2"/>
          <p:cNvSpPr>
            <a:spLocks noGrp="1"/>
          </p:cNvSpPr>
          <p:nvPr>
            <p:ph type="body" sz="quarter" idx="10"/>
          </p:nvPr>
        </p:nvSpPr>
        <p:spPr/>
        <p:txBody>
          <a:bodyPr>
            <a:normAutofit/>
          </a:bodyPr>
          <a:lstStyle/>
          <a:p>
            <a:r>
              <a:rPr lang="en-US" dirty="0"/>
              <a:t>Prevention</a:t>
            </a:r>
          </a:p>
          <a:p>
            <a:pPr lvl="1"/>
            <a:r>
              <a:rPr lang="en-US" dirty="0"/>
              <a:t>Design </a:t>
            </a:r>
            <a:r>
              <a:rPr lang="en-US" dirty="0" smtClean="0"/>
              <a:t>system </a:t>
            </a:r>
            <a:r>
              <a:rPr lang="en-US" dirty="0"/>
              <a:t>so that deadlock is impossible</a:t>
            </a:r>
          </a:p>
          <a:p>
            <a:r>
              <a:rPr lang="en-US" dirty="0"/>
              <a:t>Avoidance</a:t>
            </a:r>
          </a:p>
          <a:p>
            <a:pPr lvl="1"/>
            <a:r>
              <a:rPr lang="en-US" dirty="0" smtClean="0"/>
              <a:t>Steer around deadlock with smart scheduling</a:t>
            </a:r>
            <a:endParaRPr lang="en-US" dirty="0"/>
          </a:p>
          <a:p>
            <a:r>
              <a:rPr lang="en-US" dirty="0" smtClean="0"/>
              <a:t>Detection </a:t>
            </a:r>
            <a:r>
              <a:rPr lang="en-US" dirty="0"/>
              <a:t>&amp; r</a:t>
            </a:r>
            <a:r>
              <a:rPr lang="en-US" dirty="0" smtClean="0"/>
              <a:t>ecovery</a:t>
            </a:r>
            <a:endParaRPr lang="en-US" dirty="0"/>
          </a:p>
          <a:p>
            <a:pPr lvl="1"/>
            <a:r>
              <a:rPr lang="en-US" dirty="0"/>
              <a:t>Check for deadlock </a:t>
            </a:r>
            <a:r>
              <a:rPr lang="en-US" dirty="0" smtClean="0"/>
              <a:t>periodically</a:t>
            </a:r>
            <a:endParaRPr lang="en-US" dirty="0"/>
          </a:p>
          <a:p>
            <a:pPr lvl="1"/>
            <a:r>
              <a:rPr lang="en-US" dirty="0"/>
              <a:t>Recover by killing </a:t>
            </a:r>
            <a:r>
              <a:rPr lang="en-US" dirty="0" smtClean="0"/>
              <a:t>a </a:t>
            </a:r>
            <a:r>
              <a:rPr lang="en-US" dirty="0"/>
              <a:t>deadlocked processes and releasing its resources</a:t>
            </a:r>
          </a:p>
          <a:p>
            <a:r>
              <a:rPr lang="en-US" dirty="0" smtClean="0"/>
              <a:t>Do nothing</a:t>
            </a:r>
          </a:p>
          <a:p>
            <a:pPr lvl="1"/>
            <a:r>
              <a:rPr lang="en-US" dirty="0" smtClean="0"/>
              <a:t>Prevention, avoidance and detection/recovery are expensive</a:t>
            </a:r>
          </a:p>
          <a:p>
            <a:pPr lvl="1"/>
            <a:r>
              <a:rPr lang="en-US" dirty="0" smtClean="0"/>
              <a:t>If </a:t>
            </a:r>
            <a:r>
              <a:rPr lang="en-US" dirty="0"/>
              <a:t>deadlock is rare, is it worth the overhead?</a:t>
            </a:r>
          </a:p>
          <a:p>
            <a:pPr lvl="1"/>
            <a:r>
              <a:rPr lang="en-US" dirty="0" smtClean="0"/>
              <a:t>Manual intervention (kill processes, reboot) if needed</a:t>
            </a:r>
            <a:endParaRPr lang="en-US" dirty="0"/>
          </a:p>
        </p:txBody>
      </p:sp>
      <p:pic>
        <p:nvPicPr>
          <p:cNvPr id="4" name="Picture 2" descr="C:\Users\rhk\AppData\Local\Microsoft\Windows\Temporary Internet Files\Content.IE5\R0QNV618\MC900091123[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025" y="4649913"/>
            <a:ext cx="17049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130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7"/>
          <p:cNvSpPr>
            <a:spLocks noChangeArrowheads="1"/>
          </p:cNvSpPr>
          <p:nvPr>
            <p:ph type="title"/>
          </p:nvPr>
        </p:nvSpPr>
        <p:spPr/>
        <p:txBody>
          <a:bodyPr rIns="132080"/>
          <a:lstStyle/>
          <a:p>
            <a:r>
              <a:rPr lang="en-US" dirty="0"/>
              <a:t>Try it: is this state safe?</a:t>
            </a:r>
          </a:p>
        </p:txBody>
      </p:sp>
      <p:sp>
        <p:nvSpPr>
          <p:cNvPr id="21512" name="Rectangle 8"/>
          <p:cNvSpPr>
            <a:spLocks/>
          </p:cNvSpPr>
          <p:nvPr/>
        </p:nvSpPr>
        <p:spPr bwMode="auto">
          <a:xfrm>
            <a:off x="2120900" y="3797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alloc</a:t>
            </a:r>
          </a:p>
        </p:txBody>
      </p:sp>
      <p:sp>
        <p:nvSpPr>
          <p:cNvPr id="21515" name="Rectangle 11"/>
          <p:cNvSpPr>
            <a:spLocks/>
          </p:cNvSpPr>
          <p:nvPr/>
        </p:nvSpPr>
        <p:spPr bwMode="auto">
          <a:xfrm>
            <a:off x="2120900" y="2781300"/>
            <a:ext cx="781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Free</a:t>
            </a:r>
          </a:p>
        </p:txBody>
      </p:sp>
      <p:sp>
        <p:nvSpPr>
          <p:cNvPr id="21516" name="Rectangle 12"/>
          <p:cNvSpPr>
            <a:spLocks/>
          </p:cNvSpPr>
          <p:nvPr/>
        </p:nvSpPr>
        <p:spPr bwMode="auto">
          <a:xfrm>
            <a:off x="2120900" y="4813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need</a:t>
            </a:r>
          </a:p>
        </p:txBody>
      </p:sp>
      <p:sp>
        <p:nvSpPr>
          <p:cNvPr id="21517" name="Rectangle 13"/>
          <p:cNvSpPr>
            <a:spLocks/>
          </p:cNvSpPr>
          <p:nvPr/>
        </p:nvSpPr>
        <p:spPr bwMode="auto">
          <a:xfrm>
            <a:off x="2120900" y="3289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alloc</a:t>
            </a:r>
          </a:p>
        </p:txBody>
      </p:sp>
      <p:sp>
        <p:nvSpPr>
          <p:cNvPr id="21518" name="Rectangle 14"/>
          <p:cNvSpPr>
            <a:spLocks/>
          </p:cNvSpPr>
          <p:nvPr/>
        </p:nvSpPr>
        <p:spPr bwMode="auto">
          <a:xfrm>
            <a:off x="36957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19" name="Rectangle 15"/>
          <p:cNvSpPr>
            <a:spLocks/>
          </p:cNvSpPr>
          <p:nvPr/>
        </p:nvSpPr>
        <p:spPr bwMode="auto">
          <a:xfrm>
            <a:off x="41021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20" name="Rectangle 16"/>
          <p:cNvSpPr>
            <a:spLocks/>
          </p:cNvSpPr>
          <p:nvPr/>
        </p:nvSpPr>
        <p:spPr bwMode="auto">
          <a:xfrm>
            <a:off x="2120900" y="4305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need</a:t>
            </a:r>
          </a:p>
        </p:txBody>
      </p:sp>
      <p:sp>
        <p:nvSpPr>
          <p:cNvPr id="30" name="Rectangle 9"/>
          <p:cNvSpPr>
            <a:spLocks/>
          </p:cNvSpPr>
          <p:nvPr/>
        </p:nvSpPr>
        <p:spPr bwMode="auto">
          <a:xfrm>
            <a:off x="7162800" y="3810000"/>
            <a:ext cx="1676400" cy="762000"/>
          </a:xfrm>
          <a:prstGeom prst="rect">
            <a:avLst/>
          </a:prstGeom>
          <a:solidFill>
            <a:srgbClr val="FFFFCC"/>
          </a:solidFill>
          <a:ln w="9525" cap="flat">
            <a:noFill/>
            <a:round/>
            <a:headEnd type="none" w="med" len="med"/>
            <a:tailEnd type="none" w="med" len="med"/>
          </a:ln>
          <a:effectLst>
            <a:outerShdw dist="76199" dir="2700000" algn="ctr" rotWithShape="0">
              <a:schemeClr val="bg2">
                <a:alpha val="75000"/>
              </a:schemeClr>
            </a:outerShdw>
          </a:effectLst>
        </p:spPr>
        <p:txBody>
          <a:bodyPr lIns="0" tIns="0" rIns="40639" bIns="0" anchor="ctr"/>
          <a:lstStyle/>
          <a:p>
            <a:pPr marL="39688" algn="ctr">
              <a:defRPr/>
            </a:pPr>
            <a:r>
              <a:rPr lang="en-US" sz="2000" dirty="0">
                <a:latin typeface="Arial" pitchFamily="34" charset="0"/>
                <a:ea typeface="+mn-ea"/>
                <a:cs typeface="Arial" pitchFamily="34" charset="0"/>
                <a:sym typeface="Arial" pitchFamily="34" charset="0"/>
              </a:rPr>
              <a:t>Continue with P1</a:t>
            </a:r>
          </a:p>
        </p:txBody>
      </p:sp>
      <p:sp>
        <p:nvSpPr>
          <p:cNvPr id="21524" name="Rectangle 17"/>
          <p:cNvSpPr>
            <a:spLocks/>
          </p:cNvSpPr>
          <p:nvPr/>
        </p:nvSpPr>
        <p:spPr bwMode="auto">
          <a:xfrm>
            <a:off x="36957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25" name="Rectangle 18"/>
          <p:cNvSpPr>
            <a:spLocks/>
          </p:cNvSpPr>
          <p:nvPr/>
        </p:nvSpPr>
        <p:spPr bwMode="auto">
          <a:xfrm>
            <a:off x="41021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26" name="Rectangle 19"/>
          <p:cNvSpPr>
            <a:spLocks/>
          </p:cNvSpPr>
          <p:nvPr/>
        </p:nvSpPr>
        <p:spPr bwMode="auto">
          <a:xfrm>
            <a:off x="60452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27" name="Rectangle 20"/>
          <p:cNvSpPr>
            <a:spLocks/>
          </p:cNvSpPr>
          <p:nvPr/>
        </p:nvSpPr>
        <p:spPr bwMode="auto">
          <a:xfrm>
            <a:off x="4508500" y="4343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nvGrpSpPr>
          <p:cNvPr id="21528" name="Group 27"/>
          <p:cNvGrpSpPr>
            <a:grpSpLocks/>
          </p:cNvGrpSpPr>
          <p:nvPr/>
        </p:nvGrpSpPr>
        <p:grpSpPr bwMode="auto">
          <a:xfrm>
            <a:off x="3695700" y="2819400"/>
            <a:ext cx="2730500" cy="381000"/>
            <a:chOff x="0" y="0"/>
            <a:chExt cx="1720" cy="240"/>
          </a:xfrm>
        </p:grpSpPr>
        <p:sp>
          <p:nvSpPr>
            <p:cNvPr id="21543" name="Rectangle 28"/>
            <p:cNvSpPr>
              <a:spLocks/>
            </p:cNvSpPr>
            <p:nvPr/>
          </p:nvSpPr>
          <p:spPr bwMode="auto">
            <a:xfrm>
              <a:off x="0"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44" name="Rectangle 29"/>
            <p:cNvSpPr>
              <a:spLocks/>
            </p:cNvSpPr>
            <p:nvPr/>
          </p:nvSpPr>
          <p:spPr bwMode="auto">
            <a:xfrm>
              <a:off x="256"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45" name="Rectangle 30"/>
            <p:cNvSpPr>
              <a:spLocks/>
            </p:cNvSpPr>
            <p:nvPr/>
          </p:nvSpPr>
          <p:spPr bwMode="auto">
            <a:xfrm>
              <a:off x="1480"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46" name="Rectangle 31"/>
            <p:cNvSpPr>
              <a:spLocks/>
            </p:cNvSpPr>
            <p:nvPr/>
          </p:nvSpPr>
          <p:spPr bwMode="auto">
            <a:xfrm>
              <a:off x="512"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47" name="Rectangle 32"/>
            <p:cNvSpPr>
              <a:spLocks/>
            </p:cNvSpPr>
            <p:nvPr/>
          </p:nvSpPr>
          <p:spPr bwMode="auto">
            <a:xfrm>
              <a:off x="768" y="0"/>
              <a:ext cx="240" cy="24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grpSp>
        <p:nvGrpSpPr>
          <p:cNvPr id="21529" name="Group 50"/>
          <p:cNvGrpSpPr>
            <a:grpSpLocks/>
          </p:cNvGrpSpPr>
          <p:nvPr/>
        </p:nvGrpSpPr>
        <p:grpSpPr bwMode="auto">
          <a:xfrm>
            <a:off x="3657600" y="4343400"/>
            <a:ext cx="1371600" cy="381000"/>
            <a:chOff x="3505200" y="3886200"/>
            <a:chExt cx="1295400" cy="381000"/>
          </a:xfrm>
        </p:grpSpPr>
        <p:cxnSp>
          <p:nvCxnSpPr>
            <p:cNvPr id="21541" name="Straight Connector 51"/>
            <p:cNvCxnSpPr>
              <a:cxnSpLocks noChangeShapeType="1"/>
            </p:cNvCxnSpPr>
            <p:nvPr/>
          </p:nvCxnSpPr>
          <p:spPr bwMode="auto">
            <a:xfrm>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21542" name="Straight Connector 52"/>
            <p:cNvCxnSpPr>
              <a:cxnSpLocks noChangeShapeType="1"/>
            </p:cNvCxnSpPr>
            <p:nvPr/>
          </p:nvCxnSpPr>
          <p:spPr bwMode="auto">
            <a:xfrm flipV="1">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grpSp>
      <p:grpSp>
        <p:nvGrpSpPr>
          <p:cNvPr id="21530" name="Group 53"/>
          <p:cNvGrpSpPr>
            <a:grpSpLocks/>
          </p:cNvGrpSpPr>
          <p:nvPr/>
        </p:nvGrpSpPr>
        <p:grpSpPr bwMode="auto">
          <a:xfrm>
            <a:off x="5943600" y="4343400"/>
            <a:ext cx="609600" cy="381000"/>
            <a:chOff x="3505200" y="3886200"/>
            <a:chExt cx="1295400" cy="381000"/>
          </a:xfrm>
        </p:grpSpPr>
        <p:cxnSp>
          <p:nvCxnSpPr>
            <p:cNvPr id="21539" name="Straight Connector 54"/>
            <p:cNvCxnSpPr>
              <a:cxnSpLocks noChangeShapeType="1"/>
            </p:cNvCxnSpPr>
            <p:nvPr/>
          </p:nvCxnSpPr>
          <p:spPr bwMode="auto">
            <a:xfrm>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21540" name="Straight Connector 55"/>
            <p:cNvCxnSpPr>
              <a:cxnSpLocks noChangeShapeType="1"/>
            </p:cNvCxnSpPr>
            <p:nvPr/>
          </p:nvCxnSpPr>
          <p:spPr bwMode="auto">
            <a:xfrm flipV="1">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grpSp>
      <p:grpSp>
        <p:nvGrpSpPr>
          <p:cNvPr id="21531" name="Group 56"/>
          <p:cNvGrpSpPr>
            <a:grpSpLocks/>
          </p:cNvGrpSpPr>
          <p:nvPr/>
        </p:nvGrpSpPr>
        <p:grpSpPr bwMode="auto">
          <a:xfrm>
            <a:off x="5943600" y="2819400"/>
            <a:ext cx="609600" cy="381000"/>
            <a:chOff x="3505200" y="3886200"/>
            <a:chExt cx="1295400" cy="381000"/>
          </a:xfrm>
        </p:grpSpPr>
        <p:cxnSp>
          <p:nvCxnSpPr>
            <p:cNvPr id="21537" name="Straight Connector 57"/>
            <p:cNvCxnSpPr>
              <a:cxnSpLocks noChangeShapeType="1"/>
            </p:cNvCxnSpPr>
            <p:nvPr/>
          </p:nvCxnSpPr>
          <p:spPr bwMode="auto">
            <a:xfrm>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21538" name="Straight Connector 58"/>
            <p:cNvCxnSpPr>
              <a:cxnSpLocks noChangeShapeType="1"/>
            </p:cNvCxnSpPr>
            <p:nvPr/>
          </p:nvCxnSpPr>
          <p:spPr bwMode="auto">
            <a:xfrm flipV="1">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grpSp>
      <p:grpSp>
        <p:nvGrpSpPr>
          <p:cNvPr id="21532" name="Group 62"/>
          <p:cNvGrpSpPr>
            <a:grpSpLocks/>
          </p:cNvGrpSpPr>
          <p:nvPr/>
        </p:nvGrpSpPr>
        <p:grpSpPr bwMode="auto">
          <a:xfrm>
            <a:off x="4114800" y="2819400"/>
            <a:ext cx="1143000" cy="381000"/>
            <a:chOff x="3505200" y="3886200"/>
            <a:chExt cx="1295400" cy="381000"/>
          </a:xfrm>
        </p:grpSpPr>
        <p:cxnSp>
          <p:nvCxnSpPr>
            <p:cNvPr id="21535" name="Straight Connector 63"/>
            <p:cNvCxnSpPr>
              <a:cxnSpLocks noChangeShapeType="1"/>
            </p:cNvCxnSpPr>
            <p:nvPr/>
          </p:nvCxnSpPr>
          <p:spPr bwMode="auto">
            <a:xfrm>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21536" name="Straight Connector 64"/>
            <p:cNvCxnSpPr>
              <a:cxnSpLocks noChangeShapeType="1"/>
            </p:cNvCxnSpPr>
            <p:nvPr/>
          </p:nvCxnSpPr>
          <p:spPr bwMode="auto">
            <a:xfrm flipV="1">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grpSp>
      <p:grpSp>
        <p:nvGrpSpPr>
          <p:cNvPr id="7" name="Group 28"/>
          <p:cNvGrpSpPr>
            <a:grpSpLocks/>
          </p:cNvGrpSpPr>
          <p:nvPr/>
        </p:nvGrpSpPr>
        <p:grpSpPr bwMode="auto">
          <a:xfrm>
            <a:off x="4508500" y="3327400"/>
            <a:ext cx="1193800" cy="381000"/>
            <a:chOff x="0" y="0"/>
            <a:chExt cx="752" cy="240"/>
          </a:xfrm>
          <a:solidFill>
            <a:srgbClr val="FFC000"/>
          </a:solidFill>
        </p:grpSpPr>
        <p:sp>
          <p:nvSpPr>
            <p:cNvPr id="67" name="Rectangle 29"/>
            <p:cNvSpPr>
              <a:spLocks/>
            </p:cNvSpPr>
            <p:nvPr/>
          </p:nvSpPr>
          <p:spPr bwMode="auto">
            <a:xfrm>
              <a:off x="256" y="0"/>
              <a:ext cx="240" cy="240"/>
            </a:xfrm>
            <a:prstGeom prst="rect">
              <a:avLst/>
            </a:prstGeom>
            <a:grpFill/>
            <a:ln w="9525" cap="flat">
              <a:noFill/>
              <a:round/>
              <a:headEnd type="none" w="med" len="med"/>
              <a:tailEnd type="none" w="med" len="med"/>
            </a:ln>
          </p:spPr>
          <p:txBody>
            <a:bodyPr lIns="0" tIns="0" rIns="0" bIns="0"/>
            <a:lstStyle/>
            <a:p>
              <a:pPr>
                <a:defRPr/>
              </a:pPr>
              <a:endParaRPr lang="en-US">
                <a:latin typeface="Tahoma" pitchFamily="34" charset="0"/>
                <a:ea typeface="+mn-ea"/>
              </a:endParaRPr>
            </a:p>
          </p:txBody>
        </p:sp>
        <p:sp>
          <p:nvSpPr>
            <p:cNvPr id="68" name="Rectangle 30"/>
            <p:cNvSpPr>
              <a:spLocks/>
            </p:cNvSpPr>
            <p:nvPr/>
          </p:nvSpPr>
          <p:spPr bwMode="auto">
            <a:xfrm>
              <a:off x="0" y="0"/>
              <a:ext cx="240" cy="240"/>
            </a:xfrm>
            <a:prstGeom prst="rect">
              <a:avLst/>
            </a:prstGeom>
            <a:grpFill/>
            <a:ln w="9525" cap="flat">
              <a:noFill/>
              <a:round/>
              <a:headEnd type="none" w="med" len="med"/>
              <a:tailEnd type="none" w="med" len="med"/>
            </a:ln>
          </p:spPr>
          <p:txBody>
            <a:bodyPr lIns="0" tIns="0" rIns="0" bIns="0"/>
            <a:lstStyle/>
            <a:p>
              <a:pPr>
                <a:defRPr/>
              </a:pPr>
              <a:endParaRPr lang="en-US">
                <a:latin typeface="Tahoma" pitchFamily="34" charset="0"/>
                <a:ea typeface="+mn-ea"/>
              </a:endParaRPr>
            </a:p>
          </p:txBody>
        </p:sp>
        <p:sp>
          <p:nvSpPr>
            <p:cNvPr id="69" name="Rectangle 31"/>
            <p:cNvSpPr>
              <a:spLocks/>
            </p:cNvSpPr>
            <p:nvPr/>
          </p:nvSpPr>
          <p:spPr bwMode="auto">
            <a:xfrm>
              <a:off x="512" y="0"/>
              <a:ext cx="240" cy="240"/>
            </a:xfrm>
            <a:prstGeom prst="rect">
              <a:avLst/>
            </a:prstGeom>
            <a:grpFill/>
            <a:ln w="9525" cap="flat">
              <a:noFill/>
              <a:round/>
              <a:headEnd type="none" w="med" len="med"/>
              <a:tailEnd type="none" w="med" len="med"/>
            </a:ln>
          </p:spPr>
          <p:txBody>
            <a:bodyPr lIns="0" tIns="0" rIns="0" bIns="0"/>
            <a:lstStyle/>
            <a:p>
              <a:pPr>
                <a:defRPr/>
              </a:pPr>
              <a:endParaRPr lang="en-US">
                <a:latin typeface="Tahoma" pitchFamily="34" charset="0"/>
                <a:ea typeface="+mn-ea"/>
              </a:endParaRPr>
            </a:p>
          </p:txBody>
        </p:sp>
      </p:grpSp>
      <p:sp>
        <p:nvSpPr>
          <p:cNvPr id="21534" name="Rectangle 32"/>
          <p:cNvSpPr>
            <a:spLocks/>
          </p:cNvSpPr>
          <p:nvPr/>
        </p:nvSpPr>
        <p:spPr bwMode="auto">
          <a:xfrm>
            <a:off x="60452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7" name="Rectangle 12"/>
          <p:cNvSpPr>
            <a:spLocks/>
          </p:cNvSpPr>
          <p:nvPr/>
        </p:nvSpPr>
        <p:spPr bwMode="auto">
          <a:xfrm>
            <a:off x="3568700" y="2349500"/>
            <a:ext cx="176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Buffer space</a:t>
            </a:r>
            <a:endParaRPr lang="en-US" sz="2400" dirty="0">
              <a:latin typeface="Arial" charset="0"/>
              <a:cs typeface="Arial" charset="0"/>
              <a:sym typeface="Arial" charset="0"/>
            </a:endParaRPr>
          </a:p>
        </p:txBody>
      </p:sp>
      <p:sp>
        <p:nvSpPr>
          <p:cNvPr id="48" name="Rectangle 13"/>
          <p:cNvSpPr>
            <a:spLocks/>
          </p:cNvSpPr>
          <p:nvPr/>
        </p:nvSpPr>
        <p:spPr bwMode="auto">
          <a:xfrm>
            <a:off x="5969000" y="2349500"/>
            <a:ext cx="1169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A </a:t>
            </a:r>
            <a:r>
              <a:rPr lang="en-US" sz="2400" dirty="0" err="1" smtClean="0">
                <a:latin typeface="Arial" charset="0"/>
                <a:cs typeface="Arial" charset="0"/>
                <a:sym typeface="Arial" charset="0"/>
              </a:rPr>
              <a:t>mutex</a:t>
            </a:r>
            <a:endParaRPr lang="en-US" sz="2400" dirty="0">
              <a:latin typeface="Arial" charset="0"/>
              <a:cs typeface="Arial" charset="0"/>
              <a:sym typeface="Arial" charset="0"/>
            </a:endParaRPr>
          </a:p>
        </p:txBody>
      </p:sp>
    </p:spTree>
    <p:extLst>
      <p:ext uri="{BB962C8B-B14F-4D97-AF65-F5344CB8AC3E}">
        <p14:creationId xmlns:p14="http://schemas.microsoft.com/office/powerpoint/2010/main" val="6984155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7"/>
          <p:cNvSpPr>
            <a:spLocks noChangeArrowheads="1"/>
          </p:cNvSpPr>
          <p:nvPr>
            <p:ph type="title"/>
          </p:nvPr>
        </p:nvSpPr>
        <p:spPr/>
        <p:txBody>
          <a:bodyPr rIns="132080"/>
          <a:lstStyle/>
          <a:p>
            <a:r>
              <a:rPr lang="en-US" dirty="0"/>
              <a:t>Try it: is this state safe?</a:t>
            </a:r>
          </a:p>
        </p:txBody>
      </p:sp>
      <p:sp>
        <p:nvSpPr>
          <p:cNvPr id="22536" name="Rectangle 8"/>
          <p:cNvSpPr>
            <a:spLocks/>
          </p:cNvSpPr>
          <p:nvPr/>
        </p:nvSpPr>
        <p:spPr bwMode="auto">
          <a:xfrm>
            <a:off x="2120900" y="3797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alloc</a:t>
            </a:r>
          </a:p>
        </p:txBody>
      </p:sp>
      <p:sp>
        <p:nvSpPr>
          <p:cNvPr id="22539" name="Rectangle 11"/>
          <p:cNvSpPr>
            <a:spLocks/>
          </p:cNvSpPr>
          <p:nvPr/>
        </p:nvSpPr>
        <p:spPr bwMode="auto">
          <a:xfrm>
            <a:off x="2120900" y="2781300"/>
            <a:ext cx="781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Free</a:t>
            </a:r>
          </a:p>
        </p:txBody>
      </p:sp>
      <p:sp>
        <p:nvSpPr>
          <p:cNvPr id="22540" name="Rectangle 12"/>
          <p:cNvSpPr>
            <a:spLocks/>
          </p:cNvSpPr>
          <p:nvPr/>
        </p:nvSpPr>
        <p:spPr bwMode="auto">
          <a:xfrm>
            <a:off x="2120900" y="4813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need</a:t>
            </a:r>
          </a:p>
        </p:txBody>
      </p:sp>
      <p:sp>
        <p:nvSpPr>
          <p:cNvPr id="22541" name="Rectangle 13"/>
          <p:cNvSpPr>
            <a:spLocks/>
          </p:cNvSpPr>
          <p:nvPr/>
        </p:nvSpPr>
        <p:spPr bwMode="auto">
          <a:xfrm>
            <a:off x="2120900" y="3289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alloc</a:t>
            </a:r>
          </a:p>
        </p:txBody>
      </p:sp>
      <p:sp>
        <p:nvSpPr>
          <p:cNvPr id="22542" name="Rectangle 14"/>
          <p:cNvSpPr>
            <a:spLocks/>
          </p:cNvSpPr>
          <p:nvPr/>
        </p:nvSpPr>
        <p:spPr bwMode="auto">
          <a:xfrm>
            <a:off x="36957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2543" name="Rectangle 15"/>
          <p:cNvSpPr>
            <a:spLocks/>
          </p:cNvSpPr>
          <p:nvPr/>
        </p:nvSpPr>
        <p:spPr bwMode="auto">
          <a:xfrm>
            <a:off x="41021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2544" name="Rectangle 16"/>
          <p:cNvSpPr>
            <a:spLocks/>
          </p:cNvSpPr>
          <p:nvPr/>
        </p:nvSpPr>
        <p:spPr bwMode="auto">
          <a:xfrm>
            <a:off x="2120900" y="4305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need</a:t>
            </a:r>
          </a:p>
        </p:txBody>
      </p:sp>
      <p:sp>
        <p:nvSpPr>
          <p:cNvPr id="22545" name="Rectangle 28"/>
          <p:cNvSpPr>
            <a:spLocks/>
          </p:cNvSpPr>
          <p:nvPr/>
        </p:nvSpPr>
        <p:spPr bwMode="auto">
          <a:xfrm>
            <a:off x="3695700" y="28194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0" name="Rectangle 9"/>
          <p:cNvSpPr>
            <a:spLocks/>
          </p:cNvSpPr>
          <p:nvPr/>
        </p:nvSpPr>
        <p:spPr bwMode="auto">
          <a:xfrm>
            <a:off x="7162800" y="3505200"/>
            <a:ext cx="1676400" cy="1295400"/>
          </a:xfrm>
          <a:prstGeom prst="rect">
            <a:avLst/>
          </a:prstGeom>
          <a:solidFill>
            <a:srgbClr val="FFFFCC"/>
          </a:solidFill>
          <a:ln w="9525" cap="flat">
            <a:noFill/>
            <a:round/>
            <a:headEnd type="none" w="med" len="med"/>
            <a:tailEnd type="none" w="med" len="med"/>
          </a:ln>
          <a:effectLst>
            <a:outerShdw dist="76199" dir="2700000" algn="ctr" rotWithShape="0">
              <a:schemeClr val="bg2">
                <a:alpha val="75000"/>
              </a:schemeClr>
            </a:outerShdw>
          </a:effectLst>
        </p:spPr>
        <p:txBody>
          <a:bodyPr lIns="0" tIns="0" rIns="40639" bIns="0" anchor="ctr"/>
          <a:lstStyle/>
          <a:p>
            <a:pPr marL="39688" algn="ctr"/>
            <a:r>
              <a:rPr lang="en-US" sz="2000" dirty="0">
                <a:latin typeface="Arial" charset="0"/>
                <a:cs typeface="Arial" charset="0"/>
                <a:sym typeface="Arial" charset="0"/>
              </a:rPr>
              <a:t>Yes, </a:t>
            </a:r>
            <a:r>
              <a:rPr lang="en-US" sz="2000" dirty="0" smtClean="0">
                <a:latin typeface="Arial" charset="0"/>
                <a:cs typeface="Arial" charset="0"/>
                <a:sym typeface="Arial" charset="0"/>
              </a:rPr>
              <a:t>it’s </a:t>
            </a:r>
            <a:r>
              <a:rPr lang="en-US" sz="2000" dirty="0">
                <a:latin typeface="Arial" charset="0"/>
                <a:cs typeface="Arial" charset="0"/>
                <a:sym typeface="Arial" charset="0"/>
              </a:rPr>
              <a:t>safe:  Order is P2, P1</a:t>
            </a:r>
          </a:p>
        </p:txBody>
      </p:sp>
      <p:grpSp>
        <p:nvGrpSpPr>
          <p:cNvPr id="2" name="Group 28"/>
          <p:cNvGrpSpPr>
            <a:grpSpLocks/>
          </p:cNvGrpSpPr>
          <p:nvPr/>
        </p:nvGrpSpPr>
        <p:grpSpPr bwMode="auto">
          <a:xfrm>
            <a:off x="4508500" y="3327400"/>
            <a:ext cx="1193800" cy="381000"/>
            <a:chOff x="0" y="0"/>
            <a:chExt cx="752" cy="240"/>
          </a:xfrm>
          <a:solidFill>
            <a:srgbClr val="FFC000"/>
          </a:solidFill>
        </p:grpSpPr>
        <p:sp>
          <p:nvSpPr>
            <p:cNvPr id="32" name="Rectangle 29"/>
            <p:cNvSpPr>
              <a:spLocks/>
            </p:cNvSpPr>
            <p:nvPr/>
          </p:nvSpPr>
          <p:spPr bwMode="auto">
            <a:xfrm>
              <a:off x="256" y="0"/>
              <a:ext cx="240" cy="240"/>
            </a:xfrm>
            <a:prstGeom prst="rect">
              <a:avLst/>
            </a:prstGeom>
            <a:grpFill/>
            <a:ln w="9525" cap="flat">
              <a:noFill/>
              <a:round/>
              <a:headEnd type="none" w="med" len="med"/>
              <a:tailEnd type="none" w="med" len="med"/>
            </a:ln>
          </p:spPr>
          <p:txBody>
            <a:bodyPr lIns="0" tIns="0" rIns="0" bIns="0"/>
            <a:lstStyle/>
            <a:p>
              <a:pPr>
                <a:defRPr/>
              </a:pPr>
              <a:endParaRPr lang="en-US">
                <a:latin typeface="Tahoma" pitchFamily="34" charset="0"/>
                <a:ea typeface="+mn-ea"/>
              </a:endParaRPr>
            </a:p>
          </p:txBody>
        </p:sp>
        <p:sp>
          <p:nvSpPr>
            <p:cNvPr id="33" name="Rectangle 30"/>
            <p:cNvSpPr>
              <a:spLocks/>
            </p:cNvSpPr>
            <p:nvPr/>
          </p:nvSpPr>
          <p:spPr bwMode="auto">
            <a:xfrm>
              <a:off x="0" y="0"/>
              <a:ext cx="240" cy="240"/>
            </a:xfrm>
            <a:prstGeom prst="rect">
              <a:avLst/>
            </a:prstGeom>
            <a:grpFill/>
            <a:ln w="9525" cap="flat">
              <a:noFill/>
              <a:round/>
              <a:headEnd type="none" w="med" len="med"/>
              <a:tailEnd type="none" w="med" len="med"/>
            </a:ln>
          </p:spPr>
          <p:txBody>
            <a:bodyPr lIns="0" tIns="0" rIns="0" bIns="0"/>
            <a:lstStyle/>
            <a:p>
              <a:pPr>
                <a:defRPr/>
              </a:pPr>
              <a:endParaRPr lang="en-US">
                <a:latin typeface="Tahoma" pitchFamily="34" charset="0"/>
                <a:ea typeface="+mn-ea"/>
              </a:endParaRPr>
            </a:p>
          </p:txBody>
        </p:sp>
        <p:sp>
          <p:nvSpPr>
            <p:cNvPr id="34" name="Rectangle 31"/>
            <p:cNvSpPr>
              <a:spLocks/>
            </p:cNvSpPr>
            <p:nvPr/>
          </p:nvSpPr>
          <p:spPr bwMode="auto">
            <a:xfrm>
              <a:off x="512" y="0"/>
              <a:ext cx="240" cy="240"/>
            </a:xfrm>
            <a:prstGeom prst="rect">
              <a:avLst/>
            </a:prstGeom>
            <a:grpFill/>
            <a:ln w="9525" cap="flat">
              <a:noFill/>
              <a:round/>
              <a:headEnd type="none" w="med" len="med"/>
              <a:tailEnd type="none" w="med" len="med"/>
            </a:ln>
          </p:spPr>
          <p:txBody>
            <a:bodyPr lIns="0" tIns="0" rIns="0" bIns="0"/>
            <a:lstStyle/>
            <a:p>
              <a:pPr>
                <a:defRPr/>
              </a:pPr>
              <a:endParaRPr lang="en-US">
                <a:latin typeface="Tahoma" pitchFamily="34" charset="0"/>
                <a:ea typeface="+mn-ea"/>
              </a:endParaRPr>
            </a:p>
          </p:txBody>
        </p:sp>
      </p:grpSp>
      <p:sp>
        <p:nvSpPr>
          <p:cNvPr id="22550" name="Rectangle 32"/>
          <p:cNvSpPr>
            <a:spLocks/>
          </p:cNvSpPr>
          <p:nvPr/>
        </p:nvSpPr>
        <p:spPr bwMode="auto">
          <a:xfrm>
            <a:off x="60452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 name="Rectangle 12"/>
          <p:cNvSpPr>
            <a:spLocks/>
          </p:cNvSpPr>
          <p:nvPr/>
        </p:nvSpPr>
        <p:spPr bwMode="auto">
          <a:xfrm>
            <a:off x="3568700" y="2349500"/>
            <a:ext cx="176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Buffer space</a:t>
            </a:r>
            <a:endParaRPr lang="en-US" sz="2400" dirty="0">
              <a:latin typeface="Arial" charset="0"/>
              <a:cs typeface="Arial" charset="0"/>
              <a:sym typeface="Arial" charset="0"/>
            </a:endParaRPr>
          </a:p>
        </p:txBody>
      </p:sp>
      <p:sp>
        <p:nvSpPr>
          <p:cNvPr id="27" name="Rectangle 13"/>
          <p:cNvSpPr>
            <a:spLocks/>
          </p:cNvSpPr>
          <p:nvPr/>
        </p:nvSpPr>
        <p:spPr bwMode="auto">
          <a:xfrm>
            <a:off x="5969000" y="2349500"/>
            <a:ext cx="1169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A </a:t>
            </a:r>
            <a:r>
              <a:rPr lang="en-US" sz="2400" dirty="0" err="1" smtClean="0">
                <a:latin typeface="Arial" charset="0"/>
                <a:cs typeface="Arial" charset="0"/>
                <a:sym typeface="Arial" charset="0"/>
              </a:rPr>
              <a:t>mutex</a:t>
            </a:r>
            <a:endParaRPr lang="en-US" sz="2400" dirty="0">
              <a:latin typeface="Arial" charset="0"/>
              <a:cs typeface="Arial" charset="0"/>
              <a:sym typeface="Arial" charset="0"/>
            </a:endParaRPr>
          </a:p>
        </p:txBody>
      </p:sp>
    </p:spTree>
    <p:extLst>
      <p:ext uri="{BB962C8B-B14F-4D97-AF65-F5344CB8AC3E}">
        <p14:creationId xmlns:p14="http://schemas.microsoft.com/office/powerpoint/2010/main" val="4638865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7"/>
          <p:cNvSpPr>
            <a:spLocks noChangeArrowheads="1"/>
          </p:cNvSpPr>
          <p:nvPr>
            <p:ph type="title"/>
          </p:nvPr>
        </p:nvSpPr>
        <p:spPr/>
        <p:txBody>
          <a:bodyPr rIns="132080"/>
          <a:lstStyle/>
          <a:p>
            <a:r>
              <a:rPr lang="en-US" dirty="0"/>
              <a:t>Example 2: Is this state safe?</a:t>
            </a:r>
          </a:p>
        </p:txBody>
      </p:sp>
      <p:sp>
        <p:nvSpPr>
          <p:cNvPr id="23560" name="Rectangle 8"/>
          <p:cNvSpPr>
            <a:spLocks/>
          </p:cNvSpPr>
          <p:nvPr/>
        </p:nvSpPr>
        <p:spPr bwMode="auto">
          <a:xfrm>
            <a:off x="36957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61" name="Rectangle 9"/>
          <p:cNvSpPr>
            <a:spLocks/>
          </p:cNvSpPr>
          <p:nvPr/>
        </p:nvSpPr>
        <p:spPr bwMode="auto">
          <a:xfrm>
            <a:off x="2120900" y="3797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alloc</a:t>
            </a:r>
          </a:p>
        </p:txBody>
      </p:sp>
      <p:sp>
        <p:nvSpPr>
          <p:cNvPr id="23562" name="Rectangle 10"/>
          <p:cNvSpPr>
            <a:spLocks/>
          </p:cNvSpPr>
          <p:nvPr/>
        </p:nvSpPr>
        <p:spPr bwMode="auto">
          <a:xfrm>
            <a:off x="41021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64" name="Rectangle 12"/>
          <p:cNvSpPr>
            <a:spLocks/>
          </p:cNvSpPr>
          <p:nvPr/>
        </p:nvSpPr>
        <p:spPr bwMode="auto">
          <a:xfrm>
            <a:off x="2120900" y="2781300"/>
            <a:ext cx="781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Free</a:t>
            </a:r>
          </a:p>
        </p:txBody>
      </p:sp>
      <p:sp>
        <p:nvSpPr>
          <p:cNvPr id="23565" name="Rectangle 13"/>
          <p:cNvSpPr>
            <a:spLocks/>
          </p:cNvSpPr>
          <p:nvPr/>
        </p:nvSpPr>
        <p:spPr bwMode="auto">
          <a:xfrm>
            <a:off x="2120900" y="5321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need</a:t>
            </a:r>
          </a:p>
        </p:txBody>
      </p:sp>
      <p:sp>
        <p:nvSpPr>
          <p:cNvPr id="23566" name="Rectangle 14"/>
          <p:cNvSpPr>
            <a:spLocks/>
          </p:cNvSpPr>
          <p:nvPr/>
        </p:nvSpPr>
        <p:spPr bwMode="auto">
          <a:xfrm>
            <a:off x="36957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67" name="Rectangle 15"/>
          <p:cNvSpPr>
            <a:spLocks/>
          </p:cNvSpPr>
          <p:nvPr/>
        </p:nvSpPr>
        <p:spPr bwMode="auto">
          <a:xfrm>
            <a:off x="41021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68" name="Rectangle 16"/>
          <p:cNvSpPr>
            <a:spLocks/>
          </p:cNvSpPr>
          <p:nvPr/>
        </p:nvSpPr>
        <p:spPr bwMode="auto">
          <a:xfrm>
            <a:off x="2120900" y="3289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alloc</a:t>
            </a:r>
          </a:p>
        </p:txBody>
      </p:sp>
      <p:sp>
        <p:nvSpPr>
          <p:cNvPr id="23569" name="Rectangle 17"/>
          <p:cNvSpPr>
            <a:spLocks/>
          </p:cNvSpPr>
          <p:nvPr/>
        </p:nvSpPr>
        <p:spPr bwMode="auto">
          <a:xfrm>
            <a:off x="36957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70" name="Rectangle 18"/>
          <p:cNvSpPr>
            <a:spLocks/>
          </p:cNvSpPr>
          <p:nvPr/>
        </p:nvSpPr>
        <p:spPr bwMode="auto">
          <a:xfrm>
            <a:off x="2120900" y="4813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need</a:t>
            </a:r>
          </a:p>
        </p:txBody>
      </p:sp>
      <p:sp>
        <p:nvSpPr>
          <p:cNvPr id="23571" name="Rectangle 19"/>
          <p:cNvSpPr>
            <a:spLocks/>
          </p:cNvSpPr>
          <p:nvPr/>
        </p:nvSpPr>
        <p:spPr bwMode="auto">
          <a:xfrm>
            <a:off x="36957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72" name="Rectangle 20"/>
          <p:cNvSpPr>
            <a:spLocks/>
          </p:cNvSpPr>
          <p:nvPr/>
        </p:nvSpPr>
        <p:spPr bwMode="auto">
          <a:xfrm>
            <a:off x="41021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73" name="Rectangle 21"/>
          <p:cNvSpPr>
            <a:spLocks/>
          </p:cNvSpPr>
          <p:nvPr/>
        </p:nvSpPr>
        <p:spPr bwMode="auto">
          <a:xfrm>
            <a:off x="45085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74" name="Rectangle 22"/>
          <p:cNvSpPr>
            <a:spLocks/>
          </p:cNvSpPr>
          <p:nvPr/>
        </p:nvSpPr>
        <p:spPr bwMode="auto">
          <a:xfrm>
            <a:off x="3695700" y="28194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75" name="Rectangle 23"/>
          <p:cNvSpPr>
            <a:spLocks/>
          </p:cNvSpPr>
          <p:nvPr/>
        </p:nvSpPr>
        <p:spPr bwMode="auto">
          <a:xfrm>
            <a:off x="4102100" y="28194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76" name="Rectangle 24"/>
          <p:cNvSpPr>
            <a:spLocks/>
          </p:cNvSpPr>
          <p:nvPr/>
        </p:nvSpPr>
        <p:spPr bwMode="auto">
          <a:xfrm>
            <a:off x="45085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77" name="Rectangle 25"/>
          <p:cNvSpPr>
            <a:spLocks/>
          </p:cNvSpPr>
          <p:nvPr/>
        </p:nvSpPr>
        <p:spPr bwMode="auto">
          <a:xfrm>
            <a:off x="49149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78" name="Rectangle 26"/>
          <p:cNvSpPr>
            <a:spLocks/>
          </p:cNvSpPr>
          <p:nvPr/>
        </p:nvSpPr>
        <p:spPr bwMode="auto">
          <a:xfrm>
            <a:off x="3695700" y="4343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79" name="Rectangle 27"/>
          <p:cNvSpPr>
            <a:spLocks/>
          </p:cNvSpPr>
          <p:nvPr/>
        </p:nvSpPr>
        <p:spPr bwMode="auto">
          <a:xfrm>
            <a:off x="2120900" y="4305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P3 alloc</a:t>
            </a:r>
          </a:p>
        </p:txBody>
      </p:sp>
      <p:sp>
        <p:nvSpPr>
          <p:cNvPr id="23580" name="Rectangle 28"/>
          <p:cNvSpPr>
            <a:spLocks/>
          </p:cNvSpPr>
          <p:nvPr/>
        </p:nvSpPr>
        <p:spPr bwMode="auto">
          <a:xfrm>
            <a:off x="2120900" y="5829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P3 need</a:t>
            </a:r>
          </a:p>
        </p:txBody>
      </p:sp>
      <p:sp>
        <p:nvSpPr>
          <p:cNvPr id="23581" name="Rectangle 29"/>
          <p:cNvSpPr>
            <a:spLocks/>
          </p:cNvSpPr>
          <p:nvPr/>
        </p:nvSpPr>
        <p:spPr bwMode="auto">
          <a:xfrm>
            <a:off x="3695700" y="5867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82" name="Rectangle 30"/>
          <p:cNvSpPr>
            <a:spLocks/>
          </p:cNvSpPr>
          <p:nvPr/>
        </p:nvSpPr>
        <p:spPr bwMode="auto">
          <a:xfrm>
            <a:off x="4102100" y="5867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83" name="Rectangle 31"/>
          <p:cNvSpPr>
            <a:spLocks/>
          </p:cNvSpPr>
          <p:nvPr/>
        </p:nvSpPr>
        <p:spPr bwMode="auto">
          <a:xfrm>
            <a:off x="4508500" y="28194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84" name="Rectangle 32"/>
          <p:cNvSpPr>
            <a:spLocks/>
          </p:cNvSpPr>
          <p:nvPr/>
        </p:nvSpPr>
        <p:spPr bwMode="auto">
          <a:xfrm>
            <a:off x="49149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85" name="Rectangle 33"/>
          <p:cNvSpPr>
            <a:spLocks/>
          </p:cNvSpPr>
          <p:nvPr/>
        </p:nvSpPr>
        <p:spPr bwMode="auto">
          <a:xfrm>
            <a:off x="53213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86" name="Rectangle 34"/>
          <p:cNvSpPr>
            <a:spLocks/>
          </p:cNvSpPr>
          <p:nvPr/>
        </p:nvSpPr>
        <p:spPr bwMode="auto">
          <a:xfrm>
            <a:off x="45085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87" name="Rectangle 35"/>
          <p:cNvSpPr>
            <a:spLocks/>
          </p:cNvSpPr>
          <p:nvPr/>
        </p:nvSpPr>
        <p:spPr bwMode="auto">
          <a:xfrm>
            <a:off x="49149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88" name="Rectangle 36"/>
          <p:cNvSpPr>
            <a:spLocks/>
          </p:cNvSpPr>
          <p:nvPr/>
        </p:nvSpPr>
        <p:spPr bwMode="auto">
          <a:xfrm>
            <a:off x="53213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89" name="Rectangle 37"/>
          <p:cNvSpPr>
            <a:spLocks/>
          </p:cNvSpPr>
          <p:nvPr/>
        </p:nvSpPr>
        <p:spPr bwMode="auto">
          <a:xfrm>
            <a:off x="57277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90" name="Rectangle 38"/>
          <p:cNvSpPr>
            <a:spLocks/>
          </p:cNvSpPr>
          <p:nvPr/>
        </p:nvSpPr>
        <p:spPr bwMode="auto">
          <a:xfrm>
            <a:off x="41021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 name="Right Arrow 42"/>
          <p:cNvSpPr>
            <a:spLocks noChangeArrowheads="1"/>
          </p:cNvSpPr>
          <p:nvPr/>
        </p:nvSpPr>
        <p:spPr bwMode="auto">
          <a:xfrm>
            <a:off x="1143000" y="3429000"/>
            <a:ext cx="762000" cy="152400"/>
          </a:xfrm>
          <a:prstGeom prst="rightArrow">
            <a:avLst>
              <a:gd name="adj1" fmla="val 50000"/>
              <a:gd name="adj2" fmla="val 50000"/>
            </a:avLst>
          </a:prstGeom>
          <a:solidFill>
            <a:srgbClr val="C00000"/>
          </a:solidFill>
          <a:ln w="19050">
            <a:solidFill>
              <a:schemeClr val="tx1"/>
            </a:solidFill>
            <a:round/>
            <a:headEnd/>
            <a:tailEnd/>
          </a:ln>
        </p:spPr>
        <p:txBody>
          <a:bodyPr anchor="ctr"/>
          <a:lstStyle/>
          <a:p>
            <a:endParaRPr lang="en-US">
              <a:latin typeface="Arial" charset="0"/>
            </a:endParaRPr>
          </a:p>
        </p:txBody>
      </p:sp>
      <p:sp>
        <p:nvSpPr>
          <p:cNvPr id="44" name="TextBox 43"/>
          <p:cNvSpPr txBox="1"/>
          <p:nvPr/>
        </p:nvSpPr>
        <p:spPr>
          <a:xfrm>
            <a:off x="304800" y="3059113"/>
            <a:ext cx="1838325" cy="369887"/>
          </a:xfrm>
          <a:prstGeom prst="rect">
            <a:avLst/>
          </a:prstGeom>
          <a:noFill/>
        </p:spPr>
        <p:txBody>
          <a:bodyPr wrap="none">
            <a:spAutoFit/>
          </a:bodyPr>
          <a:lstStyle/>
          <a:p>
            <a:pPr>
              <a:defRPr/>
            </a:pPr>
            <a:r>
              <a:rPr lang="en-US" dirty="0">
                <a:latin typeface="+mn-lt"/>
                <a:ea typeface="+mn-ea"/>
              </a:rPr>
              <a:t>Can P1 go first?</a:t>
            </a:r>
          </a:p>
        </p:txBody>
      </p:sp>
      <p:sp>
        <p:nvSpPr>
          <p:cNvPr id="46" name="Right Arrow 45"/>
          <p:cNvSpPr>
            <a:spLocks noChangeArrowheads="1"/>
          </p:cNvSpPr>
          <p:nvPr/>
        </p:nvSpPr>
        <p:spPr bwMode="auto">
          <a:xfrm>
            <a:off x="1143000" y="3886200"/>
            <a:ext cx="762000" cy="152400"/>
          </a:xfrm>
          <a:prstGeom prst="rightArrow">
            <a:avLst>
              <a:gd name="adj1" fmla="val 50000"/>
              <a:gd name="adj2" fmla="val 50000"/>
            </a:avLst>
          </a:prstGeom>
          <a:solidFill>
            <a:srgbClr val="C00000"/>
          </a:solidFill>
          <a:ln w="19050">
            <a:solidFill>
              <a:schemeClr val="tx1"/>
            </a:solidFill>
            <a:round/>
            <a:headEnd/>
            <a:tailEnd/>
          </a:ln>
        </p:spPr>
        <p:txBody>
          <a:bodyPr anchor="ctr"/>
          <a:lstStyle/>
          <a:p>
            <a:endParaRPr lang="en-US">
              <a:latin typeface="Arial" charset="0"/>
            </a:endParaRPr>
          </a:p>
        </p:txBody>
      </p:sp>
      <p:sp>
        <p:nvSpPr>
          <p:cNvPr id="47" name="TextBox 46"/>
          <p:cNvSpPr txBox="1"/>
          <p:nvPr/>
        </p:nvSpPr>
        <p:spPr>
          <a:xfrm>
            <a:off x="304800" y="3516313"/>
            <a:ext cx="1838325" cy="369887"/>
          </a:xfrm>
          <a:prstGeom prst="rect">
            <a:avLst/>
          </a:prstGeom>
          <a:noFill/>
        </p:spPr>
        <p:txBody>
          <a:bodyPr wrap="none">
            <a:spAutoFit/>
          </a:bodyPr>
          <a:lstStyle/>
          <a:p>
            <a:pPr>
              <a:defRPr/>
            </a:pPr>
            <a:r>
              <a:rPr lang="en-US" dirty="0">
                <a:latin typeface="+mn-lt"/>
                <a:ea typeface="+mn-ea"/>
              </a:rPr>
              <a:t>Can P2 go first?</a:t>
            </a:r>
          </a:p>
        </p:txBody>
      </p:sp>
      <p:sp>
        <p:nvSpPr>
          <p:cNvPr id="48" name="Right Arrow 47"/>
          <p:cNvSpPr>
            <a:spLocks noChangeArrowheads="1"/>
          </p:cNvSpPr>
          <p:nvPr/>
        </p:nvSpPr>
        <p:spPr bwMode="auto">
          <a:xfrm>
            <a:off x="1143000" y="4408488"/>
            <a:ext cx="762000" cy="152400"/>
          </a:xfrm>
          <a:prstGeom prst="rightArrow">
            <a:avLst>
              <a:gd name="adj1" fmla="val 50000"/>
              <a:gd name="adj2" fmla="val 50000"/>
            </a:avLst>
          </a:prstGeom>
          <a:solidFill>
            <a:srgbClr val="C00000"/>
          </a:solidFill>
          <a:ln w="19050">
            <a:solidFill>
              <a:schemeClr val="tx1"/>
            </a:solidFill>
            <a:round/>
            <a:headEnd/>
            <a:tailEnd/>
          </a:ln>
        </p:spPr>
        <p:txBody>
          <a:bodyPr anchor="ctr"/>
          <a:lstStyle/>
          <a:p>
            <a:endParaRPr lang="en-US">
              <a:latin typeface="Arial" charset="0"/>
            </a:endParaRPr>
          </a:p>
        </p:txBody>
      </p:sp>
      <p:sp>
        <p:nvSpPr>
          <p:cNvPr id="49" name="TextBox 48"/>
          <p:cNvSpPr txBox="1"/>
          <p:nvPr/>
        </p:nvSpPr>
        <p:spPr>
          <a:xfrm>
            <a:off x="304800" y="4038600"/>
            <a:ext cx="1838325" cy="369888"/>
          </a:xfrm>
          <a:prstGeom prst="rect">
            <a:avLst/>
          </a:prstGeom>
          <a:noFill/>
        </p:spPr>
        <p:txBody>
          <a:bodyPr wrap="none">
            <a:spAutoFit/>
          </a:bodyPr>
          <a:lstStyle/>
          <a:p>
            <a:pPr>
              <a:defRPr/>
            </a:pPr>
            <a:r>
              <a:rPr lang="en-US" dirty="0">
                <a:latin typeface="+mn-lt"/>
                <a:ea typeface="+mn-ea"/>
              </a:rPr>
              <a:t>Can P3 go first?</a:t>
            </a:r>
          </a:p>
        </p:txBody>
      </p:sp>
      <p:sp>
        <p:nvSpPr>
          <p:cNvPr id="50" name="Rectangle 12"/>
          <p:cNvSpPr>
            <a:spLocks/>
          </p:cNvSpPr>
          <p:nvPr/>
        </p:nvSpPr>
        <p:spPr bwMode="auto">
          <a:xfrm>
            <a:off x="3568700" y="2349500"/>
            <a:ext cx="176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Buffer space</a:t>
            </a:r>
            <a:endParaRPr lang="en-US" sz="2400" dirty="0">
              <a:latin typeface="Arial" charset="0"/>
              <a:cs typeface="Arial" charset="0"/>
              <a:sym typeface="Arial" charset="0"/>
            </a:endParaRPr>
          </a:p>
        </p:txBody>
      </p:sp>
    </p:spTree>
    <p:extLst>
      <p:ext uri="{BB962C8B-B14F-4D97-AF65-F5344CB8AC3E}">
        <p14:creationId xmlns:p14="http://schemas.microsoft.com/office/powerpoint/2010/main" val="20404637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6" grpId="0" animBg="1"/>
      <p:bldP spid="47" grpId="0"/>
      <p:bldP spid="48" grpId="0" animBg="1"/>
      <p:bldP spid="4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7"/>
          <p:cNvSpPr>
            <a:spLocks noChangeArrowheads="1"/>
          </p:cNvSpPr>
          <p:nvPr>
            <p:ph type="title"/>
          </p:nvPr>
        </p:nvSpPr>
        <p:spPr/>
        <p:txBody>
          <a:bodyPr rIns="132080"/>
          <a:lstStyle/>
          <a:p>
            <a:r>
              <a:rPr lang="en-US" dirty="0"/>
              <a:t>Example 2: Is this state safe?</a:t>
            </a:r>
          </a:p>
        </p:txBody>
      </p:sp>
      <p:sp>
        <p:nvSpPr>
          <p:cNvPr id="24584" name="Rectangle 8"/>
          <p:cNvSpPr>
            <a:spLocks/>
          </p:cNvSpPr>
          <p:nvPr/>
        </p:nvSpPr>
        <p:spPr bwMode="auto">
          <a:xfrm>
            <a:off x="36957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585" name="Rectangle 9"/>
          <p:cNvSpPr>
            <a:spLocks/>
          </p:cNvSpPr>
          <p:nvPr/>
        </p:nvSpPr>
        <p:spPr bwMode="auto">
          <a:xfrm>
            <a:off x="2120900" y="3797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alloc</a:t>
            </a:r>
          </a:p>
        </p:txBody>
      </p:sp>
      <p:sp>
        <p:nvSpPr>
          <p:cNvPr id="24586" name="Rectangle 10"/>
          <p:cNvSpPr>
            <a:spLocks/>
          </p:cNvSpPr>
          <p:nvPr/>
        </p:nvSpPr>
        <p:spPr bwMode="auto">
          <a:xfrm>
            <a:off x="41021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588" name="Rectangle 12"/>
          <p:cNvSpPr>
            <a:spLocks/>
          </p:cNvSpPr>
          <p:nvPr/>
        </p:nvSpPr>
        <p:spPr bwMode="auto">
          <a:xfrm>
            <a:off x="2120900" y="2781300"/>
            <a:ext cx="781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Free</a:t>
            </a:r>
          </a:p>
        </p:txBody>
      </p:sp>
      <p:sp>
        <p:nvSpPr>
          <p:cNvPr id="24589" name="Rectangle 13"/>
          <p:cNvSpPr>
            <a:spLocks/>
          </p:cNvSpPr>
          <p:nvPr/>
        </p:nvSpPr>
        <p:spPr bwMode="auto">
          <a:xfrm>
            <a:off x="2120900" y="5321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need</a:t>
            </a:r>
          </a:p>
        </p:txBody>
      </p:sp>
      <p:sp>
        <p:nvSpPr>
          <p:cNvPr id="24590" name="Rectangle 14"/>
          <p:cNvSpPr>
            <a:spLocks/>
          </p:cNvSpPr>
          <p:nvPr/>
        </p:nvSpPr>
        <p:spPr bwMode="auto">
          <a:xfrm>
            <a:off x="36957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591" name="Rectangle 15"/>
          <p:cNvSpPr>
            <a:spLocks/>
          </p:cNvSpPr>
          <p:nvPr/>
        </p:nvSpPr>
        <p:spPr bwMode="auto">
          <a:xfrm>
            <a:off x="41021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592" name="Rectangle 16"/>
          <p:cNvSpPr>
            <a:spLocks/>
          </p:cNvSpPr>
          <p:nvPr/>
        </p:nvSpPr>
        <p:spPr bwMode="auto">
          <a:xfrm>
            <a:off x="2120900" y="3289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alloc</a:t>
            </a:r>
          </a:p>
        </p:txBody>
      </p:sp>
      <p:sp>
        <p:nvSpPr>
          <p:cNvPr id="24593" name="Rectangle 17"/>
          <p:cNvSpPr>
            <a:spLocks/>
          </p:cNvSpPr>
          <p:nvPr/>
        </p:nvSpPr>
        <p:spPr bwMode="auto">
          <a:xfrm>
            <a:off x="36957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594" name="Rectangle 18"/>
          <p:cNvSpPr>
            <a:spLocks/>
          </p:cNvSpPr>
          <p:nvPr/>
        </p:nvSpPr>
        <p:spPr bwMode="auto">
          <a:xfrm>
            <a:off x="2120900" y="4813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need</a:t>
            </a:r>
          </a:p>
        </p:txBody>
      </p:sp>
      <p:sp>
        <p:nvSpPr>
          <p:cNvPr id="24595" name="Rectangle 19"/>
          <p:cNvSpPr>
            <a:spLocks/>
          </p:cNvSpPr>
          <p:nvPr/>
        </p:nvSpPr>
        <p:spPr bwMode="auto">
          <a:xfrm>
            <a:off x="36957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596" name="Rectangle 20"/>
          <p:cNvSpPr>
            <a:spLocks/>
          </p:cNvSpPr>
          <p:nvPr/>
        </p:nvSpPr>
        <p:spPr bwMode="auto">
          <a:xfrm>
            <a:off x="41021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597" name="Rectangle 21"/>
          <p:cNvSpPr>
            <a:spLocks/>
          </p:cNvSpPr>
          <p:nvPr/>
        </p:nvSpPr>
        <p:spPr bwMode="auto">
          <a:xfrm>
            <a:off x="45085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598" name="Rectangle 22"/>
          <p:cNvSpPr>
            <a:spLocks/>
          </p:cNvSpPr>
          <p:nvPr/>
        </p:nvSpPr>
        <p:spPr bwMode="auto">
          <a:xfrm>
            <a:off x="3695700" y="28194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599" name="Rectangle 23"/>
          <p:cNvSpPr>
            <a:spLocks/>
          </p:cNvSpPr>
          <p:nvPr/>
        </p:nvSpPr>
        <p:spPr bwMode="auto">
          <a:xfrm>
            <a:off x="4102100" y="28194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600" name="Rectangle 24"/>
          <p:cNvSpPr>
            <a:spLocks/>
          </p:cNvSpPr>
          <p:nvPr/>
        </p:nvSpPr>
        <p:spPr bwMode="auto">
          <a:xfrm>
            <a:off x="45085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601" name="Rectangle 25"/>
          <p:cNvSpPr>
            <a:spLocks/>
          </p:cNvSpPr>
          <p:nvPr/>
        </p:nvSpPr>
        <p:spPr bwMode="auto">
          <a:xfrm>
            <a:off x="49149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602" name="Rectangle 26"/>
          <p:cNvSpPr>
            <a:spLocks/>
          </p:cNvSpPr>
          <p:nvPr/>
        </p:nvSpPr>
        <p:spPr bwMode="auto">
          <a:xfrm>
            <a:off x="3695700" y="4343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603" name="Rectangle 27"/>
          <p:cNvSpPr>
            <a:spLocks/>
          </p:cNvSpPr>
          <p:nvPr/>
        </p:nvSpPr>
        <p:spPr bwMode="auto">
          <a:xfrm>
            <a:off x="2120900" y="4305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P3 alloc</a:t>
            </a:r>
          </a:p>
        </p:txBody>
      </p:sp>
      <p:sp>
        <p:nvSpPr>
          <p:cNvPr id="24604" name="Rectangle 28"/>
          <p:cNvSpPr>
            <a:spLocks/>
          </p:cNvSpPr>
          <p:nvPr/>
        </p:nvSpPr>
        <p:spPr bwMode="auto">
          <a:xfrm>
            <a:off x="2120900" y="5829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P3 need</a:t>
            </a:r>
          </a:p>
        </p:txBody>
      </p:sp>
      <p:sp>
        <p:nvSpPr>
          <p:cNvPr id="24605" name="Rectangle 29"/>
          <p:cNvSpPr>
            <a:spLocks/>
          </p:cNvSpPr>
          <p:nvPr/>
        </p:nvSpPr>
        <p:spPr bwMode="auto">
          <a:xfrm>
            <a:off x="3695700" y="5867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606" name="Rectangle 30"/>
          <p:cNvSpPr>
            <a:spLocks/>
          </p:cNvSpPr>
          <p:nvPr/>
        </p:nvSpPr>
        <p:spPr bwMode="auto">
          <a:xfrm>
            <a:off x="4102100" y="5867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607" name="Rectangle 31"/>
          <p:cNvSpPr>
            <a:spLocks/>
          </p:cNvSpPr>
          <p:nvPr/>
        </p:nvSpPr>
        <p:spPr bwMode="auto">
          <a:xfrm>
            <a:off x="4508500" y="28194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608" name="Rectangle 32"/>
          <p:cNvSpPr>
            <a:spLocks/>
          </p:cNvSpPr>
          <p:nvPr/>
        </p:nvSpPr>
        <p:spPr bwMode="auto">
          <a:xfrm>
            <a:off x="49149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609" name="Rectangle 33"/>
          <p:cNvSpPr>
            <a:spLocks/>
          </p:cNvSpPr>
          <p:nvPr/>
        </p:nvSpPr>
        <p:spPr bwMode="auto">
          <a:xfrm>
            <a:off x="53213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610" name="Rectangle 34"/>
          <p:cNvSpPr>
            <a:spLocks/>
          </p:cNvSpPr>
          <p:nvPr/>
        </p:nvSpPr>
        <p:spPr bwMode="auto">
          <a:xfrm>
            <a:off x="45085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611" name="Rectangle 35"/>
          <p:cNvSpPr>
            <a:spLocks/>
          </p:cNvSpPr>
          <p:nvPr/>
        </p:nvSpPr>
        <p:spPr bwMode="auto">
          <a:xfrm>
            <a:off x="49149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612" name="Rectangle 36"/>
          <p:cNvSpPr>
            <a:spLocks/>
          </p:cNvSpPr>
          <p:nvPr/>
        </p:nvSpPr>
        <p:spPr bwMode="auto">
          <a:xfrm>
            <a:off x="53213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613" name="Rectangle 37"/>
          <p:cNvSpPr>
            <a:spLocks/>
          </p:cNvSpPr>
          <p:nvPr/>
        </p:nvSpPr>
        <p:spPr bwMode="auto">
          <a:xfrm>
            <a:off x="57277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614" name="Rectangle 38"/>
          <p:cNvSpPr>
            <a:spLocks/>
          </p:cNvSpPr>
          <p:nvPr/>
        </p:nvSpPr>
        <p:spPr bwMode="auto">
          <a:xfrm>
            <a:off x="41021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617" name="Right Arrow 47"/>
          <p:cNvSpPr>
            <a:spLocks noChangeArrowheads="1"/>
          </p:cNvSpPr>
          <p:nvPr/>
        </p:nvSpPr>
        <p:spPr bwMode="auto">
          <a:xfrm>
            <a:off x="1143000" y="4408488"/>
            <a:ext cx="762000" cy="152400"/>
          </a:xfrm>
          <a:prstGeom prst="rightArrow">
            <a:avLst>
              <a:gd name="adj1" fmla="val 50000"/>
              <a:gd name="adj2" fmla="val 50000"/>
            </a:avLst>
          </a:prstGeom>
          <a:solidFill>
            <a:srgbClr val="C00000"/>
          </a:solidFill>
          <a:ln w="19050">
            <a:solidFill>
              <a:schemeClr val="tx1"/>
            </a:solidFill>
            <a:round/>
            <a:headEnd/>
            <a:tailEnd/>
          </a:ln>
        </p:spPr>
        <p:txBody>
          <a:bodyPr anchor="ctr"/>
          <a:lstStyle/>
          <a:p>
            <a:endParaRPr lang="en-US">
              <a:latin typeface="Arial" charset="0"/>
            </a:endParaRPr>
          </a:p>
        </p:txBody>
      </p:sp>
      <p:grpSp>
        <p:nvGrpSpPr>
          <p:cNvPr id="2" name="Group 49"/>
          <p:cNvGrpSpPr>
            <a:grpSpLocks/>
          </p:cNvGrpSpPr>
          <p:nvPr/>
        </p:nvGrpSpPr>
        <p:grpSpPr bwMode="auto">
          <a:xfrm>
            <a:off x="3810000" y="5867400"/>
            <a:ext cx="609600" cy="381000"/>
            <a:chOff x="3505200" y="3886200"/>
            <a:chExt cx="1295400" cy="381000"/>
          </a:xfrm>
        </p:grpSpPr>
        <p:cxnSp>
          <p:nvCxnSpPr>
            <p:cNvPr id="24624" name="Straight Connector 50"/>
            <p:cNvCxnSpPr>
              <a:cxnSpLocks noChangeShapeType="1"/>
            </p:cNvCxnSpPr>
            <p:nvPr/>
          </p:nvCxnSpPr>
          <p:spPr bwMode="auto">
            <a:xfrm>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24625" name="Straight Connector 51"/>
            <p:cNvCxnSpPr>
              <a:cxnSpLocks noChangeShapeType="1"/>
            </p:cNvCxnSpPr>
            <p:nvPr/>
          </p:nvCxnSpPr>
          <p:spPr bwMode="auto">
            <a:xfrm flipV="1">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grpSp>
      <p:sp>
        <p:nvSpPr>
          <p:cNvPr id="53" name="Rectangle 24"/>
          <p:cNvSpPr>
            <a:spLocks/>
          </p:cNvSpPr>
          <p:nvPr/>
        </p:nvSpPr>
        <p:spPr bwMode="auto">
          <a:xfrm>
            <a:off x="4114800" y="4343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 name="Rectangle 25"/>
          <p:cNvSpPr>
            <a:spLocks/>
          </p:cNvSpPr>
          <p:nvPr/>
        </p:nvSpPr>
        <p:spPr bwMode="auto">
          <a:xfrm>
            <a:off x="4521200" y="4343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nvGrpSpPr>
          <p:cNvPr id="3" name="Group 54"/>
          <p:cNvGrpSpPr>
            <a:grpSpLocks/>
          </p:cNvGrpSpPr>
          <p:nvPr/>
        </p:nvGrpSpPr>
        <p:grpSpPr bwMode="auto">
          <a:xfrm>
            <a:off x="4191000" y="2819400"/>
            <a:ext cx="609600" cy="381000"/>
            <a:chOff x="3505200" y="3886200"/>
            <a:chExt cx="1295400" cy="381000"/>
          </a:xfrm>
        </p:grpSpPr>
        <p:cxnSp>
          <p:nvCxnSpPr>
            <p:cNvPr id="24622" name="Straight Connector 55"/>
            <p:cNvCxnSpPr>
              <a:cxnSpLocks noChangeShapeType="1"/>
            </p:cNvCxnSpPr>
            <p:nvPr/>
          </p:nvCxnSpPr>
          <p:spPr bwMode="auto">
            <a:xfrm>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24623" name="Straight Connector 56"/>
            <p:cNvCxnSpPr>
              <a:cxnSpLocks noChangeShapeType="1"/>
            </p:cNvCxnSpPr>
            <p:nvPr/>
          </p:nvCxnSpPr>
          <p:spPr bwMode="auto">
            <a:xfrm flipV="1">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grpSp>
      <p:sp>
        <p:nvSpPr>
          <p:cNvPr id="50" name="Rectangle 12"/>
          <p:cNvSpPr>
            <a:spLocks/>
          </p:cNvSpPr>
          <p:nvPr/>
        </p:nvSpPr>
        <p:spPr bwMode="auto">
          <a:xfrm>
            <a:off x="3568700" y="2349500"/>
            <a:ext cx="176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Buffer space</a:t>
            </a:r>
            <a:endParaRPr lang="en-US" sz="2400" dirty="0">
              <a:latin typeface="Arial" charset="0"/>
              <a:cs typeface="Arial" charset="0"/>
              <a:sym typeface="Arial" charset="0"/>
            </a:endParaRPr>
          </a:p>
        </p:txBody>
      </p:sp>
    </p:spTree>
    <p:extLst>
      <p:ext uri="{BB962C8B-B14F-4D97-AF65-F5344CB8AC3E}">
        <p14:creationId xmlns:p14="http://schemas.microsoft.com/office/powerpoint/2010/main" val="40258176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Rectangle 7"/>
          <p:cNvSpPr>
            <a:spLocks noChangeArrowheads="1"/>
          </p:cNvSpPr>
          <p:nvPr>
            <p:ph type="title"/>
          </p:nvPr>
        </p:nvSpPr>
        <p:spPr/>
        <p:txBody>
          <a:bodyPr rIns="132080"/>
          <a:lstStyle/>
          <a:p>
            <a:r>
              <a:rPr lang="en-US" dirty="0"/>
              <a:t>Example 2: Is this state safe?</a:t>
            </a:r>
          </a:p>
        </p:txBody>
      </p:sp>
      <p:sp>
        <p:nvSpPr>
          <p:cNvPr id="25608" name="Rectangle 8"/>
          <p:cNvSpPr>
            <a:spLocks/>
          </p:cNvSpPr>
          <p:nvPr/>
        </p:nvSpPr>
        <p:spPr bwMode="auto">
          <a:xfrm>
            <a:off x="36957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09" name="Rectangle 9"/>
          <p:cNvSpPr>
            <a:spLocks/>
          </p:cNvSpPr>
          <p:nvPr/>
        </p:nvSpPr>
        <p:spPr bwMode="auto">
          <a:xfrm>
            <a:off x="2120900" y="3797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alloc</a:t>
            </a:r>
          </a:p>
        </p:txBody>
      </p:sp>
      <p:sp>
        <p:nvSpPr>
          <p:cNvPr id="25610" name="Rectangle 10"/>
          <p:cNvSpPr>
            <a:spLocks/>
          </p:cNvSpPr>
          <p:nvPr/>
        </p:nvSpPr>
        <p:spPr bwMode="auto">
          <a:xfrm>
            <a:off x="41021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12" name="Rectangle 12"/>
          <p:cNvSpPr>
            <a:spLocks/>
          </p:cNvSpPr>
          <p:nvPr/>
        </p:nvSpPr>
        <p:spPr bwMode="auto">
          <a:xfrm>
            <a:off x="2120900" y="2781300"/>
            <a:ext cx="781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Free</a:t>
            </a:r>
          </a:p>
        </p:txBody>
      </p:sp>
      <p:sp>
        <p:nvSpPr>
          <p:cNvPr id="25613" name="Rectangle 13"/>
          <p:cNvSpPr>
            <a:spLocks/>
          </p:cNvSpPr>
          <p:nvPr/>
        </p:nvSpPr>
        <p:spPr bwMode="auto">
          <a:xfrm>
            <a:off x="2120900" y="5321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need</a:t>
            </a:r>
          </a:p>
        </p:txBody>
      </p:sp>
      <p:sp>
        <p:nvSpPr>
          <p:cNvPr id="25614" name="Rectangle 14"/>
          <p:cNvSpPr>
            <a:spLocks/>
          </p:cNvSpPr>
          <p:nvPr/>
        </p:nvSpPr>
        <p:spPr bwMode="auto">
          <a:xfrm>
            <a:off x="36957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15" name="Rectangle 15"/>
          <p:cNvSpPr>
            <a:spLocks/>
          </p:cNvSpPr>
          <p:nvPr/>
        </p:nvSpPr>
        <p:spPr bwMode="auto">
          <a:xfrm>
            <a:off x="41021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16" name="Rectangle 16"/>
          <p:cNvSpPr>
            <a:spLocks/>
          </p:cNvSpPr>
          <p:nvPr/>
        </p:nvSpPr>
        <p:spPr bwMode="auto">
          <a:xfrm>
            <a:off x="2120900" y="3289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alloc</a:t>
            </a:r>
          </a:p>
        </p:txBody>
      </p:sp>
      <p:sp>
        <p:nvSpPr>
          <p:cNvPr id="25617" name="Rectangle 17"/>
          <p:cNvSpPr>
            <a:spLocks/>
          </p:cNvSpPr>
          <p:nvPr/>
        </p:nvSpPr>
        <p:spPr bwMode="auto">
          <a:xfrm>
            <a:off x="36957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18" name="Rectangle 18"/>
          <p:cNvSpPr>
            <a:spLocks/>
          </p:cNvSpPr>
          <p:nvPr/>
        </p:nvSpPr>
        <p:spPr bwMode="auto">
          <a:xfrm>
            <a:off x="2120900" y="4813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need</a:t>
            </a:r>
          </a:p>
        </p:txBody>
      </p:sp>
      <p:sp>
        <p:nvSpPr>
          <p:cNvPr id="25619" name="Rectangle 19"/>
          <p:cNvSpPr>
            <a:spLocks/>
          </p:cNvSpPr>
          <p:nvPr/>
        </p:nvSpPr>
        <p:spPr bwMode="auto">
          <a:xfrm>
            <a:off x="36957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20" name="Rectangle 20"/>
          <p:cNvSpPr>
            <a:spLocks/>
          </p:cNvSpPr>
          <p:nvPr/>
        </p:nvSpPr>
        <p:spPr bwMode="auto">
          <a:xfrm>
            <a:off x="41021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21" name="Rectangle 21"/>
          <p:cNvSpPr>
            <a:spLocks/>
          </p:cNvSpPr>
          <p:nvPr/>
        </p:nvSpPr>
        <p:spPr bwMode="auto">
          <a:xfrm>
            <a:off x="45085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22" name="Rectangle 22"/>
          <p:cNvSpPr>
            <a:spLocks/>
          </p:cNvSpPr>
          <p:nvPr/>
        </p:nvSpPr>
        <p:spPr bwMode="auto">
          <a:xfrm>
            <a:off x="3695700" y="28194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79" name="Rectangle 23"/>
          <p:cNvSpPr>
            <a:spLocks/>
          </p:cNvSpPr>
          <p:nvPr/>
        </p:nvSpPr>
        <p:spPr bwMode="auto">
          <a:xfrm>
            <a:off x="4102100" y="28194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24" name="Rectangle 24"/>
          <p:cNvSpPr>
            <a:spLocks/>
          </p:cNvSpPr>
          <p:nvPr/>
        </p:nvSpPr>
        <p:spPr bwMode="auto">
          <a:xfrm>
            <a:off x="45085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25" name="Rectangle 25"/>
          <p:cNvSpPr>
            <a:spLocks/>
          </p:cNvSpPr>
          <p:nvPr/>
        </p:nvSpPr>
        <p:spPr bwMode="auto">
          <a:xfrm>
            <a:off x="49149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26" name="Rectangle 26"/>
          <p:cNvSpPr>
            <a:spLocks/>
          </p:cNvSpPr>
          <p:nvPr/>
        </p:nvSpPr>
        <p:spPr bwMode="auto">
          <a:xfrm>
            <a:off x="3695700" y="4343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27" name="Rectangle 27"/>
          <p:cNvSpPr>
            <a:spLocks/>
          </p:cNvSpPr>
          <p:nvPr/>
        </p:nvSpPr>
        <p:spPr bwMode="auto">
          <a:xfrm>
            <a:off x="2120900" y="4305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P3 alloc</a:t>
            </a:r>
          </a:p>
        </p:txBody>
      </p:sp>
      <p:sp>
        <p:nvSpPr>
          <p:cNvPr id="25628" name="Rectangle 28"/>
          <p:cNvSpPr>
            <a:spLocks/>
          </p:cNvSpPr>
          <p:nvPr/>
        </p:nvSpPr>
        <p:spPr bwMode="auto">
          <a:xfrm>
            <a:off x="2120900" y="5829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P3 need</a:t>
            </a:r>
          </a:p>
        </p:txBody>
      </p:sp>
      <p:sp>
        <p:nvSpPr>
          <p:cNvPr id="19487" name="Rectangle 31"/>
          <p:cNvSpPr>
            <a:spLocks/>
          </p:cNvSpPr>
          <p:nvPr/>
        </p:nvSpPr>
        <p:spPr bwMode="auto">
          <a:xfrm>
            <a:off x="4508500" y="28194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30" name="Rectangle 32"/>
          <p:cNvSpPr>
            <a:spLocks/>
          </p:cNvSpPr>
          <p:nvPr/>
        </p:nvSpPr>
        <p:spPr bwMode="auto">
          <a:xfrm>
            <a:off x="49149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31" name="Rectangle 33"/>
          <p:cNvSpPr>
            <a:spLocks/>
          </p:cNvSpPr>
          <p:nvPr/>
        </p:nvSpPr>
        <p:spPr bwMode="auto">
          <a:xfrm>
            <a:off x="53213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32" name="Rectangle 34"/>
          <p:cNvSpPr>
            <a:spLocks/>
          </p:cNvSpPr>
          <p:nvPr/>
        </p:nvSpPr>
        <p:spPr bwMode="auto">
          <a:xfrm>
            <a:off x="45085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33" name="Rectangle 35"/>
          <p:cNvSpPr>
            <a:spLocks/>
          </p:cNvSpPr>
          <p:nvPr/>
        </p:nvSpPr>
        <p:spPr bwMode="auto">
          <a:xfrm>
            <a:off x="49149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34" name="Rectangle 36"/>
          <p:cNvSpPr>
            <a:spLocks/>
          </p:cNvSpPr>
          <p:nvPr/>
        </p:nvSpPr>
        <p:spPr bwMode="auto">
          <a:xfrm>
            <a:off x="53213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35" name="Rectangle 37"/>
          <p:cNvSpPr>
            <a:spLocks/>
          </p:cNvSpPr>
          <p:nvPr/>
        </p:nvSpPr>
        <p:spPr bwMode="auto">
          <a:xfrm>
            <a:off x="57277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36" name="Rectangle 38"/>
          <p:cNvSpPr>
            <a:spLocks/>
          </p:cNvSpPr>
          <p:nvPr/>
        </p:nvSpPr>
        <p:spPr bwMode="auto">
          <a:xfrm>
            <a:off x="41021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39" name="Right Arrow 47"/>
          <p:cNvSpPr>
            <a:spLocks noChangeArrowheads="1"/>
          </p:cNvSpPr>
          <p:nvPr/>
        </p:nvSpPr>
        <p:spPr bwMode="auto">
          <a:xfrm>
            <a:off x="1143000" y="4408488"/>
            <a:ext cx="762000" cy="152400"/>
          </a:xfrm>
          <a:prstGeom prst="rightArrow">
            <a:avLst>
              <a:gd name="adj1" fmla="val 50000"/>
              <a:gd name="adj2" fmla="val 50000"/>
            </a:avLst>
          </a:prstGeom>
          <a:solidFill>
            <a:srgbClr val="C00000"/>
          </a:solidFill>
          <a:ln w="19050">
            <a:solidFill>
              <a:schemeClr val="tx1"/>
            </a:solidFill>
            <a:round/>
            <a:headEnd/>
            <a:tailEnd/>
          </a:ln>
        </p:spPr>
        <p:txBody>
          <a:bodyPr anchor="ctr"/>
          <a:lstStyle/>
          <a:p>
            <a:endParaRPr lang="en-US">
              <a:latin typeface="Arial" charset="0"/>
            </a:endParaRPr>
          </a:p>
        </p:txBody>
      </p:sp>
      <p:sp>
        <p:nvSpPr>
          <p:cNvPr id="25640" name="Rectangle 24"/>
          <p:cNvSpPr>
            <a:spLocks/>
          </p:cNvSpPr>
          <p:nvPr/>
        </p:nvSpPr>
        <p:spPr bwMode="auto">
          <a:xfrm>
            <a:off x="4114800" y="4343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41" name="Rectangle 25"/>
          <p:cNvSpPr>
            <a:spLocks/>
          </p:cNvSpPr>
          <p:nvPr/>
        </p:nvSpPr>
        <p:spPr bwMode="auto">
          <a:xfrm>
            <a:off x="4521200" y="4343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nvGrpSpPr>
          <p:cNvPr id="2" name="Group 54"/>
          <p:cNvGrpSpPr>
            <a:grpSpLocks/>
          </p:cNvGrpSpPr>
          <p:nvPr/>
        </p:nvGrpSpPr>
        <p:grpSpPr bwMode="auto">
          <a:xfrm>
            <a:off x="3733800" y="4343400"/>
            <a:ext cx="1219200" cy="381000"/>
            <a:chOff x="3505200" y="3886200"/>
            <a:chExt cx="1295400" cy="381000"/>
          </a:xfrm>
        </p:grpSpPr>
        <p:cxnSp>
          <p:nvCxnSpPr>
            <p:cNvPr id="25644" name="Straight Connector 55"/>
            <p:cNvCxnSpPr>
              <a:cxnSpLocks noChangeShapeType="1"/>
            </p:cNvCxnSpPr>
            <p:nvPr/>
          </p:nvCxnSpPr>
          <p:spPr bwMode="auto">
            <a:xfrm>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cxnSp>
          <p:nvCxnSpPr>
            <p:cNvPr id="25645" name="Straight Connector 56"/>
            <p:cNvCxnSpPr>
              <a:cxnSpLocks noChangeShapeType="1"/>
            </p:cNvCxnSpPr>
            <p:nvPr/>
          </p:nvCxnSpPr>
          <p:spPr bwMode="auto">
            <a:xfrm flipV="1">
              <a:off x="3505200" y="3886200"/>
              <a:ext cx="1295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cxnSp>
      </p:grpSp>
      <p:sp>
        <p:nvSpPr>
          <p:cNvPr id="50" name="Rectangle 36"/>
          <p:cNvSpPr>
            <a:spLocks/>
          </p:cNvSpPr>
          <p:nvPr/>
        </p:nvSpPr>
        <p:spPr bwMode="auto">
          <a:xfrm>
            <a:off x="4914900" y="28194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6" name="Rectangle 12"/>
          <p:cNvSpPr>
            <a:spLocks/>
          </p:cNvSpPr>
          <p:nvPr/>
        </p:nvSpPr>
        <p:spPr bwMode="auto">
          <a:xfrm>
            <a:off x="3568700" y="2349500"/>
            <a:ext cx="176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Buffer space</a:t>
            </a:r>
            <a:endParaRPr lang="en-US" sz="2400" dirty="0">
              <a:latin typeface="Arial" charset="0"/>
              <a:cs typeface="Arial" charset="0"/>
              <a:sym typeface="Arial" charset="0"/>
            </a:endParaRPr>
          </a:p>
        </p:txBody>
      </p:sp>
    </p:spTree>
    <p:extLst>
      <p:ext uri="{BB962C8B-B14F-4D97-AF65-F5344CB8AC3E}">
        <p14:creationId xmlns:p14="http://schemas.microsoft.com/office/powerpoint/2010/main" val="7519482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9" grpId="0" animBg="1"/>
      <p:bldP spid="19487" grpId="0" animBg="1"/>
      <p:bldP spid="5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7"/>
          <p:cNvSpPr>
            <a:spLocks noChangeArrowheads="1"/>
          </p:cNvSpPr>
          <p:nvPr>
            <p:ph type="title"/>
          </p:nvPr>
        </p:nvSpPr>
        <p:spPr/>
        <p:txBody>
          <a:bodyPr rIns="132080"/>
          <a:lstStyle/>
          <a:p>
            <a:r>
              <a:rPr lang="en-US"/>
              <a:t>Example 2: Is this state safe?</a:t>
            </a:r>
          </a:p>
        </p:txBody>
      </p:sp>
      <p:sp>
        <p:nvSpPr>
          <p:cNvPr id="26632" name="Rectangle 8"/>
          <p:cNvSpPr>
            <a:spLocks/>
          </p:cNvSpPr>
          <p:nvPr/>
        </p:nvSpPr>
        <p:spPr bwMode="auto">
          <a:xfrm>
            <a:off x="36957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33" name="Rectangle 9"/>
          <p:cNvSpPr>
            <a:spLocks/>
          </p:cNvSpPr>
          <p:nvPr/>
        </p:nvSpPr>
        <p:spPr bwMode="auto">
          <a:xfrm>
            <a:off x="2120900" y="3797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alloc</a:t>
            </a:r>
          </a:p>
        </p:txBody>
      </p:sp>
      <p:sp>
        <p:nvSpPr>
          <p:cNvPr id="26634" name="Rectangle 10"/>
          <p:cNvSpPr>
            <a:spLocks/>
          </p:cNvSpPr>
          <p:nvPr/>
        </p:nvSpPr>
        <p:spPr bwMode="auto">
          <a:xfrm>
            <a:off x="41021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36" name="Rectangle 12"/>
          <p:cNvSpPr>
            <a:spLocks/>
          </p:cNvSpPr>
          <p:nvPr/>
        </p:nvSpPr>
        <p:spPr bwMode="auto">
          <a:xfrm>
            <a:off x="2120900" y="2781300"/>
            <a:ext cx="781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Free</a:t>
            </a:r>
          </a:p>
        </p:txBody>
      </p:sp>
      <p:sp>
        <p:nvSpPr>
          <p:cNvPr id="26637" name="Rectangle 13"/>
          <p:cNvSpPr>
            <a:spLocks/>
          </p:cNvSpPr>
          <p:nvPr/>
        </p:nvSpPr>
        <p:spPr bwMode="auto">
          <a:xfrm>
            <a:off x="2120900" y="5321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P2 need</a:t>
            </a:r>
          </a:p>
        </p:txBody>
      </p:sp>
      <p:sp>
        <p:nvSpPr>
          <p:cNvPr id="26638" name="Rectangle 14"/>
          <p:cNvSpPr>
            <a:spLocks/>
          </p:cNvSpPr>
          <p:nvPr/>
        </p:nvSpPr>
        <p:spPr bwMode="auto">
          <a:xfrm>
            <a:off x="36957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39" name="Rectangle 15"/>
          <p:cNvSpPr>
            <a:spLocks/>
          </p:cNvSpPr>
          <p:nvPr/>
        </p:nvSpPr>
        <p:spPr bwMode="auto">
          <a:xfrm>
            <a:off x="41021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40" name="Rectangle 16"/>
          <p:cNvSpPr>
            <a:spLocks/>
          </p:cNvSpPr>
          <p:nvPr/>
        </p:nvSpPr>
        <p:spPr bwMode="auto">
          <a:xfrm>
            <a:off x="2120900" y="3289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alloc</a:t>
            </a:r>
          </a:p>
        </p:txBody>
      </p:sp>
      <p:sp>
        <p:nvSpPr>
          <p:cNvPr id="26641" name="Rectangle 17"/>
          <p:cNvSpPr>
            <a:spLocks/>
          </p:cNvSpPr>
          <p:nvPr/>
        </p:nvSpPr>
        <p:spPr bwMode="auto">
          <a:xfrm>
            <a:off x="36957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42" name="Rectangle 18"/>
          <p:cNvSpPr>
            <a:spLocks/>
          </p:cNvSpPr>
          <p:nvPr/>
        </p:nvSpPr>
        <p:spPr bwMode="auto">
          <a:xfrm>
            <a:off x="2120900" y="4813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P1 need</a:t>
            </a:r>
          </a:p>
        </p:txBody>
      </p:sp>
      <p:sp>
        <p:nvSpPr>
          <p:cNvPr id="26643" name="Rectangle 19"/>
          <p:cNvSpPr>
            <a:spLocks/>
          </p:cNvSpPr>
          <p:nvPr/>
        </p:nvSpPr>
        <p:spPr bwMode="auto">
          <a:xfrm>
            <a:off x="36957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44" name="Rectangle 20"/>
          <p:cNvSpPr>
            <a:spLocks/>
          </p:cNvSpPr>
          <p:nvPr/>
        </p:nvSpPr>
        <p:spPr bwMode="auto">
          <a:xfrm>
            <a:off x="41021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45" name="Rectangle 21"/>
          <p:cNvSpPr>
            <a:spLocks/>
          </p:cNvSpPr>
          <p:nvPr/>
        </p:nvSpPr>
        <p:spPr bwMode="auto">
          <a:xfrm>
            <a:off x="45085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46" name="Rectangle 22"/>
          <p:cNvSpPr>
            <a:spLocks/>
          </p:cNvSpPr>
          <p:nvPr/>
        </p:nvSpPr>
        <p:spPr bwMode="auto">
          <a:xfrm>
            <a:off x="3695700" y="28194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47" name="Rectangle 23"/>
          <p:cNvSpPr>
            <a:spLocks/>
          </p:cNvSpPr>
          <p:nvPr/>
        </p:nvSpPr>
        <p:spPr bwMode="auto">
          <a:xfrm>
            <a:off x="4102100" y="28194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48" name="Rectangle 24"/>
          <p:cNvSpPr>
            <a:spLocks/>
          </p:cNvSpPr>
          <p:nvPr/>
        </p:nvSpPr>
        <p:spPr bwMode="auto">
          <a:xfrm>
            <a:off x="45085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49" name="Rectangle 25"/>
          <p:cNvSpPr>
            <a:spLocks/>
          </p:cNvSpPr>
          <p:nvPr/>
        </p:nvSpPr>
        <p:spPr bwMode="auto">
          <a:xfrm>
            <a:off x="4914900" y="3835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50" name="Rectangle 26"/>
          <p:cNvSpPr>
            <a:spLocks/>
          </p:cNvSpPr>
          <p:nvPr/>
        </p:nvSpPr>
        <p:spPr bwMode="auto">
          <a:xfrm>
            <a:off x="2120900" y="4305300"/>
            <a:ext cx="123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P3 alloc</a:t>
            </a:r>
          </a:p>
        </p:txBody>
      </p:sp>
      <p:sp>
        <p:nvSpPr>
          <p:cNvPr id="26651" name="Rectangle 27"/>
          <p:cNvSpPr>
            <a:spLocks/>
          </p:cNvSpPr>
          <p:nvPr/>
        </p:nvSpPr>
        <p:spPr bwMode="auto">
          <a:xfrm>
            <a:off x="2120900" y="5829300"/>
            <a:ext cx="1289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P3 need</a:t>
            </a:r>
          </a:p>
        </p:txBody>
      </p:sp>
      <p:sp>
        <p:nvSpPr>
          <p:cNvPr id="26652" name="Rectangle 28"/>
          <p:cNvSpPr>
            <a:spLocks/>
          </p:cNvSpPr>
          <p:nvPr/>
        </p:nvSpPr>
        <p:spPr bwMode="auto">
          <a:xfrm>
            <a:off x="4508500" y="28194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53" name="Rectangle 29"/>
          <p:cNvSpPr>
            <a:spLocks/>
          </p:cNvSpPr>
          <p:nvPr/>
        </p:nvSpPr>
        <p:spPr bwMode="auto">
          <a:xfrm>
            <a:off x="49149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54" name="Rectangle 30"/>
          <p:cNvSpPr>
            <a:spLocks/>
          </p:cNvSpPr>
          <p:nvPr/>
        </p:nvSpPr>
        <p:spPr bwMode="auto">
          <a:xfrm>
            <a:off x="5321300" y="4851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55" name="Rectangle 31"/>
          <p:cNvSpPr>
            <a:spLocks/>
          </p:cNvSpPr>
          <p:nvPr/>
        </p:nvSpPr>
        <p:spPr bwMode="auto">
          <a:xfrm>
            <a:off x="45085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56" name="Rectangle 32"/>
          <p:cNvSpPr>
            <a:spLocks/>
          </p:cNvSpPr>
          <p:nvPr/>
        </p:nvSpPr>
        <p:spPr bwMode="auto">
          <a:xfrm>
            <a:off x="49149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57" name="Rectangle 33"/>
          <p:cNvSpPr>
            <a:spLocks/>
          </p:cNvSpPr>
          <p:nvPr/>
        </p:nvSpPr>
        <p:spPr bwMode="auto">
          <a:xfrm>
            <a:off x="53213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58" name="Rectangle 34"/>
          <p:cNvSpPr>
            <a:spLocks/>
          </p:cNvSpPr>
          <p:nvPr/>
        </p:nvSpPr>
        <p:spPr bwMode="auto">
          <a:xfrm>
            <a:off x="5727700" y="5359400"/>
            <a:ext cx="381000" cy="381000"/>
          </a:xfrm>
          <a:prstGeom prst="rect">
            <a:avLst/>
          </a:pr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59" name="Rectangle 35"/>
          <p:cNvSpPr>
            <a:spLocks/>
          </p:cNvSpPr>
          <p:nvPr/>
        </p:nvSpPr>
        <p:spPr bwMode="auto">
          <a:xfrm>
            <a:off x="4102100" y="3327400"/>
            <a:ext cx="381000" cy="3810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60" name="Rectangle 36"/>
          <p:cNvSpPr>
            <a:spLocks/>
          </p:cNvSpPr>
          <p:nvPr/>
        </p:nvSpPr>
        <p:spPr bwMode="auto">
          <a:xfrm>
            <a:off x="4914900" y="2819400"/>
            <a:ext cx="381000" cy="381000"/>
          </a:xfrm>
          <a:prstGeom prst="rect">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517" name="Rectangle 37"/>
          <p:cNvSpPr>
            <a:spLocks/>
          </p:cNvSpPr>
          <p:nvPr/>
        </p:nvSpPr>
        <p:spPr bwMode="auto">
          <a:xfrm>
            <a:off x="7086600" y="3924300"/>
            <a:ext cx="1498600" cy="838200"/>
          </a:xfrm>
          <a:prstGeom prst="rect">
            <a:avLst/>
          </a:prstGeom>
          <a:solidFill>
            <a:srgbClr val="FFFFCC"/>
          </a:solidFill>
          <a:ln w="9525" cap="flat">
            <a:noFill/>
            <a:round/>
            <a:headEnd type="none" w="med" len="med"/>
            <a:tailEnd type="none" w="med" len="med"/>
          </a:ln>
          <a:effectLst>
            <a:outerShdw dist="76199" dir="2700000" algn="ctr" rotWithShape="0">
              <a:schemeClr val="bg2">
                <a:alpha val="75000"/>
              </a:schemeClr>
            </a:outerShdw>
          </a:effectLst>
        </p:spPr>
        <p:txBody>
          <a:bodyPr lIns="0" tIns="0" rIns="40639" bIns="0" anchor="ctr"/>
          <a:lstStyle/>
          <a:p>
            <a:pPr marL="39688" algn="ctr">
              <a:defRPr/>
            </a:pPr>
            <a:r>
              <a:rPr lang="en-US" sz="2400" dirty="0">
                <a:latin typeface="Arial" pitchFamily="34" charset="0"/>
                <a:ea typeface="+mn-ea"/>
                <a:cs typeface="Arial" pitchFamily="34" charset="0"/>
                <a:sym typeface="Arial" pitchFamily="34" charset="0"/>
              </a:rPr>
              <a:t>Unsafe!</a:t>
            </a:r>
          </a:p>
        </p:txBody>
      </p:sp>
      <p:sp>
        <p:nvSpPr>
          <p:cNvPr id="42" name="Right Arrow 41"/>
          <p:cNvSpPr>
            <a:spLocks noChangeArrowheads="1"/>
          </p:cNvSpPr>
          <p:nvPr/>
        </p:nvSpPr>
        <p:spPr bwMode="auto">
          <a:xfrm>
            <a:off x="1143000" y="3429000"/>
            <a:ext cx="762000" cy="152400"/>
          </a:xfrm>
          <a:prstGeom prst="rightArrow">
            <a:avLst>
              <a:gd name="adj1" fmla="val 50000"/>
              <a:gd name="adj2" fmla="val 50000"/>
            </a:avLst>
          </a:prstGeom>
          <a:solidFill>
            <a:srgbClr val="C00000"/>
          </a:solidFill>
          <a:ln w="19050">
            <a:solidFill>
              <a:schemeClr val="tx1"/>
            </a:solidFill>
            <a:round/>
            <a:headEnd/>
            <a:tailEnd/>
          </a:ln>
        </p:spPr>
        <p:txBody>
          <a:bodyPr anchor="ctr"/>
          <a:lstStyle/>
          <a:p>
            <a:endParaRPr lang="en-US">
              <a:latin typeface="Arial" charset="0"/>
            </a:endParaRPr>
          </a:p>
        </p:txBody>
      </p:sp>
      <p:sp>
        <p:nvSpPr>
          <p:cNvPr id="43" name="TextBox 42"/>
          <p:cNvSpPr txBox="1"/>
          <p:nvPr/>
        </p:nvSpPr>
        <p:spPr>
          <a:xfrm>
            <a:off x="304800" y="3059113"/>
            <a:ext cx="1903413" cy="369887"/>
          </a:xfrm>
          <a:prstGeom prst="rect">
            <a:avLst/>
          </a:prstGeom>
          <a:noFill/>
        </p:spPr>
        <p:txBody>
          <a:bodyPr wrap="none">
            <a:spAutoFit/>
          </a:bodyPr>
          <a:lstStyle/>
          <a:p>
            <a:pPr>
              <a:defRPr/>
            </a:pPr>
            <a:r>
              <a:rPr lang="en-US" dirty="0">
                <a:latin typeface="+mn-lt"/>
                <a:ea typeface="+mn-ea"/>
              </a:rPr>
              <a:t>Can P1 go next?</a:t>
            </a:r>
          </a:p>
        </p:txBody>
      </p:sp>
      <p:sp>
        <p:nvSpPr>
          <p:cNvPr id="44" name="Right Arrow 43"/>
          <p:cNvSpPr>
            <a:spLocks noChangeArrowheads="1"/>
          </p:cNvSpPr>
          <p:nvPr/>
        </p:nvSpPr>
        <p:spPr bwMode="auto">
          <a:xfrm>
            <a:off x="1143000" y="3886200"/>
            <a:ext cx="762000" cy="152400"/>
          </a:xfrm>
          <a:prstGeom prst="rightArrow">
            <a:avLst>
              <a:gd name="adj1" fmla="val 50000"/>
              <a:gd name="adj2" fmla="val 50000"/>
            </a:avLst>
          </a:prstGeom>
          <a:solidFill>
            <a:srgbClr val="C00000"/>
          </a:solidFill>
          <a:ln w="19050">
            <a:solidFill>
              <a:schemeClr val="tx1"/>
            </a:solidFill>
            <a:round/>
            <a:headEnd/>
            <a:tailEnd/>
          </a:ln>
        </p:spPr>
        <p:txBody>
          <a:bodyPr anchor="ctr"/>
          <a:lstStyle/>
          <a:p>
            <a:endParaRPr lang="en-US">
              <a:latin typeface="Arial" charset="0"/>
            </a:endParaRPr>
          </a:p>
        </p:txBody>
      </p:sp>
      <p:sp>
        <p:nvSpPr>
          <p:cNvPr id="45" name="TextBox 44"/>
          <p:cNvSpPr txBox="1"/>
          <p:nvPr/>
        </p:nvSpPr>
        <p:spPr>
          <a:xfrm>
            <a:off x="304800" y="3516313"/>
            <a:ext cx="1903413" cy="369887"/>
          </a:xfrm>
          <a:prstGeom prst="rect">
            <a:avLst/>
          </a:prstGeom>
          <a:noFill/>
        </p:spPr>
        <p:txBody>
          <a:bodyPr wrap="none">
            <a:spAutoFit/>
          </a:bodyPr>
          <a:lstStyle/>
          <a:p>
            <a:pPr>
              <a:defRPr/>
            </a:pPr>
            <a:r>
              <a:rPr lang="en-US" dirty="0">
                <a:latin typeface="+mn-lt"/>
                <a:ea typeface="+mn-ea"/>
              </a:rPr>
              <a:t>Can P2 go next?</a:t>
            </a:r>
          </a:p>
        </p:txBody>
      </p:sp>
      <p:sp>
        <p:nvSpPr>
          <p:cNvPr id="46" name="Rectangle 12"/>
          <p:cNvSpPr>
            <a:spLocks/>
          </p:cNvSpPr>
          <p:nvPr/>
        </p:nvSpPr>
        <p:spPr bwMode="auto">
          <a:xfrm>
            <a:off x="3568700" y="2349500"/>
            <a:ext cx="176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smtClean="0">
                <a:latin typeface="Arial" charset="0"/>
                <a:cs typeface="Arial" charset="0"/>
                <a:sym typeface="Arial" charset="0"/>
              </a:rPr>
              <a:t>Buffer space</a:t>
            </a:r>
            <a:endParaRPr lang="en-US" sz="2400" dirty="0">
              <a:latin typeface="Arial" charset="0"/>
              <a:cs typeface="Arial" charset="0"/>
              <a:sym typeface="Arial" charset="0"/>
            </a:endParaRPr>
          </a:p>
        </p:txBody>
      </p:sp>
    </p:spTree>
    <p:extLst>
      <p:ext uri="{BB962C8B-B14F-4D97-AF65-F5344CB8AC3E}">
        <p14:creationId xmlns:p14="http://schemas.microsoft.com/office/powerpoint/2010/main" val="21753341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7" grpId="0" animBg="1" autoUpdateAnimBg="0"/>
      <p:bldP spid="42" grpId="0" animBg="1"/>
      <p:bldP spid="43" grpId="0"/>
      <p:bldP spid="44" grpId="0" animBg="1"/>
      <p:bldP spid="4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 Summary</a:t>
            </a:r>
            <a:endParaRPr lang="en-US" dirty="0"/>
          </a:p>
        </p:txBody>
      </p:sp>
      <p:sp>
        <p:nvSpPr>
          <p:cNvPr id="3" name="Text Placeholder 2"/>
          <p:cNvSpPr>
            <a:spLocks noGrp="1"/>
          </p:cNvSpPr>
          <p:nvPr>
            <p:ph type="body" sz="quarter" idx="10"/>
          </p:nvPr>
        </p:nvSpPr>
        <p:spPr/>
        <p:txBody>
          <a:bodyPr>
            <a:normAutofit/>
          </a:bodyPr>
          <a:lstStyle/>
          <a:p>
            <a:r>
              <a:rPr lang="en-US" dirty="0" smtClean="0"/>
              <a:t>Deadlock: cycle of processes/threads each waiting for the next</a:t>
            </a:r>
          </a:p>
          <a:p>
            <a:pPr lvl="1"/>
            <a:r>
              <a:rPr lang="en-US" dirty="0" smtClean="0"/>
              <a:t>Nasty timing-dependent bugs!</a:t>
            </a:r>
            <a:endParaRPr lang="en-US" dirty="0" smtClean="0"/>
          </a:p>
          <a:p>
            <a:r>
              <a:rPr lang="en-US" dirty="0"/>
              <a:t>Detection &amp; Recovery</a:t>
            </a:r>
          </a:p>
          <a:p>
            <a:pPr lvl="1"/>
            <a:r>
              <a:rPr lang="en-US" dirty="0" smtClean="0"/>
              <a:t>Typically </a:t>
            </a:r>
            <a:r>
              <a:rPr lang="en-US" dirty="0"/>
              <a:t>v</a:t>
            </a:r>
            <a:r>
              <a:rPr lang="en-US" dirty="0" smtClean="0"/>
              <a:t>ery expensive to kill / checkpoint processes</a:t>
            </a:r>
            <a:endParaRPr lang="en-US" dirty="0"/>
          </a:p>
          <a:p>
            <a:r>
              <a:rPr lang="en-US" dirty="0" smtClean="0"/>
              <a:t>Avoidance: steer around deadlock</a:t>
            </a:r>
            <a:endParaRPr lang="en-US" dirty="0"/>
          </a:p>
          <a:p>
            <a:pPr lvl="1"/>
            <a:r>
              <a:rPr lang="en-US" dirty="0"/>
              <a:t>Requires knowledge of everything an application will </a:t>
            </a:r>
            <a:r>
              <a:rPr lang="en-US" dirty="0" smtClean="0"/>
              <a:t>request</a:t>
            </a:r>
          </a:p>
          <a:p>
            <a:pPr lvl="1"/>
            <a:r>
              <a:rPr lang="en-US" dirty="0" smtClean="0"/>
              <a:t>Expensive to perform on each scheduling event</a:t>
            </a:r>
            <a:endParaRPr lang="en-US" dirty="0"/>
          </a:p>
          <a:p>
            <a:r>
              <a:rPr lang="en-US" dirty="0" smtClean="0"/>
              <a:t>Prevention (ordered resources)</a:t>
            </a:r>
            <a:endParaRPr lang="en-US" dirty="0" smtClean="0"/>
          </a:p>
          <a:p>
            <a:pPr lvl="1"/>
            <a:r>
              <a:rPr lang="en-US" dirty="0" smtClean="0"/>
              <a:t>Imposes </a:t>
            </a:r>
            <a:r>
              <a:rPr lang="en-US" dirty="0" smtClean="0"/>
              <a:t>conservative rules on application that preclude deadlock</a:t>
            </a:r>
          </a:p>
          <a:p>
            <a:pPr lvl="1"/>
            <a:r>
              <a:rPr lang="en-US" dirty="0" smtClean="0"/>
              <a:t>Application </a:t>
            </a:r>
            <a:r>
              <a:rPr lang="en-US" dirty="0" smtClean="0"/>
              <a:t>can do it; no special OS </a:t>
            </a:r>
            <a:r>
              <a:rPr lang="en-US" dirty="0" smtClean="0"/>
              <a:t>support</a:t>
            </a:r>
          </a:p>
        </p:txBody>
      </p:sp>
    </p:spTree>
    <p:extLst>
      <p:ext uri="{BB962C8B-B14F-4D97-AF65-F5344CB8AC3E}">
        <p14:creationId xmlns:p14="http://schemas.microsoft.com/office/powerpoint/2010/main" val="754441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 Summary</a:t>
            </a:r>
            <a:endParaRPr lang="en-US" dirty="0"/>
          </a:p>
        </p:txBody>
      </p:sp>
      <p:sp>
        <p:nvSpPr>
          <p:cNvPr id="3" name="Text Placeholder 2"/>
          <p:cNvSpPr>
            <a:spLocks noGrp="1"/>
          </p:cNvSpPr>
          <p:nvPr>
            <p:ph type="body" sz="quarter" idx="10"/>
          </p:nvPr>
        </p:nvSpPr>
        <p:spPr/>
        <p:txBody>
          <a:bodyPr/>
          <a:lstStyle/>
          <a:p>
            <a:r>
              <a:rPr lang="en-US" dirty="0" smtClean="0"/>
              <a:t>Typical solution:</a:t>
            </a:r>
          </a:p>
          <a:p>
            <a:pPr lvl="1"/>
            <a:r>
              <a:rPr lang="en-US" dirty="0" smtClean="0"/>
              <a:t>OS (Unix/Windows) do nothing (</a:t>
            </a:r>
            <a:r>
              <a:rPr lang="en-US" dirty="0"/>
              <a:t>O</a:t>
            </a:r>
            <a:r>
              <a:rPr lang="en-US" dirty="0" smtClean="0"/>
              <a:t>strich Algorithm)</a:t>
            </a:r>
          </a:p>
          <a:p>
            <a:pPr lvl="1"/>
            <a:r>
              <a:rPr lang="en-US" dirty="0" smtClean="0"/>
              <a:t>Application uses general</a:t>
            </a:r>
            <a:r>
              <a:rPr lang="en-US" dirty="0"/>
              <a:t>-purpose </a:t>
            </a:r>
            <a:r>
              <a:rPr lang="en-US" dirty="0" smtClean="0"/>
              <a:t>deadlock prevention</a:t>
            </a:r>
          </a:p>
          <a:p>
            <a:r>
              <a:rPr lang="en-US" dirty="0" smtClean="0"/>
              <a:t>Transaction </a:t>
            </a:r>
            <a:r>
              <a:rPr lang="en-US" dirty="0"/>
              <a:t>systems (e.g., credit card processing) may use detection/recovery/</a:t>
            </a:r>
            <a:r>
              <a:rPr lang="en-US" dirty="0" smtClean="0"/>
              <a:t>avoidance</a:t>
            </a:r>
            <a:endParaRPr lang="en-US" dirty="0"/>
          </a:p>
        </p:txBody>
      </p:sp>
    </p:spTree>
    <p:extLst>
      <p:ext uri="{BB962C8B-B14F-4D97-AF65-F5344CB8AC3E}">
        <p14:creationId xmlns:p14="http://schemas.microsoft.com/office/powerpoint/2010/main" val="379486608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1"/>
          <p:cNvSpPr>
            <a:spLocks/>
          </p:cNvSpPr>
          <p:nvPr/>
        </p:nvSpPr>
        <p:spPr bwMode="auto">
          <a:xfrm>
            <a:off x="0" y="1377950"/>
            <a:ext cx="2133600" cy="101600"/>
          </a:xfrm>
          <a:prstGeom prst="rect">
            <a:avLst/>
          </a:prstGeom>
          <a:solidFill>
            <a:srgbClr val="CC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71683" name="Rectangle 2"/>
          <p:cNvSpPr>
            <a:spLocks/>
          </p:cNvSpPr>
          <p:nvPr/>
        </p:nvSpPr>
        <p:spPr bwMode="auto">
          <a:xfrm>
            <a:off x="1447800" y="1377950"/>
            <a:ext cx="7239000" cy="101600"/>
          </a:xfrm>
          <a:prstGeom prst="rect">
            <a:avLst/>
          </a:prstGeom>
          <a:gradFill rotWithShape="0">
            <a:gsLst>
              <a:gs pos="0">
                <a:srgbClr val="CCCC99"/>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71684" name="Freeform 3"/>
          <p:cNvSpPr>
            <a:spLocks/>
          </p:cNvSpPr>
          <p:nvPr/>
        </p:nvSpPr>
        <p:spPr bwMode="auto">
          <a:xfrm>
            <a:off x="838200" y="561975"/>
            <a:ext cx="152400" cy="1066800"/>
          </a:xfrm>
          <a:custGeom>
            <a:avLst/>
            <a:gdLst>
              <a:gd name="T0" fmla="*/ 377667496 w 21600"/>
              <a:gd name="T1" fmla="*/ 2147483647 h 21600"/>
              <a:gd name="T2" fmla="*/ 0 w 21600"/>
              <a:gd name="T3" fmla="*/ 2147483647 h 21600"/>
              <a:gd name="T4" fmla="*/ 0 w 21600"/>
              <a:gd name="T5" fmla="*/ 0 h 21600"/>
              <a:gd name="T6" fmla="*/ 377667496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21600"/>
                </a:moveTo>
                <a:lnTo>
                  <a:pt x="0" y="21600"/>
                </a:lnTo>
                <a:lnTo>
                  <a:pt x="0" y="0"/>
                </a:lnTo>
                <a:lnTo>
                  <a:pt x="21600" y="0"/>
                </a:lnTo>
              </a:path>
            </a:pathLst>
          </a:custGeom>
          <a:noFill/>
          <a:ln w="76200" cap="flat">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685" name="Freeform 4"/>
          <p:cNvSpPr>
            <a:spLocks/>
          </p:cNvSpPr>
          <p:nvPr/>
        </p:nvSpPr>
        <p:spPr bwMode="auto">
          <a:xfrm>
            <a:off x="8262938" y="269875"/>
            <a:ext cx="152400" cy="1073150"/>
          </a:xfrm>
          <a:custGeom>
            <a:avLst/>
            <a:gdLst>
              <a:gd name="T0" fmla="*/ 0 w 21600"/>
              <a:gd name="T1" fmla="*/ 0 h 21600"/>
              <a:gd name="T2" fmla="*/ 377667496 w 21600"/>
              <a:gd name="T3" fmla="*/ 0 h 21600"/>
              <a:gd name="T4" fmla="*/ 377667496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path>
            </a:pathLst>
          </a:custGeom>
          <a:noFill/>
          <a:ln w="76200" cap="flat">
            <a:solidFill>
              <a:srgbClr val="CC99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71686"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0138" y="6327775"/>
            <a:ext cx="3476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Rectangle 7"/>
          <p:cNvSpPr>
            <a:spLocks noChangeArrowheads="1"/>
          </p:cNvSpPr>
          <p:nvPr>
            <p:ph type="title"/>
          </p:nvPr>
        </p:nvSpPr>
        <p:spPr/>
        <p:txBody>
          <a:bodyPr rIns="132080"/>
          <a:lstStyle/>
          <a:p>
            <a:r>
              <a:rPr lang="en-US">
                <a:latin typeface="Arial" charset="0"/>
              </a:rPr>
              <a:t>Concluding notes</a:t>
            </a:r>
          </a:p>
        </p:txBody>
      </p:sp>
      <p:sp>
        <p:nvSpPr>
          <p:cNvPr id="71688" name="Rectangle 8"/>
          <p:cNvSpPr>
            <a:spLocks noChangeArrowheads="1"/>
          </p:cNvSpPr>
          <p:nvPr>
            <p:ph type="body" idx="4294967295"/>
          </p:nvPr>
        </p:nvSpPr>
        <p:spPr>
          <a:xfrm>
            <a:off x="949325" y="1854200"/>
            <a:ext cx="7661275" cy="4876800"/>
          </a:xfrm>
          <a:prstGeom prst="rect">
            <a:avLst/>
          </a:prstGeom>
        </p:spPr>
        <p:txBody>
          <a:bodyPr rIns="132080"/>
          <a:lstStyle/>
          <a:p>
            <a:r>
              <a:rPr lang="en-US" sz="2400">
                <a:latin typeface="Arial" charset="0"/>
              </a:rPr>
              <a:t>In general, deadlock detection or avoidance is </a:t>
            </a:r>
            <a:r>
              <a:rPr lang="en-US" sz="2400">
                <a:solidFill>
                  <a:srgbClr val="FF0000"/>
                </a:solidFill>
                <a:latin typeface="Arial" charset="0"/>
              </a:rPr>
              <a:t>expensive</a:t>
            </a:r>
          </a:p>
          <a:p>
            <a:r>
              <a:rPr lang="en-US" sz="2400">
                <a:latin typeface="Arial" charset="0"/>
              </a:rPr>
              <a:t>Must evaluate </a:t>
            </a:r>
            <a:r>
              <a:rPr lang="en-US" sz="2400">
                <a:solidFill>
                  <a:srgbClr val="FF0000"/>
                </a:solidFill>
                <a:latin typeface="Arial" charset="0"/>
              </a:rPr>
              <a:t>cost and frequency of deadlock </a:t>
            </a:r>
            <a:r>
              <a:rPr lang="en-US" sz="2400">
                <a:latin typeface="Arial" charset="0"/>
              </a:rPr>
              <a:t>against </a:t>
            </a:r>
            <a:r>
              <a:rPr lang="en-US" sz="2400">
                <a:solidFill>
                  <a:srgbClr val="FF0000"/>
                </a:solidFill>
                <a:latin typeface="Arial" charset="0"/>
              </a:rPr>
              <a:t>costs of detection or avoidance</a:t>
            </a:r>
          </a:p>
          <a:p>
            <a:r>
              <a:rPr lang="en-US" sz="2400">
                <a:latin typeface="Arial" charset="0"/>
              </a:rPr>
              <a:t>Deadlock avoidance and recovery may cause </a:t>
            </a:r>
            <a:r>
              <a:rPr lang="en-US" sz="2400">
                <a:solidFill>
                  <a:srgbClr val="FF0000"/>
                </a:solidFill>
                <a:latin typeface="Arial" charset="0"/>
              </a:rPr>
              <a:t>indefinite postponement </a:t>
            </a:r>
          </a:p>
          <a:p>
            <a:r>
              <a:rPr lang="en-US" sz="2400">
                <a:latin typeface="Arial" charset="0"/>
              </a:rPr>
              <a:t>Unix, Windows use </a:t>
            </a:r>
            <a:r>
              <a:rPr lang="en-US" sz="2400">
                <a:solidFill>
                  <a:srgbClr val="FF0000"/>
                </a:solidFill>
                <a:latin typeface="Arial" charset="0"/>
              </a:rPr>
              <a:t>Ostrich Algorithm </a:t>
            </a:r>
            <a:r>
              <a:rPr lang="en-US" sz="2400">
                <a:latin typeface="Arial" charset="0"/>
              </a:rPr>
              <a:t>(do nothing)</a:t>
            </a:r>
          </a:p>
          <a:p>
            <a:r>
              <a:rPr lang="en-US" sz="2400">
                <a:latin typeface="Arial" charset="0"/>
              </a:rPr>
              <a:t>Typical apps use </a:t>
            </a:r>
            <a:r>
              <a:rPr lang="en-US" sz="2400">
                <a:solidFill>
                  <a:srgbClr val="FF0000"/>
                </a:solidFill>
                <a:latin typeface="Arial" charset="0"/>
              </a:rPr>
              <a:t>deadlock prevention </a:t>
            </a:r>
            <a:r>
              <a:rPr lang="en-US" sz="2400">
                <a:latin typeface="Arial" charset="0"/>
              </a:rPr>
              <a:t>(order locks)</a:t>
            </a:r>
          </a:p>
          <a:p>
            <a:r>
              <a:rPr lang="en-US" sz="2400">
                <a:solidFill>
                  <a:srgbClr val="FF0000"/>
                </a:solidFill>
                <a:latin typeface="Arial" charset="0"/>
              </a:rPr>
              <a:t>Transaction systems </a:t>
            </a:r>
            <a:r>
              <a:rPr lang="en-US" sz="2400">
                <a:latin typeface="Arial" charset="0"/>
              </a:rPr>
              <a:t>(e.g., credit card systems) need to use deadlock detection/recovery/avoidance/prevention (why?)</a:t>
            </a:r>
          </a:p>
        </p:txBody>
      </p:sp>
      <p:sp>
        <p:nvSpPr>
          <p:cNvPr id="11" name="Slide Number Placeholder 10"/>
          <p:cNvSpPr>
            <a:spLocks noGrp="1"/>
          </p:cNvSpPr>
          <p:nvPr>
            <p:ph type="sldNum" sz="quarter" idx="4294967295"/>
          </p:nvPr>
        </p:nvSpPr>
        <p:spPr>
          <a:xfrm>
            <a:off x="6705600" y="6477000"/>
            <a:ext cx="1905000" cy="228600"/>
          </a:xfrm>
          <a:prstGeom prst="rect">
            <a:avLst/>
          </a:prstGeom>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BE72B82-EBFE-5F4F-A64E-120C7B7E26D5}" type="slidenum">
              <a:rPr lang="en-US">
                <a:latin typeface="Arial" charset="0"/>
              </a:rPr>
              <a:pPr/>
              <a:t>38</a:t>
            </a:fld>
            <a:endParaRPr lang="en-US">
              <a:latin typeface="Arial" charset="0"/>
            </a:endParaRPr>
          </a:p>
        </p:txBody>
      </p:sp>
      <p:sp>
        <p:nvSpPr>
          <p:cNvPr id="12" name="Footer Placeholder 11"/>
          <p:cNvSpPr>
            <a:spLocks noGrp="1"/>
          </p:cNvSpPr>
          <p:nvPr>
            <p:ph type="ftr" sz="quarter" idx="4294967295"/>
          </p:nvPr>
        </p:nvSpPr>
        <p:spPr>
          <a:xfrm>
            <a:off x="2819400" y="6477000"/>
            <a:ext cx="3886200" cy="228600"/>
          </a:xfrm>
          <a:prstGeom prst="rect">
            <a:avLst/>
          </a:prstGeom>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a:latin typeface="Arial" charset="0"/>
              </a:rPr>
              <a:t>Copyright ©:  University of Illinois CS 241 Staff</a:t>
            </a:r>
          </a:p>
        </p:txBody>
      </p:sp>
    </p:spTree>
    <p:extLst>
      <p:ext uri="{BB962C8B-B14F-4D97-AF65-F5344CB8AC3E}">
        <p14:creationId xmlns:p14="http://schemas.microsoft.com/office/powerpoint/2010/main" val="1205766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time: Deadlock Prevention</a:t>
            </a:r>
            <a:endParaRPr lang="en-US" dirty="0"/>
          </a:p>
        </p:txBody>
      </p:sp>
      <p:sp>
        <p:nvSpPr>
          <p:cNvPr id="3" name="Text Placeholder 2"/>
          <p:cNvSpPr>
            <a:spLocks noGrp="1"/>
          </p:cNvSpPr>
          <p:nvPr>
            <p:ph type="body" sz="quarter" idx="10"/>
          </p:nvPr>
        </p:nvSpPr>
        <p:spPr/>
        <p:txBody>
          <a:bodyPr/>
          <a:lstStyle/>
          <a:p>
            <a:r>
              <a:rPr lang="en-US" dirty="0" smtClean="0"/>
              <a:t>#1: No mutual exclusion</a:t>
            </a:r>
          </a:p>
          <a:p>
            <a:pPr lvl="1"/>
            <a:r>
              <a:rPr lang="en-US" dirty="0" smtClean="0"/>
              <a:t>Thank you, Captain Obvious</a:t>
            </a:r>
          </a:p>
          <a:p>
            <a:r>
              <a:rPr lang="en-US" dirty="0" smtClean="0"/>
              <a:t>#2: Allow preemption</a:t>
            </a:r>
          </a:p>
          <a:p>
            <a:pPr lvl="1"/>
            <a:r>
              <a:rPr lang="en-US" dirty="0" smtClean="0"/>
              <a:t>OS can revoke resources from current owner</a:t>
            </a:r>
          </a:p>
          <a:p>
            <a:r>
              <a:rPr lang="en-US" dirty="0" smtClean="0"/>
              <a:t>#3: No hold and wait</a:t>
            </a:r>
          </a:p>
          <a:p>
            <a:pPr lvl="1"/>
            <a:r>
              <a:rPr lang="en-US" dirty="0" smtClean="0"/>
              <a:t>When waiting for a resource, must not currently hold any resource</a:t>
            </a:r>
          </a:p>
          <a:p>
            <a:r>
              <a:rPr lang="en-US" dirty="0" smtClean="0"/>
              <a:t>#4: Request resources in order</a:t>
            </a:r>
          </a:p>
          <a:p>
            <a:pPr lvl="1"/>
            <a:r>
              <a:rPr lang="en-US" dirty="0" smtClean="0"/>
              <a:t>When waiting for resource </a:t>
            </a:r>
            <a:r>
              <a:rPr lang="en-US" i="1" dirty="0" err="1" smtClean="0"/>
              <a:t>i</a:t>
            </a:r>
            <a:r>
              <a:rPr lang="en-US" dirty="0" smtClean="0"/>
              <a:t>, must not currently hold any resource </a:t>
            </a:r>
            <a:r>
              <a:rPr lang="en-US" i="1" dirty="0" smtClean="0"/>
              <a:t>j</a:t>
            </a:r>
            <a:r>
              <a:rPr lang="en-US" dirty="0" smtClean="0"/>
              <a:t> &gt; </a:t>
            </a:r>
            <a:r>
              <a:rPr lang="en-US" i="1" dirty="0" err="1" smtClean="0"/>
              <a:t>i</a:t>
            </a:r>
            <a:endParaRPr lang="en-US" dirty="0" smtClean="0"/>
          </a:p>
          <a:p>
            <a:pPr lvl="1"/>
            <a:r>
              <a:rPr lang="en-US" dirty="0" smtClean="0"/>
              <a:t>As you can see: If your program satisfies #3 then it satisfies #4</a:t>
            </a:r>
          </a:p>
        </p:txBody>
      </p:sp>
    </p:spTree>
    <p:extLst>
      <p:ext uri="{BB962C8B-B14F-4D97-AF65-F5344CB8AC3E}">
        <p14:creationId xmlns:p14="http://schemas.microsoft.com/office/powerpoint/2010/main" val="3777417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“Request In Order” is more permissive</a:t>
            </a:r>
            <a:endParaRPr lang="en-US" dirty="0"/>
          </a:p>
        </p:txBody>
      </p:sp>
      <p:sp>
        <p:nvSpPr>
          <p:cNvPr id="8" name="Oval 12"/>
          <p:cNvSpPr>
            <a:spLocks/>
          </p:cNvSpPr>
          <p:nvPr/>
        </p:nvSpPr>
        <p:spPr bwMode="auto">
          <a:xfrm>
            <a:off x="374091" y="1958321"/>
            <a:ext cx="4087913" cy="4083872"/>
          </a:xfrm>
          <a:prstGeom prst="ellipse">
            <a:avLst/>
          </a:pr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40639" bIns="0" anchor="ctr"/>
          <a:lstStyle/>
          <a:p>
            <a:pPr marL="39688" algn="ctr"/>
            <a:endParaRPr lang="en-US" sz="2400" dirty="0">
              <a:solidFill>
                <a:srgbClr val="FFFFFF"/>
              </a:solidFill>
              <a:latin typeface="Arial" charset="0"/>
              <a:cs typeface="Arial" charset="0"/>
              <a:sym typeface="Arial" charset="0"/>
            </a:endParaRPr>
          </a:p>
        </p:txBody>
      </p:sp>
      <p:sp>
        <p:nvSpPr>
          <p:cNvPr id="11" name="TextBox 10"/>
          <p:cNvSpPr txBox="1"/>
          <p:nvPr/>
        </p:nvSpPr>
        <p:spPr>
          <a:xfrm>
            <a:off x="1423192" y="2191312"/>
            <a:ext cx="2045026" cy="400110"/>
          </a:xfrm>
          <a:prstGeom prst="rect">
            <a:avLst/>
          </a:prstGeom>
          <a:noFill/>
        </p:spPr>
        <p:txBody>
          <a:bodyPr wrap="none" rtlCol="0">
            <a:spAutoFit/>
          </a:bodyPr>
          <a:lstStyle/>
          <a:p>
            <a:r>
              <a:rPr lang="en-US" sz="2000" b="0" dirty="0" smtClean="0">
                <a:solidFill>
                  <a:schemeClr val="bg1"/>
                </a:solidFill>
                <a:latin typeface="Gill Sans MT"/>
                <a:cs typeface="Gill Sans MT"/>
              </a:rPr>
              <a:t>Will not deadlock</a:t>
            </a:r>
            <a:endParaRPr lang="en-US" sz="2000" b="0" dirty="0" smtClean="0">
              <a:solidFill>
                <a:schemeClr val="bg1"/>
              </a:solidFill>
              <a:latin typeface="Gill Sans MT"/>
              <a:cs typeface="Gill Sans MT"/>
            </a:endParaRPr>
          </a:p>
        </p:txBody>
      </p:sp>
      <p:sp>
        <p:nvSpPr>
          <p:cNvPr id="15" name="Oval 12"/>
          <p:cNvSpPr>
            <a:spLocks/>
          </p:cNvSpPr>
          <p:nvPr/>
        </p:nvSpPr>
        <p:spPr bwMode="auto">
          <a:xfrm>
            <a:off x="772830" y="3197025"/>
            <a:ext cx="3321580" cy="2704332"/>
          </a:xfrm>
          <a:prstGeom prst="ellipse">
            <a:avLst/>
          </a:prstGeom>
          <a:solidFill>
            <a:schemeClr val="bg1">
              <a:lumMod val="75000"/>
            </a:schemeClr>
          </a:solidFill>
          <a:ln>
            <a:noFill/>
          </a:ln>
        </p:spPr>
        <p:txBody>
          <a:bodyPr lIns="0" tIns="0" rIns="40639" bIns="0" anchor="ctr"/>
          <a:lstStyle/>
          <a:p>
            <a:pPr marL="39688" algn="ctr"/>
            <a:endParaRPr lang="en-US" sz="2400" dirty="0">
              <a:solidFill>
                <a:srgbClr val="FFFFFF"/>
              </a:solidFill>
              <a:latin typeface="Arial" charset="0"/>
              <a:cs typeface="Arial" charset="0"/>
              <a:sym typeface="Arial" charset="0"/>
            </a:endParaRPr>
          </a:p>
        </p:txBody>
      </p:sp>
      <p:sp>
        <p:nvSpPr>
          <p:cNvPr id="17" name="Oval 12"/>
          <p:cNvSpPr>
            <a:spLocks/>
          </p:cNvSpPr>
          <p:nvPr/>
        </p:nvSpPr>
        <p:spPr bwMode="auto">
          <a:xfrm>
            <a:off x="4752273" y="1958321"/>
            <a:ext cx="4087913" cy="4083872"/>
          </a:xfrm>
          <a:prstGeom prst="ellipse">
            <a:avLst/>
          </a:prstGeom>
          <a:solidFill>
            <a:srgbClr val="EF5B00"/>
          </a:solidFill>
          <a:ln>
            <a:noFill/>
          </a:ln>
        </p:spPr>
        <p:txBody>
          <a:bodyPr lIns="0" tIns="0" rIns="40639" bIns="0" anchor="ctr"/>
          <a:lstStyle/>
          <a:p>
            <a:pPr marL="39688" algn="ctr"/>
            <a:endParaRPr lang="en-US" sz="2400" dirty="0">
              <a:solidFill>
                <a:srgbClr val="FFFFFF"/>
              </a:solidFill>
              <a:latin typeface="Arial" charset="0"/>
              <a:cs typeface="Arial" charset="0"/>
              <a:sym typeface="Arial" charset="0"/>
            </a:endParaRPr>
          </a:p>
        </p:txBody>
      </p:sp>
      <p:sp>
        <p:nvSpPr>
          <p:cNvPr id="13" name="TextBox 12"/>
          <p:cNvSpPr txBox="1"/>
          <p:nvPr/>
        </p:nvSpPr>
        <p:spPr>
          <a:xfrm>
            <a:off x="5605182" y="2196772"/>
            <a:ext cx="2454293" cy="1015663"/>
          </a:xfrm>
          <a:prstGeom prst="rect">
            <a:avLst/>
          </a:prstGeom>
          <a:noFill/>
        </p:spPr>
        <p:txBody>
          <a:bodyPr wrap="none" rtlCol="0">
            <a:spAutoFit/>
          </a:bodyPr>
          <a:lstStyle/>
          <a:p>
            <a:pPr algn="ctr"/>
            <a:r>
              <a:rPr lang="en-US" sz="2000" b="0" dirty="0" smtClean="0">
                <a:latin typeface="Gill Sans MT"/>
                <a:cs typeface="Gill Sans MT"/>
              </a:rPr>
              <a:t>Might deadlock</a:t>
            </a:r>
          </a:p>
          <a:p>
            <a:pPr algn="ctr"/>
            <a:r>
              <a:rPr lang="en-US" sz="2000" dirty="0" smtClean="0">
                <a:latin typeface="Gill Sans MT"/>
                <a:cs typeface="Gill Sans MT"/>
              </a:rPr>
              <a:t>(depending on</a:t>
            </a:r>
          </a:p>
          <a:p>
            <a:pPr algn="ctr"/>
            <a:r>
              <a:rPr lang="en-US" sz="2000" b="0" dirty="0" smtClean="0">
                <a:latin typeface="Gill Sans MT"/>
                <a:cs typeface="Gill Sans MT"/>
              </a:rPr>
              <a:t>scheduler, inputs, etc.)</a:t>
            </a:r>
            <a:endParaRPr lang="en-US" sz="2000" b="0" dirty="0" smtClean="0">
              <a:latin typeface="Gill Sans MT"/>
              <a:cs typeface="Gill Sans MT"/>
            </a:endParaRPr>
          </a:p>
        </p:txBody>
      </p:sp>
      <p:sp>
        <p:nvSpPr>
          <p:cNvPr id="18" name="Oval 12"/>
          <p:cNvSpPr>
            <a:spLocks/>
          </p:cNvSpPr>
          <p:nvPr/>
        </p:nvSpPr>
        <p:spPr bwMode="auto">
          <a:xfrm>
            <a:off x="5736554" y="4401383"/>
            <a:ext cx="2194980" cy="1378039"/>
          </a:xfrm>
          <a:prstGeom prst="ellipse">
            <a:avLst/>
          </a:prstGeom>
          <a:solidFill>
            <a:schemeClr val="bg1">
              <a:lumMod val="75000"/>
            </a:schemeClr>
          </a:solidFill>
          <a:ln>
            <a:noFill/>
          </a:ln>
        </p:spPr>
        <p:txBody>
          <a:bodyPr lIns="0" tIns="0" rIns="40639" bIns="0" anchor="ctr"/>
          <a:lstStyle/>
          <a:p>
            <a:pPr marL="39688" algn="ctr"/>
            <a:endParaRPr lang="en-US" sz="2400" dirty="0">
              <a:solidFill>
                <a:srgbClr val="FFFFFF"/>
              </a:solidFill>
              <a:latin typeface="Arial" charset="0"/>
              <a:cs typeface="Arial" charset="0"/>
              <a:sym typeface="Arial" charset="0"/>
            </a:endParaRPr>
          </a:p>
        </p:txBody>
      </p:sp>
      <p:sp>
        <p:nvSpPr>
          <p:cNvPr id="19" name="TextBox 18"/>
          <p:cNvSpPr txBox="1"/>
          <p:nvPr/>
        </p:nvSpPr>
        <p:spPr>
          <a:xfrm>
            <a:off x="6229196" y="4732728"/>
            <a:ext cx="1184940" cy="707886"/>
          </a:xfrm>
          <a:prstGeom prst="rect">
            <a:avLst/>
          </a:prstGeom>
          <a:noFill/>
        </p:spPr>
        <p:txBody>
          <a:bodyPr wrap="none" rtlCol="0">
            <a:spAutoFit/>
          </a:bodyPr>
          <a:lstStyle/>
          <a:p>
            <a:pPr algn="ctr"/>
            <a:r>
              <a:rPr lang="en-US" sz="2000" b="0" dirty="0" smtClean="0">
                <a:latin typeface="Gill Sans MT"/>
                <a:cs typeface="Gill Sans MT"/>
              </a:rPr>
              <a:t>Definitely</a:t>
            </a:r>
          </a:p>
          <a:p>
            <a:pPr algn="ctr"/>
            <a:r>
              <a:rPr lang="en-US" sz="2000" b="0" dirty="0" smtClean="0">
                <a:latin typeface="Gill Sans MT"/>
                <a:cs typeface="Gill Sans MT"/>
              </a:rPr>
              <a:t>deadlock</a:t>
            </a:r>
            <a:endParaRPr lang="en-US" sz="2000" b="0" dirty="0" smtClean="0">
              <a:latin typeface="Gill Sans MT"/>
              <a:cs typeface="Gill Sans MT"/>
            </a:endParaRPr>
          </a:p>
        </p:txBody>
      </p:sp>
      <p:sp>
        <p:nvSpPr>
          <p:cNvPr id="21" name="Oval 12"/>
          <p:cNvSpPr>
            <a:spLocks/>
          </p:cNvSpPr>
          <p:nvPr/>
        </p:nvSpPr>
        <p:spPr bwMode="auto">
          <a:xfrm>
            <a:off x="1367141" y="4170844"/>
            <a:ext cx="2079181" cy="1652374"/>
          </a:xfrm>
          <a:prstGeom prst="ellipse">
            <a:avLst/>
          </a:prstGeom>
          <a:solidFill>
            <a:schemeClr val="accent6">
              <a:lumMod val="60000"/>
              <a:lumOff val="40000"/>
            </a:schemeClr>
          </a:solidFill>
          <a:ln>
            <a:noFill/>
          </a:ln>
        </p:spPr>
        <p:txBody>
          <a:bodyPr lIns="0" tIns="0" rIns="40639" bIns="0" anchor="ctr"/>
          <a:lstStyle/>
          <a:p>
            <a:pPr marL="39688" algn="ctr"/>
            <a:endParaRPr lang="en-US" sz="2400" dirty="0">
              <a:solidFill>
                <a:srgbClr val="FFFFFF"/>
              </a:solidFill>
              <a:latin typeface="Arial" charset="0"/>
              <a:cs typeface="Arial" charset="0"/>
              <a:sym typeface="Arial" charset="0"/>
            </a:endParaRPr>
          </a:p>
        </p:txBody>
      </p:sp>
      <p:sp>
        <p:nvSpPr>
          <p:cNvPr id="22" name="TextBox 21"/>
          <p:cNvSpPr txBox="1"/>
          <p:nvPr/>
        </p:nvSpPr>
        <p:spPr>
          <a:xfrm>
            <a:off x="1456036" y="3420575"/>
            <a:ext cx="1954381" cy="400110"/>
          </a:xfrm>
          <a:prstGeom prst="rect">
            <a:avLst/>
          </a:prstGeom>
          <a:noFill/>
        </p:spPr>
        <p:txBody>
          <a:bodyPr wrap="none" rtlCol="0">
            <a:spAutoFit/>
          </a:bodyPr>
          <a:lstStyle/>
          <a:p>
            <a:pPr algn="ctr"/>
            <a:r>
              <a:rPr lang="en-US" sz="2000" b="0" dirty="0" smtClean="0">
                <a:latin typeface="Gill Sans MT"/>
                <a:cs typeface="Gill Sans MT"/>
              </a:rPr>
              <a:t>Request in order</a:t>
            </a:r>
            <a:endParaRPr lang="en-US" sz="2000" b="0" dirty="0" smtClean="0">
              <a:latin typeface="Gill Sans MT"/>
              <a:cs typeface="Gill Sans MT"/>
            </a:endParaRPr>
          </a:p>
        </p:txBody>
      </p:sp>
      <p:sp>
        <p:nvSpPr>
          <p:cNvPr id="23" name="TextBox 22"/>
          <p:cNvSpPr txBox="1"/>
          <p:nvPr/>
        </p:nvSpPr>
        <p:spPr>
          <a:xfrm>
            <a:off x="1897152" y="4633513"/>
            <a:ext cx="1069524" cy="707886"/>
          </a:xfrm>
          <a:prstGeom prst="rect">
            <a:avLst/>
          </a:prstGeom>
          <a:noFill/>
        </p:spPr>
        <p:txBody>
          <a:bodyPr wrap="none" rtlCol="0">
            <a:spAutoFit/>
          </a:bodyPr>
          <a:lstStyle/>
          <a:p>
            <a:pPr algn="ctr"/>
            <a:r>
              <a:rPr lang="en-US" sz="2000" b="0" dirty="0" smtClean="0">
                <a:latin typeface="Gill Sans MT"/>
                <a:cs typeface="Gill Sans MT"/>
              </a:rPr>
              <a:t>No hold</a:t>
            </a:r>
          </a:p>
          <a:p>
            <a:pPr algn="ctr"/>
            <a:r>
              <a:rPr lang="en-US" sz="2000" dirty="0" smtClean="0">
                <a:latin typeface="Gill Sans MT"/>
                <a:cs typeface="Gill Sans MT"/>
              </a:rPr>
              <a:t>and wait</a:t>
            </a:r>
            <a:endParaRPr lang="en-US" sz="2000" b="0" dirty="0" smtClean="0">
              <a:latin typeface="Gill Sans MT"/>
              <a:cs typeface="Gill Sans MT"/>
            </a:endParaRPr>
          </a:p>
        </p:txBody>
      </p:sp>
      <p:sp>
        <p:nvSpPr>
          <p:cNvPr id="24" name="TextBox 23"/>
          <p:cNvSpPr txBox="1"/>
          <p:nvPr/>
        </p:nvSpPr>
        <p:spPr>
          <a:xfrm>
            <a:off x="3667452" y="1313846"/>
            <a:ext cx="1855452" cy="477054"/>
          </a:xfrm>
          <a:prstGeom prst="rect">
            <a:avLst/>
          </a:prstGeom>
          <a:noFill/>
        </p:spPr>
        <p:txBody>
          <a:bodyPr wrap="none" rtlCol="0">
            <a:spAutoFit/>
          </a:bodyPr>
          <a:lstStyle/>
          <a:p>
            <a:r>
              <a:rPr lang="en-US" sz="2500" b="0" dirty="0" smtClean="0">
                <a:latin typeface="Gill Sans MT"/>
                <a:cs typeface="Gill Sans MT"/>
              </a:rPr>
              <a:t>All programs</a:t>
            </a:r>
            <a:endParaRPr lang="en-US" sz="2500" b="0" dirty="0" smtClean="0">
              <a:latin typeface="Gill Sans MT"/>
              <a:cs typeface="Gill Sans MT"/>
            </a:endParaRPr>
          </a:p>
        </p:txBody>
      </p:sp>
      <p:sp>
        <p:nvSpPr>
          <p:cNvPr id="25" name="Oval 12"/>
          <p:cNvSpPr>
            <a:spLocks/>
          </p:cNvSpPr>
          <p:nvPr/>
        </p:nvSpPr>
        <p:spPr bwMode="auto">
          <a:xfrm>
            <a:off x="240848" y="1226253"/>
            <a:ext cx="8758095" cy="5577001"/>
          </a:xfrm>
          <a:prstGeom prst="ellipse">
            <a:avLst/>
          </a:prstGeom>
          <a:noFill/>
          <a:ln w="76200">
            <a:solidFill>
              <a:srgbClr val="000000"/>
            </a:solidFill>
            <a:prstDash val="sysDot"/>
            <a:round/>
            <a:headEnd/>
            <a:tailEnd/>
          </a:ln>
        </p:spPr>
        <p:txBody>
          <a:bodyPr lIns="0" tIns="0" rIns="40639" bIns="0" anchor="ctr"/>
          <a:lstStyle/>
          <a:p>
            <a:pPr marL="39688" algn="ctr"/>
            <a:endParaRPr lang="en-US" sz="2400" dirty="0">
              <a:solidFill>
                <a:srgbClr val="FFFFFF"/>
              </a:solidFill>
              <a:latin typeface="Arial" charset="0"/>
              <a:cs typeface="Arial" charset="0"/>
              <a:sym typeface="Arial" charset="0"/>
            </a:endParaRPr>
          </a:p>
        </p:txBody>
      </p:sp>
    </p:spTree>
    <p:extLst>
      <p:ext uri="{BB962C8B-B14F-4D97-AF65-F5344CB8AC3E}">
        <p14:creationId xmlns:p14="http://schemas.microsoft.com/office/powerpoint/2010/main" val="1559403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5" grpId="0" animBg="1"/>
      <p:bldP spid="17" grpId="0" animBg="1"/>
      <p:bldP spid="13" grpId="0"/>
      <p:bldP spid="18" grpId="0" animBg="1"/>
      <p:bldP spid="19" grpId="0"/>
      <p:bldP spid="21" grpId="0" animBg="1"/>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5" name="Rectangle 7"/>
          <p:cNvSpPr>
            <a:spLocks noGrp="1" noChangeArrowheads="1"/>
          </p:cNvSpPr>
          <p:nvPr>
            <p:ph type="title"/>
          </p:nvPr>
        </p:nvSpPr>
        <p:spPr/>
        <p:txBody>
          <a:bodyPr rIns="132080"/>
          <a:lstStyle/>
          <a:p>
            <a:r>
              <a:rPr lang="en-US" dirty="0"/>
              <a:t>Are we always in trouble without ordering resources?</a:t>
            </a:r>
          </a:p>
        </p:txBody>
      </p:sp>
      <p:sp>
        <p:nvSpPr>
          <p:cNvPr id="27656" name="Rectangle 8"/>
          <p:cNvSpPr>
            <a:spLocks noGrp="1" noChangeArrowheads="1"/>
          </p:cNvSpPr>
          <p:nvPr>
            <p:ph type="body" idx="4294967295"/>
          </p:nvPr>
        </p:nvSpPr>
        <p:spPr>
          <a:xfrm>
            <a:off x="949325" y="1981200"/>
            <a:ext cx="7661275" cy="4114800"/>
          </a:xfrm>
          <a:prstGeom prst="rect">
            <a:avLst/>
          </a:prstGeom>
        </p:spPr>
        <p:txBody>
          <a:bodyPr rIns="132080">
            <a:normAutofit/>
          </a:bodyPr>
          <a:lstStyle/>
          <a:p>
            <a:pPr>
              <a:buFont typeface="Wingdings" pitchFamily="2" charset="2"/>
              <a:buChar char="n"/>
              <a:defRPr/>
            </a:pPr>
            <a:r>
              <a:rPr lang="en-US" dirty="0" smtClean="0">
                <a:ea typeface="+mn-ea"/>
              </a:rPr>
              <a:t>No, not always:</a:t>
            </a:r>
            <a:endParaRPr lang="en-US" dirty="0">
              <a:ea typeface="+mn-ea"/>
            </a:endParaRPr>
          </a:p>
          <a:p>
            <a:pPr>
              <a:spcBef>
                <a:spcPts val="14400"/>
              </a:spcBef>
              <a:defRPr/>
            </a:pPr>
            <a:r>
              <a:rPr lang="en-US" dirty="0">
                <a:ea typeface="+mn-ea"/>
              </a:rPr>
              <a:t>Ordered resource requests are </a:t>
            </a:r>
            <a:r>
              <a:rPr lang="en-US" dirty="0">
                <a:solidFill>
                  <a:srgbClr val="EF5B00"/>
                </a:solidFill>
                <a:ea typeface="+mn-ea"/>
              </a:rPr>
              <a:t>sufficient </a:t>
            </a:r>
            <a:r>
              <a:rPr lang="en-US" dirty="0">
                <a:ea typeface="+mn-ea"/>
              </a:rPr>
              <a:t>to avoid deadlock, but </a:t>
            </a:r>
            <a:r>
              <a:rPr lang="en-US" dirty="0" smtClean="0">
                <a:solidFill>
                  <a:srgbClr val="EF5B00"/>
                </a:solidFill>
                <a:ea typeface="+mn-ea"/>
              </a:rPr>
              <a:t>not necessary</a:t>
            </a:r>
            <a:endParaRPr lang="en-US" dirty="0">
              <a:solidFill>
                <a:srgbClr val="EF5B00"/>
              </a:solidFill>
              <a:ea typeface="+mn-ea"/>
            </a:endParaRPr>
          </a:p>
          <a:p>
            <a:pPr>
              <a:defRPr/>
            </a:pPr>
            <a:r>
              <a:rPr lang="en-US" dirty="0">
                <a:ea typeface="+mn-ea"/>
              </a:rPr>
              <a:t>Convenient, but may be </a:t>
            </a:r>
            <a:r>
              <a:rPr lang="en-US" dirty="0" smtClean="0">
                <a:ea typeface="+mn-ea"/>
              </a:rPr>
              <a:t>conservative</a:t>
            </a:r>
            <a:endParaRPr lang="en-US" dirty="0">
              <a:ea typeface="+mn-ea"/>
            </a:endParaRPr>
          </a:p>
        </p:txBody>
      </p:sp>
      <p:grpSp>
        <p:nvGrpSpPr>
          <p:cNvPr id="2" name="Group 12"/>
          <p:cNvGrpSpPr>
            <a:grpSpLocks/>
          </p:cNvGrpSpPr>
          <p:nvPr/>
        </p:nvGrpSpPr>
        <p:grpSpPr bwMode="auto">
          <a:xfrm>
            <a:off x="1854200" y="2628900"/>
            <a:ext cx="5461000" cy="1244600"/>
            <a:chOff x="0" y="0"/>
            <a:chExt cx="3440" cy="784"/>
          </a:xfrm>
          <a:solidFill>
            <a:srgbClr val="008000"/>
          </a:solidFill>
        </p:grpSpPr>
        <p:sp>
          <p:nvSpPr>
            <p:cNvPr id="37" name="Oval 13"/>
            <p:cNvSpPr>
              <a:spLocks/>
            </p:cNvSpPr>
            <p:nvPr/>
          </p:nvSpPr>
          <p:spPr bwMode="auto">
            <a:xfrm>
              <a:off x="0" y="304"/>
              <a:ext cx="160" cy="160"/>
            </a:xfrm>
            <a:prstGeom prst="ellipse">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38" name="Oval 14"/>
            <p:cNvSpPr>
              <a:spLocks/>
            </p:cNvSpPr>
            <p:nvPr/>
          </p:nvSpPr>
          <p:spPr bwMode="auto">
            <a:xfrm>
              <a:off x="1248" y="40"/>
              <a:ext cx="160" cy="160"/>
            </a:xfrm>
            <a:prstGeom prst="ellipse">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39" name="Oval 15"/>
            <p:cNvSpPr>
              <a:spLocks/>
            </p:cNvSpPr>
            <p:nvPr/>
          </p:nvSpPr>
          <p:spPr bwMode="auto">
            <a:xfrm>
              <a:off x="2592" y="304"/>
              <a:ext cx="160" cy="160"/>
            </a:xfrm>
            <a:prstGeom prst="ellipse">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40" name="Oval 16"/>
            <p:cNvSpPr>
              <a:spLocks/>
            </p:cNvSpPr>
            <p:nvPr/>
          </p:nvSpPr>
          <p:spPr bwMode="auto">
            <a:xfrm>
              <a:off x="1248" y="584"/>
              <a:ext cx="160" cy="160"/>
            </a:xfrm>
            <a:prstGeom prst="ellipse">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41" name="Rectangle 17"/>
            <p:cNvSpPr>
              <a:spLocks/>
            </p:cNvSpPr>
            <p:nvPr/>
          </p:nvSpPr>
          <p:spPr bwMode="auto">
            <a:xfrm>
              <a:off x="592" y="264"/>
              <a:ext cx="240" cy="240"/>
            </a:xfrm>
            <a:prstGeom prst="rect">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42" name="Rectangle 18"/>
            <p:cNvSpPr>
              <a:spLocks/>
            </p:cNvSpPr>
            <p:nvPr/>
          </p:nvSpPr>
          <p:spPr bwMode="auto">
            <a:xfrm>
              <a:off x="1936" y="0"/>
              <a:ext cx="240" cy="240"/>
            </a:xfrm>
            <a:prstGeom prst="rect">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43" name="Rectangle 19"/>
            <p:cNvSpPr>
              <a:spLocks/>
            </p:cNvSpPr>
            <p:nvPr/>
          </p:nvSpPr>
          <p:spPr bwMode="auto">
            <a:xfrm>
              <a:off x="1936" y="544"/>
              <a:ext cx="240" cy="240"/>
            </a:xfrm>
            <a:prstGeom prst="rect">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45" name="Line 21"/>
            <p:cNvSpPr>
              <a:spLocks noChangeShapeType="1"/>
            </p:cNvSpPr>
            <p:nvPr/>
          </p:nvSpPr>
          <p:spPr bwMode="auto">
            <a:xfrm rot="10800000">
              <a:off x="2216" y="128"/>
              <a:ext cx="319" cy="175"/>
            </a:xfrm>
            <a:prstGeom prst="line">
              <a:avLst/>
            </a:prstGeom>
            <a:grpFill/>
            <a:ln w="63500">
              <a:solidFill>
                <a:srgbClr val="FF0000"/>
              </a:solidFill>
              <a:round/>
              <a:headEnd type="stealth" w="med" len="med"/>
              <a:tailEnd/>
            </a:ln>
          </p:spPr>
          <p:txBody>
            <a:bodyPr lIns="0" tIns="0" rIns="0" bIns="0"/>
            <a:lstStyle/>
            <a:p>
              <a:pPr>
                <a:defRPr/>
              </a:pPr>
              <a:endParaRPr lang="en-US">
                <a:latin typeface="Tahoma" pitchFamily="34" charset="0"/>
                <a:ea typeface="+mn-ea"/>
              </a:endParaRPr>
            </a:p>
          </p:txBody>
        </p:sp>
        <p:sp>
          <p:nvSpPr>
            <p:cNvPr id="46" name="Line 22"/>
            <p:cNvSpPr>
              <a:spLocks noChangeShapeType="1"/>
            </p:cNvSpPr>
            <p:nvPr/>
          </p:nvSpPr>
          <p:spPr bwMode="auto">
            <a:xfrm rot="10800000" flipH="1">
              <a:off x="1439" y="667"/>
              <a:ext cx="473" cy="0"/>
            </a:xfrm>
            <a:prstGeom prst="line">
              <a:avLst/>
            </a:prstGeom>
            <a:grpFill/>
            <a:ln w="63500">
              <a:solidFill>
                <a:srgbClr val="FF0000"/>
              </a:solidFill>
              <a:round/>
              <a:headEnd type="stealth" w="med" len="med"/>
              <a:tailEnd/>
            </a:ln>
          </p:spPr>
          <p:txBody>
            <a:bodyPr lIns="0" tIns="0" rIns="0" bIns="0"/>
            <a:lstStyle/>
            <a:p>
              <a:pPr>
                <a:defRPr/>
              </a:pPr>
              <a:endParaRPr lang="en-US">
                <a:latin typeface="Tahoma" pitchFamily="34" charset="0"/>
                <a:ea typeface="+mn-ea"/>
              </a:endParaRPr>
            </a:p>
          </p:txBody>
        </p:sp>
        <p:sp>
          <p:nvSpPr>
            <p:cNvPr id="47" name="Line 23"/>
            <p:cNvSpPr>
              <a:spLocks noChangeShapeType="1"/>
            </p:cNvSpPr>
            <p:nvPr/>
          </p:nvSpPr>
          <p:spPr bwMode="auto">
            <a:xfrm rot="10800000" flipH="1">
              <a:off x="207" y="384"/>
              <a:ext cx="361" cy="0"/>
            </a:xfrm>
            <a:prstGeom prst="line">
              <a:avLst/>
            </a:prstGeom>
            <a:grpFill/>
            <a:ln w="63500">
              <a:solidFill>
                <a:srgbClr val="0000FF"/>
              </a:solidFill>
              <a:round/>
              <a:headEnd/>
              <a:tailEnd type="stealth" w="med" len="med"/>
            </a:ln>
          </p:spPr>
          <p:txBody>
            <a:bodyPr lIns="0" tIns="0" rIns="0" bIns="0"/>
            <a:lstStyle/>
            <a:p>
              <a:pPr>
                <a:defRPr/>
              </a:pPr>
              <a:endParaRPr lang="en-US">
                <a:latin typeface="Tahoma" pitchFamily="34" charset="0"/>
                <a:ea typeface="+mn-ea"/>
              </a:endParaRPr>
            </a:p>
          </p:txBody>
        </p:sp>
        <p:sp>
          <p:nvSpPr>
            <p:cNvPr id="48" name="Line 24"/>
            <p:cNvSpPr>
              <a:spLocks noChangeShapeType="1"/>
            </p:cNvSpPr>
            <p:nvPr/>
          </p:nvSpPr>
          <p:spPr bwMode="auto">
            <a:xfrm rot="10800000" flipH="1">
              <a:off x="2816" y="383"/>
              <a:ext cx="360" cy="0"/>
            </a:xfrm>
            <a:prstGeom prst="line">
              <a:avLst/>
            </a:prstGeom>
            <a:grpFill/>
            <a:ln w="63500">
              <a:solidFill>
                <a:srgbClr val="0000FF"/>
              </a:solidFill>
              <a:round/>
              <a:headEnd/>
              <a:tailEnd type="stealth" w="med" len="med"/>
            </a:ln>
          </p:spPr>
          <p:txBody>
            <a:bodyPr lIns="0" tIns="0" rIns="0" bIns="0"/>
            <a:lstStyle/>
            <a:p>
              <a:pPr>
                <a:defRPr/>
              </a:pPr>
              <a:endParaRPr lang="en-US">
                <a:latin typeface="Tahoma" pitchFamily="34" charset="0"/>
                <a:ea typeface="+mn-ea"/>
              </a:endParaRPr>
            </a:p>
          </p:txBody>
        </p:sp>
        <p:sp>
          <p:nvSpPr>
            <p:cNvPr id="49" name="Line 25"/>
            <p:cNvSpPr>
              <a:spLocks noChangeShapeType="1"/>
            </p:cNvSpPr>
            <p:nvPr/>
          </p:nvSpPr>
          <p:spPr bwMode="auto">
            <a:xfrm>
              <a:off x="1496" y="119"/>
              <a:ext cx="400" cy="0"/>
            </a:xfrm>
            <a:prstGeom prst="line">
              <a:avLst/>
            </a:prstGeom>
            <a:grpFill/>
            <a:ln w="63500">
              <a:solidFill>
                <a:srgbClr val="0000FF"/>
              </a:solidFill>
              <a:round/>
              <a:headEnd/>
              <a:tailEnd type="stealth" w="med" len="med"/>
            </a:ln>
          </p:spPr>
          <p:txBody>
            <a:bodyPr lIns="0" tIns="0" rIns="0" bIns="0"/>
            <a:lstStyle/>
            <a:p>
              <a:pPr>
                <a:defRPr/>
              </a:pPr>
              <a:endParaRPr lang="en-US">
                <a:latin typeface="Tahoma" pitchFamily="34" charset="0"/>
                <a:ea typeface="+mn-ea"/>
              </a:endParaRPr>
            </a:p>
          </p:txBody>
        </p:sp>
        <p:sp>
          <p:nvSpPr>
            <p:cNvPr id="50" name="Line 26"/>
            <p:cNvSpPr>
              <a:spLocks noChangeShapeType="1"/>
            </p:cNvSpPr>
            <p:nvPr/>
          </p:nvSpPr>
          <p:spPr bwMode="auto">
            <a:xfrm flipH="1">
              <a:off x="2216" y="448"/>
              <a:ext cx="352" cy="208"/>
            </a:xfrm>
            <a:prstGeom prst="line">
              <a:avLst/>
            </a:prstGeom>
            <a:grpFill/>
            <a:ln w="63500">
              <a:solidFill>
                <a:srgbClr val="0000FF"/>
              </a:solidFill>
              <a:round/>
              <a:headEnd/>
              <a:tailEnd type="stealth" w="med" len="med"/>
            </a:ln>
          </p:spPr>
          <p:txBody>
            <a:bodyPr lIns="0" tIns="0" rIns="0" bIns="0"/>
            <a:lstStyle/>
            <a:p>
              <a:pPr>
                <a:defRPr/>
              </a:pPr>
              <a:endParaRPr lang="en-US">
                <a:latin typeface="Tahoma" pitchFamily="34" charset="0"/>
                <a:ea typeface="+mn-ea"/>
              </a:endParaRPr>
            </a:p>
          </p:txBody>
        </p:sp>
        <p:sp>
          <p:nvSpPr>
            <p:cNvPr id="51" name="Line 27"/>
            <p:cNvSpPr>
              <a:spLocks noChangeShapeType="1"/>
            </p:cNvSpPr>
            <p:nvPr/>
          </p:nvSpPr>
          <p:spPr bwMode="auto">
            <a:xfrm rot="10800000">
              <a:off x="848" y="431"/>
              <a:ext cx="367" cy="185"/>
            </a:xfrm>
            <a:prstGeom prst="line">
              <a:avLst/>
            </a:prstGeom>
            <a:grpFill/>
            <a:ln w="63500">
              <a:solidFill>
                <a:srgbClr val="0000FF"/>
              </a:solidFill>
              <a:round/>
              <a:headEnd/>
              <a:tailEnd type="stealth" w="med" len="med"/>
            </a:ln>
          </p:spPr>
          <p:txBody>
            <a:bodyPr lIns="0" tIns="0" rIns="0" bIns="0"/>
            <a:lstStyle/>
            <a:p>
              <a:pPr>
                <a:defRPr/>
              </a:pPr>
              <a:endParaRPr lang="en-US">
                <a:latin typeface="Tahoma" pitchFamily="34" charset="0"/>
                <a:ea typeface="+mn-ea"/>
              </a:endParaRPr>
            </a:p>
          </p:txBody>
        </p:sp>
        <p:sp>
          <p:nvSpPr>
            <p:cNvPr id="52" name="Rectangle 28"/>
            <p:cNvSpPr>
              <a:spLocks/>
            </p:cNvSpPr>
            <p:nvPr/>
          </p:nvSpPr>
          <p:spPr bwMode="auto">
            <a:xfrm>
              <a:off x="3200" y="264"/>
              <a:ext cx="240" cy="240"/>
            </a:xfrm>
            <a:prstGeom prst="rect">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grpSp>
      <p:grpSp>
        <p:nvGrpSpPr>
          <p:cNvPr id="43020" name="Group 29"/>
          <p:cNvGrpSpPr>
            <a:grpSpLocks/>
          </p:cNvGrpSpPr>
          <p:nvPr/>
        </p:nvGrpSpPr>
        <p:grpSpPr bwMode="auto">
          <a:xfrm>
            <a:off x="2851150" y="2590800"/>
            <a:ext cx="4464050" cy="1371600"/>
            <a:chOff x="0" y="0"/>
            <a:chExt cx="2812" cy="864"/>
          </a:xfrm>
        </p:grpSpPr>
        <p:sp>
          <p:nvSpPr>
            <p:cNvPr id="43021" name="Rectangle 30"/>
            <p:cNvSpPr>
              <a:spLocks/>
            </p:cNvSpPr>
            <p:nvPr/>
          </p:nvSpPr>
          <p:spPr bwMode="auto">
            <a:xfrm>
              <a:off x="0" y="296"/>
              <a:ext cx="2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rgbClr val="FFFFFF"/>
                  </a:solidFill>
                  <a:latin typeface="Arial" charset="0"/>
                  <a:cs typeface="Arial" charset="0"/>
                  <a:sym typeface="Arial" charset="0"/>
                </a:rPr>
                <a:t>3</a:t>
              </a:r>
            </a:p>
          </p:txBody>
        </p:sp>
        <p:sp>
          <p:nvSpPr>
            <p:cNvPr id="43022" name="Rectangle 31"/>
            <p:cNvSpPr>
              <a:spLocks/>
            </p:cNvSpPr>
            <p:nvPr/>
          </p:nvSpPr>
          <p:spPr bwMode="auto">
            <a:xfrm>
              <a:off x="1344" y="0"/>
              <a:ext cx="2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rgbClr val="FFFFFF"/>
                  </a:solidFill>
                  <a:latin typeface="Arial" charset="0"/>
                  <a:cs typeface="Arial" charset="0"/>
                  <a:sym typeface="Arial" charset="0"/>
                </a:rPr>
                <a:t>4</a:t>
              </a:r>
            </a:p>
          </p:txBody>
        </p:sp>
        <p:sp>
          <p:nvSpPr>
            <p:cNvPr id="43023" name="Rectangle 32"/>
            <p:cNvSpPr>
              <a:spLocks/>
            </p:cNvSpPr>
            <p:nvPr/>
          </p:nvSpPr>
          <p:spPr bwMode="auto">
            <a:xfrm>
              <a:off x="1344" y="584"/>
              <a:ext cx="2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rgbClr val="FFFFFF"/>
                  </a:solidFill>
                  <a:latin typeface="Arial" charset="0"/>
                  <a:cs typeface="Arial" charset="0"/>
                  <a:sym typeface="Arial" charset="0"/>
                </a:rPr>
                <a:t>7</a:t>
              </a:r>
            </a:p>
          </p:txBody>
        </p:sp>
        <p:sp>
          <p:nvSpPr>
            <p:cNvPr id="43024" name="Rectangle 33"/>
            <p:cNvSpPr>
              <a:spLocks/>
            </p:cNvSpPr>
            <p:nvPr/>
          </p:nvSpPr>
          <p:spPr bwMode="auto">
            <a:xfrm>
              <a:off x="2608" y="296"/>
              <a:ext cx="2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rgbClr val="FFFFFF"/>
                  </a:solidFill>
                  <a:latin typeface="Arial" charset="0"/>
                  <a:cs typeface="Arial" charset="0"/>
                  <a:sym typeface="Arial" charset="0"/>
                </a:rPr>
                <a:t>8</a:t>
              </a:r>
            </a:p>
          </p:txBody>
        </p:sp>
      </p:grpSp>
    </p:spTree>
    <p:extLst>
      <p:ext uri="{BB962C8B-B14F-4D97-AF65-F5344CB8AC3E}">
        <p14:creationId xmlns:p14="http://schemas.microsoft.com/office/powerpoint/2010/main" val="21854911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What’s the rule of the road?</a:t>
            </a:r>
            <a:endParaRPr lang="en-US" dirty="0"/>
          </a:p>
        </p:txBody>
      </p:sp>
      <p:sp>
        <p:nvSpPr>
          <p:cNvPr id="3" name="Text Placeholder 2"/>
          <p:cNvSpPr>
            <a:spLocks noGrp="1"/>
          </p:cNvSpPr>
          <p:nvPr>
            <p:ph type="body" sz="quarter" idx="10"/>
          </p:nvPr>
        </p:nvSpPr>
        <p:spPr/>
        <p:txBody>
          <a:bodyPr/>
          <a:lstStyle/>
          <a:p>
            <a:r>
              <a:rPr lang="en-US" dirty="0" smtClean="0"/>
              <a:t>What’s the law? Does it resemble one of the rules we saw?</a:t>
            </a:r>
            <a:endParaRPr lang="en-US" dirty="0"/>
          </a:p>
        </p:txBody>
      </p:sp>
      <p:sp>
        <p:nvSpPr>
          <p:cNvPr id="4" name="Line 8"/>
          <p:cNvSpPr>
            <a:spLocks noChangeShapeType="1"/>
          </p:cNvSpPr>
          <p:nvPr/>
        </p:nvSpPr>
        <p:spPr bwMode="auto">
          <a:xfrm>
            <a:off x="1219200" y="4918850"/>
            <a:ext cx="27432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 name="Line 9"/>
          <p:cNvSpPr>
            <a:spLocks noChangeShapeType="1"/>
          </p:cNvSpPr>
          <p:nvPr/>
        </p:nvSpPr>
        <p:spPr bwMode="auto">
          <a:xfrm rot="10800000" flipH="1">
            <a:off x="3962400" y="4918850"/>
            <a:ext cx="1588" cy="182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 name="Line 10"/>
          <p:cNvSpPr>
            <a:spLocks noChangeShapeType="1"/>
          </p:cNvSpPr>
          <p:nvPr/>
        </p:nvSpPr>
        <p:spPr bwMode="auto">
          <a:xfrm rot="10800000" flipH="1">
            <a:off x="5257800" y="4918850"/>
            <a:ext cx="1588" cy="182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 name="Line 11"/>
          <p:cNvSpPr>
            <a:spLocks noChangeShapeType="1"/>
          </p:cNvSpPr>
          <p:nvPr/>
        </p:nvSpPr>
        <p:spPr bwMode="auto">
          <a:xfrm flipH="1">
            <a:off x="5257800" y="4918850"/>
            <a:ext cx="26670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 name="Line 12"/>
          <p:cNvSpPr>
            <a:spLocks noChangeShapeType="1"/>
          </p:cNvSpPr>
          <p:nvPr/>
        </p:nvSpPr>
        <p:spPr bwMode="auto">
          <a:xfrm>
            <a:off x="1219200" y="3852050"/>
            <a:ext cx="27432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 name="Line 13"/>
          <p:cNvSpPr>
            <a:spLocks noChangeShapeType="1"/>
          </p:cNvSpPr>
          <p:nvPr/>
        </p:nvSpPr>
        <p:spPr bwMode="auto">
          <a:xfrm rot="10800000" flipH="1">
            <a:off x="3962400" y="2480450"/>
            <a:ext cx="1588"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 name="Line 14"/>
          <p:cNvSpPr>
            <a:spLocks noChangeShapeType="1"/>
          </p:cNvSpPr>
          <p:nvPr/>
        </p:nvSpPr>
        <p:spPr bwMode="auto">
          <a:xfrm>
            <a:off x="5257800" y="2480450"/>
            <a:ext cx="1588"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1" name="Line 15"/>
          <p:cNvSpPr>
            <a:spLocks noChangeShapeType="1"/>
          </p:cNvSpPr>
          <p:nvPr/>
        </p:nvSpPr>
        <p:spPr bwMode="auto">
          <a:xfrm>
            <a:off x="5257800" y="3852050"/>
            <a:ext cx="25908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12" name="Pictur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92825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92825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92825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62345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78525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38545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38545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38545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38545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606185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522365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4"/>
          <p:cNvSpPr>
            <a:spLocks noChangeShapeType="1"/>
          </p:cNvSpPr>
          <p:nvPr/>
        </p:nvSpPr>
        <p:spPr bwMode="auto">
          <a:xfrm>
            <a:off x="4648200" y="2480450"/>
            <a:ext cx="1588" cy="1371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 name="Line 14"/>
          <p:cNvSpPr>
            <a:spLocks noChangeShapeType="1"/>
          </p:cNvSpPr>
          <p:nvPr/>
        </p:nvSpPr>
        <p:spPr bwMode="auto">
          <a:xfrm>
            <a:off x="4648200" y="4995050"/>
            <a:ext cx="0" cy="1752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5" name="Line 11"/>
          <p:cNvSpPr>
            <a:spLocks noChangeShapeType="1"/>
          </p:cNvSpPr>
          <p:nvPr/>
        </p:nvSpPr>
        <p:spPr bwMode="auto">
          <a:xfrm flipH="1">
            <a:off x="5257800" y="4385450"/>
            <a:ext cx="2667000" cy="15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 name="Line 11"/>
          <p:cNvSpPr>
            <a:spLocks noChangeShapeType="1"/>
          </p:cNvSpPr>
          <p:nvPr/>
        </p:nvSpPr>
        <p:spPr bwMode="auto">
          <a:xfrm flipH="1">
            <a:off x="1219200" y="4385450"/>
            <a:ext cx="2667000" cy="15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7" name="Rounded Rectangular Callout 26"/>
          <p:cNvSpPr>
            <a:spLocks noChangeArrowheads="1"/>
          </p:cNvSpPr>
          <p:nvPr/>
        </p:nvSpPr>
        <p:spPr bwMode="auto">
          <a:xfrm>
            <a:off x="2362200" y="3166250"/>
            <a:ext cx="1524000" cy="609600"/>
          </a:xfrm>
          <a:prstGeom prst="wedgeRoundRectCallout">
            <a:avLst>
              <a:gd name="adj1" fmla="val 68278"/>
              <a:gd name="adj2" fmla="val 89231"/>
              <a:gd name="adj3" fmla="val 16667"/>
            </a:avLst>
          </a:prstGeom>
          <a:solidFill>
            <a:srgbClr val="FFFFCC"/>
          </a:solidFill>
          <a:ln w="19050">
            <a:solidFill>
              <a:schemeClr val="tx1"/>
            </a:solidFill>
            <a:round/>
            <a:headEnd/>
            <a:tailEnd/>
          </a:ln>
        </p:spPr>
        <p:txBody>
          <a:bodyPr anchor="ctr"/>
          <a:lstStyle/>
          <a:p>
            <a:pPr algn="ctr"/>
            <a:r>
              <a:rPr lang="en-US">
                <a:latin typeface="Arial" charset="0"/>
              </a:rPr>
              <a:t>I can almost get across</a:t>
            </a:r>
          </a:p>
        </p:txBody>
      </p:sp>
      <p:pic>
        <p:nvPicPr>
          <p:cNvPr id="28"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75705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91885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ular Callout 29"/>
          <p:cNvSpPr>
            <a:spLocks noChangeArrowheads="1"/>
          </p:cNvSpPr>
          <p:nvPr/>
        </p:nvSpPr>
        <p:spPr bwMode="auto">
          <a:xfrm>
            <a:off x="2362200" y="3166250"/>
            <a:ext cx="1524000" cy="609600"/>
          </a:xfrm>
          <a:prstGeom prst="wedgeRoundRectCallout">
            <a:avLst>
              <a:gd name="adj1" fmla="val 68278"/>
              <a:gd name="adj2" fmla="val 89231"/>
              <a:gd name="adj3" fmla="val 16667"/>
            </a:avLst>
          </a:prstGeom>
          <a:solidFill>
            <a:srgbClr val="FFFFCC"/>
          </a:solidFill>
          <a:ln w="19050">
            <a:solidFill>
              <a:schemeClr val="tx1"/>
            </a:solidFill>
            <a:round/>
            <a:headEnd/>
            <a:tailEnd/>
          </a:ln>
        </p:spPr>
        <p:txBody>
          <a:bodyPr anchor="ctr"/>
          <a:lstStyle/>
          <a:p>
            <a:pPr algn="ctr"/>
            <a:r>
              <a:rPr lang="en-US" dirty="0" smtClean="0">
                <a:latin typeface="Arial" charset="0"/>
              </a:rPr>
              <a:t>Drat!</a:t>
            </a:r>
            <a:endParaRPr lang="en-US" dirty="0">
              <a:latin typeface="Arial" charset="0"/>
            </a:endParaRPr>
          </a:p>
        </p:txBody>
      </p:sp>
      <p:pic>
        <p:nvPicPr>
          <p:cNvPr id="32"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6571438"/>
            <a:ext cx="42386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174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7" presetClass="entr" presetSubtype="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7"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7"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0-#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2"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1+#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par>
                          <p:cTn id="44" fill="hold">
                            <p:stCondLst>
                              <p:cond delay="1000"/>
                            </p:stCondLst>
                            <p:childTnLst>
                              <p:par>
                                <p:cTn id="45" presetID="2" presetClass="entr" presetSubtype="4"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par>
                          <p:cTn id="53" fill="hold">
                            <p:stCondLst>
                              <p:cond delay="1500"/>
                            </p:stCondLst>
                            <p:childTnLst>
                              <p:par>
                                <p:cTn id="54" presetID="2" presetClass="entr" presetSubtype="2"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1+#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32"/>
                                        </p:tgtEl>
                                        <p:attrNameLst>
                                          <p:attrName>ppt_x</p:attrName>
                                        </p:attrNameLst>
                                      </p:cBhvr>
                                      <p:tavLst>
                                        <p:tav tm="0">
                                          <p:val>
                                            <p:strVal val="ppt_x"/>
                                          </p:val>
                                        </p:tav>
                                        <p:tav tm="100000">
                                          <p:val>
                                            <p:strVal val="ppt_x"/>
                                          </p:val>
                                        </p:tav>
                                      </p:tavLst>
                                    </p:anim>
                                    <p:anim calcmode="lin" valueType="num">
                                      <p:cBhvr additive="base">
                                        <p:cTn id="66" dur="500"/>
                                        <p:tgtEl>
                                          <p:spTgt spid="32"/>
                                        </p:tgtEl>
                                        <p:attrNameLst>
                                          <p:attrName>ppt_y</p:attrName>
                                        </p:attrNameLst>
                                      </p:cBhvr>
                                      <p:tavLst>
                                        <p:tav tm="0">
                                          <p:val>
                                            <p:strVal val="ppt_y"/>
                                          </p:val>
                                        </p:tav>
                                        <p:tav tm="100000">
                                          <p:val>
                                            <p:strVal val="1+ppt_h/2"/>
                                          </p:val>
                                        </p:tav>
                                      </p:tavLst>
                                    </p:anim>
                                    <p:set>
                                      <p:cBhvr>
                                        <p:cTn id="67" dur="1" fill="hold">
                                          <p:stCondLst>
                                            <p:cond delay="499"/>
                                          </p:stCondLst>
                                        </p:cTn>
                                        <p:tgtEl>
                                          <p:spTgt spid="32"/>
                                        </p:tgtEl>
                                        <p:attrNameLst>
                                          <p:attrName>style.visibility</p:attrName>
                                        </p:attrNameLst>
                                      </p:cBhvr>
                                      <p:to>
                                        <p:strVal val="hidden"/>
                                      </p:to>
                                    </p:set>
                                  </p:childTnLst>
                                </p:cTn>
                              </p:par>
                            </p:childTnLst>
                          </p:cTn>
                        </p:par>
                        <p:par>
                          <p:cTn id="68" fill="hold">
                            <p:stCondLst>
                              <p:cond delay="500"/>
                            </p:stCondLst>
                            <p:childTnLst>
                              <p:par>
                                <p:cTn id="69" presetID="2" presetClass="exit" presetSubtype="4" fill="hold" nodeType="afterEffect">
                                  <p:stCondLst>
                                    <p:cond delay="0"/>
                                  </p:stCondLst>
                                  <p:childTnLst>
                                    <p:anim calcmode="lin" valueType="num">
                                      <p:cBhvr additive="base">
                                        <p:cTn id="70" dur="500"/>
                                        <p:tgtEl>
                                          <p:spTgt spid="28"/>
                                        </p:tgtEl>
                                        <p:attrNameLst>
                                          <p:attrName>ppt_x</p:attrName>
                                        </p:attrNameLst>
                                      </p:cBhvr>
                                      <p:tavLst>
                                        <p:tav tm="0">
                                          <p:val>
                                            <p:strVal val="ppt_x"/>
                                          </p:val>
                                        </p:tav>
                                        <p:tav tm="100000">
                                          <p:val>
                                            <p:strVal val="ppt_x"/>
                                          </p:val>
                                        </p:tav>
                                      </p:tavLst>
                                    </p:anim>
                                    <p:anim calcmode="lin" valueType="num">
                                      <p:cBhvr additive="base">
                                        <p:cTn id="71" dur="500"/>
                                        <p:tgtEl>
                                          <p:spTgt spid="28"/>
                                        </p:tgtEl>
                                        <p:attrNameLst>
                                          <p:attrName>ppt_y</p:attrName>
                                        </p:attrNameLst>
                                      </p:cBhvr>
                                      <p:tavLst>
                                        <p:tav tm="0">
                                          <p:val>
                                            <p:strVal val="ppt_y"/>
                                          </p:val>
                                        </p:tav>
                                        <p:tav tm="100000">
                                          <p:val>
                                            <p:strVal val="1+ppt_h/2"/>
                                          </p:val>
                                        </p:tav>
                                      </p:tavLst>
                                    </p:anim>
                                    <p:set>
                                      <p:cBhvr>
                                        <p:cTn id="72" dur="1" fill="hold">
                                          <p:stCondLst>
                                            <p:cond delay="499"/>
                                          </p:stCondLst>
                                        </p:cTn>
                                        <p:tgtEl>
                                          <p:spTgt spid="28"/>
                                        </p:tgtEl>
                                        <p:attrNameLst>
                                          <p:attrName>style.visibility</p:attrName>
                                        </p:attrNameLst>
                                      </p:cBhvr>
                                      <p:to>
                                        <p:strVal val="hidden"/>
                                      </p:to>
                                    </p:set>
                                  </p:childTnLst>
                                </p:cTn>
                              </p:par>
                            </p:childTnLst>
                          </p:cTn>
                        </p:par>
                        <p:par>
                          <p:cTn id="73" fill="hold">
                            <p:stCondLst>
                              <p:cond delay="1000"/>
                            </p:stCondLst>
                            <p:childTnLst>
                              <p:par>
                                <p:cTn id="74" presetID="2" presetClass="exit" presetSubtype="4" fill="hold" nodeType="afterEffect">
                                  <p:stCondLst>
                                    <p:cond delay="0"/>
                                  </p:stCondLst>
                                  <p:childTnLst>
                                    <p:anim calcmode="lin" valueType="num">
                                      <p:cBhvr additive="base">
                                        <p:cTn id="75" dur="500"/>
                                        <p:tgtEl>
                                          <p:spTgt spid="29"/>
                                        </p:tgtEl>
                                        <p:attrNameLst>
                                          <p:attrName>ppt_x</p:attrName>
                                        </p:attrNameLst>
                                      </p:cBhvr>
                                      <p:tavLst>
                                        <p:tav tm="0">
                                          <p:val>
                                            <p:strVal val="ppt_x"/>
                                          </p:val>
                                        </p:tav>
                                        <p:tav tm="100000">
                                          <p:val>
                                            <p:strVal val="ppt_x"/>
                                          </p:val>
                                        </p:tav>
                                      </p:tavLst>
                                    </p:anim>
                                    <p:anim calcmode="lin" valueType="num">
                                      <p:cBhvr additive="base">
                                        <p:cTn id="76" dur="500"/>
                                        <p:tgtEl>
                                          <p:spTgt spid="29"/>
                                        </p:tgtEl>
                                        <p:attrNameLst>
                                          <p:attrName>ppt_y</p:attrName>
                                        </p:attrNameLst>
                                      </p:cBhvr>
                                      <p:tavLst>
                                        <p:tav tm="0">
                                          <p:val>
                                            <p:strVal val="ppt_y"/>
                                          </p:val>
                                        </p:tav>
                                        <p:tav tm="100000">
                                          <p:val>
                                            <p:strVal val="1+ppt_h/2"/>
                                          </p:val>
                                        </p:tav>
                                      </p:tavLst>
                                    </p:anim>
                                    <p:set>
                                      <p:cBhvr>
                                        <p:cTn id="77" dur="1" fill="hold">
                                          <p:stCondLst>
                                            <p:cond delay="499"/>
                                          </p:stCondLst>
                                        </p:cTn>
                                        <p:tgtEl>
                                          <p:spTgt spid="2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 Detection</a:t>
            </a:r>
            <a:br>
              <a:rPr lang="en-US" dirty="0" smtClean="0"/>
            </a:br>
            <a:r>
              <a:rPr lang="en-US" dirty="0" smtClean="0"/>
              <a:t>&amp; Recovery</a:t>
            </a:r>
            <a:endParaRPr lang="en-US" dirty="0"/>
          </a:p>
        </p:txBody>
      </p:sp>
    </p:spTree>
    <p:extLst>
      <p:ext uri="{BB962C8B-B14F-4D97-AF65-F5344CB8AC3E}">
        <p14:creationId xmlns:p14="http://schemas.microsoft.com/office/powerpoint/2010/main" val="20527201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7"/>
          <p:cNvSpPr>
            <a:spLocks noGrp="1" noChangeArrowheads="1"/>
          </p:cNvSpPr>
          <p:nvPr>
            <p:ph type="title"/>
          </p:nvPr>
        </p:nvSpPr>
        <p:spPr/>
        <p:txBody>
          <a:bodyPr/>
          <a:lstStyle/>
          <a:p>
            <a:r>
              <a:rPr lang="en-US" dirty="0"/>
              <a:t>Deadlock Detection</a:t>
            </a:r>
          </a:p>
        </p:txBody>
      </p:sp>
      <p:sp>
        <p:nvSpPr>
          <p:cNvPr id="2" name="Text Placeholder 1"/>
          <p:cNvSpPr>
            <a:spLocks noGrp="1"/>
          </p:cNvSpPr>
          <p:nvPr>
            <p:ph type="body" sz="quarter" idx="10"/>
          </p:nvPr>
        </p:nvSpPr>
        <p:spPr/>
        <p:txBody>
          <a:bodyPr>
            <a:normAutofit/>
          </a:bodyPr>
          <a:lstStyle/>
          <a:p>
            <a:r>
              <a:rPr lang="en-US" dirty="0"/>
              <a:t>Check to see if a deadlock has occurred!</a:t>
            </a:r>
          </a:p>
          <a:p>
            <a:r>
              <a:rPr lang="en-US" dirty="0" smtClean="0"/>
              <a:t>Special case: Single </a:t>
            </a:r>
            <a:r>
              <a:rPr lang="en-US" dirty="0"/>
              <a:t>resource per </a:t>
            </a:r>
            <a:r>
              <a:rPr lang="en-US" dirty="0" smtClean="0"/>
              <a:t>type</a:t>
            </a:r>
          </a:p>
          <a:p>
            <a:pPr lvl="1"/>
            <a:r>
              <a:rPr lang="en-US" dirty="0" smtClean="0"/>
              <a:t>E.g., </a:t>
            </a:r>
            <a:r>
              <a:rPr lang="en-US" dirty="0" err="1" smtClean="0"/>
              <a:t>mutex</a:t>
            </a:r>
            <a:r>
              <a:rPr lang="en-US" dirty="0" smtClean="0"/>
              <a:t> locks (value is zero or one)</a:t>
            </a:r>
          </a:p>
          <a:p>
            <a:pPr lvl="1"/>
            <a:r>
              <a:rPr lang="en-US" dirty="0" smtClean="0"/>
              <a:t>Check for cycles in the resource allocation graph</a:t>
            </a:r>
            <a:endParaRPr lang="en-US" dirty="0"/>
          </a:p>
          <a:p>
            <a:r>
              <a:rPr lang="en-US" dirty="0" smtClean="0"/>
              <a:t>General case</a:t>
            </a:r>
          </a:p>
          <a:p>
            <a:pPr lvl="1"/>
            <a:r>
              <a:rPr lang="en-US" dirty="0" smtClean="0"/>
              <a:t>E.g., semaphores, memory pages, ...</a:t>
            </a:r>
          </a:p>
          <a:p>
            <a:pPr lvl="1"/>
            <a:r>
              <a:rPr lang="en-US" dirty="0" smtClean="0"/>
              <a:t>See book, p. 355 – 358</a:t>
            </a:r>
            <a:endParaRPr lang="en-US" dirty="0"/>
          </a:p>
        </p:txBody>
      </p:sp>
    </p:spTree>
    <p:extLst>
      <p:ext uri="{BB962C8B-B14F-4D97-AF65-F5344CB8AC3E}">
        <p14:creationId xmlns:p14="http://schemas.microsoft.com/office/powerpoint/2010/main" val="21025546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range lectur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arrow" w="med" len="med"/>
        </a:ln>
        <a:effectLst/>
      </a:spPr>
      <a:bodyPr rtlCol="0" anchor="ctr"/>
      <a:lstStyle>
        <a:defPPr algn="ctr">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2500" b="0" dirty="0" err="1" smtClean="0">
            <a:latin typeface="Gill Sans MT"/>
            <a:cs typeface="Gill Sans MT"/>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Orange lecture.thmx</Template>
  <TotalTime>3275</TotalTime>
  <Words>2106</Words>
  <Application>Microsoft Macintosh PowerPoint</Application>
  <PresentationFormat>On-screen Show (4:3)</PresentationFormat>
  <Paragraphs>326</Paragraphs>
  <Slides>38</Slides>
  <Notes>9</Notes>
  <HiddenSlides>1</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Orange lecture</vt:lpstr>
      <vt:lpstr>Deadlock Solutions: Avoidance, Detection, and Recovery</vt:lpstr>
      <vt:lpstr>Deadlock: definition</vt:lpstr>
      <vt:lpstr>Deadlock solutions</vt:lpstr>
      <vt:lpstr>Last time: Deadlock Prevention</vt:lpstr>
      <vt:lpstr>“Request In Order” is more permissive</vt:lpstr>
      <vt:lpstr>Are we always in trouble without ordering resources?</vt:lpstr>
      <vt:lpstr>Q: What’s the rule of the road?</vt:lpstr>
      <vt:lpstr>Deadlock Detection &amp; Recovery</vt:lpstr>
      <vt:lpstr>Deadlock Detection</vt:lpstr>
      <vt:lpstr>Dependencies between processes</vt:lpstr>
      <vt:lpstr>Deadlock Recovery</vt:lpstr>
      <vt:lpstr>Deadlock Recovery</vt:lpstr>
      <vt:lpstr>Deadlock Recovery</vt:lpstr>
      <vt:lpstr>Deadlock Recovery</vt:lpstr>
      <vt:lpstr>Rollback instead of killing processes</vt:lpstr>
      <vt:lpstr>Deadlock Avoidance</vt:lpstr>
      <vt:lpstr>Deadlock Avoidance</vt:lpstr>
      <vt:lpstr>How to guide the system down a safe path of execution</vt:lpstr>
      <vt:lpstr>What is a state?</vt:lpstr>
      <vt:lpstr>When is a state safe?</vt:lpstr>
      <vt:lpstr>Computing safety</vt:lpstr>
      <vt:lpstr>Computing safety</vt:lpstr>
      <vt:lpstr>Inspiration</vt:lpstr>
      <vt:lpstr>Playing Pickup Sticks with Processes</vt:lpstr>
      <vt:lpstr>Try it: is this state safe?</vt:lpstr>
      <vt:lpstr>Try it: is this state safe?</vt:lpstr>
      <vt:lpstr>Try it: is this state safe?</vt:lpstr>
      <vt:lpstr>Try it: is this state safe?</vt:lpstr>
      <vt:lpstr>Try it: is this state safe?</vt:lpstr>
      <vt:lpstr>Try it: is this state safe?</vt:lpstr>
      <vt:lpstr>Try it: is this state safe?</vt:lpstr>
      <vt:lpstr>Example 2: Is this state safe?</vt:lpstr>
      <vt:lpstr>Example 2: Is this state safe?</vt:lpstr>
      <vt:lpstr>Example 2: Is this state safe?</vt:lpstr>
      <vt:lpstr>Example 2: Is this state safe?</vt:lpstr>
      <vt:lpstr>Deadlock Summary</vt:lpstr>
      <vt:lpstr>Deadlock Summary</vt:lpstr>
      <vt:lpstr>Concluding notes</vt:lpstr>
    </vt:vector>
  </TitlesOfParts>
  <Company>University of Illinois at Urbana-Champaign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Achieving Synchronization</dc:title>
  <dc:creator>Philip Godfrey</dc:creator>
  <cp:lastModifiedBy>Philip Godfrey</cp:lastModifiedBy>
  <cp:revision>343</cp:revision>
  <cp:lastPrinted>2012-03-30T11:03:00Z</cp:lastPrinted>
  <dcterms:created xsi:type="dcterms:W3CDTF">2012-03-12T04:23:55Z</dcterms:created>
  <dcterms:modified xsi:type="dcterms:W3CDTF">2012-03-30T11:03:12Z</dcterms:modified>
</cp:coreProperties>
</file>